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E5"/>
    <a:srgbClr val="266893"/>
    <a:srgbClr val="F0F5F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190" d="100"/>
          <a:sy n="190" d="100"/>
        </p:scale>
        <p:origin x="14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2356703"/>
            <a:ext cx="5508149" cy="501340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7563446"/>
            <a:ext cx="4860131" cy="34767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766678"/>
            <a:ext cx="1397288" cy="122035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766678"/>
            <a:ext cx="4110861" cy="122035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3590057"/>
            <a:ext cx="5589151" cy="599008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9636813"/>
            <a:ext cx="5589151" cy="315004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833390"/>
            <a:ext cx="2754074" cy="913680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833390"/>
            <a:ext cx="2754074" cy="913680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6681"/>
            <a:ext cx="5589151" cy="278337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3530053"/>
            <a:ext cx="2741417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5260078"/>
            <a:ext cx="2741417" cy="773678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3530053"/>
            <a:ext cx="2754918" cy="173002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5260078"/>
            <a:ext cx="2754918" cy="773678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073367"/>
            <a:ext cx="3280589" cy="1023348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60014"/>
            <a:ext cx="2090025" cy="33600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073367"/>
            <a:ext cx="3280589" cy="1023348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4320064"/>
            <a:ext cx="2090025" cy="80034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766681"/>
            <a:ext cx="558915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833390"/>
            <a:ext cx="558915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83CD-09FD-4E62-9EF5-475512E1120A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3346867"/>
            <a:ext cx="218705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3346867"/>
            <a:ext cx="145803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0AF8-B529-4831-AE79-C1E8C0F1FF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866137" y="0"/>
            <a:ext cx="1803534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23" name="Rechteck 122"/>
          <p:cNvSpPr/>
          <p:nvPr/>
        </p:nvSpPr>
        <p:spPr>
          <a:xfrm>
            <a:off x="855295" y="1527048"/>
            <a:ext cx="1814376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9" name="Rechteck 98"/>
          <p:cNvSpPr/>
          <p:nvPr/>
        </p:nvSpPr>
        <p:spPr>
          <a:xfrm>
            <a:off x="2655634" y="0"/>
            <a:ext cx="1636153" cy="2858467"/>
          </a:xfrm>
          <a:prstGeom prst="rect">
            <a:avLst/>
          </a:prstGeom>
          <a:solidFill>
            <a:schemeClr val="dk1">
              <a:alpha val="1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98" name="Rechteck 97"/>
          <p:cNvSpPr/>
          <p:nvPr/>
        </p:nvSpPr>
        <p:spPr>
          <a:xfrm>
            <a:off x="144941" y="1528178"/>
            <a:ext cx="731520" cy="1503060"/>
          </a:xfrm>
          <a:prstGeom prst="rect">
            <a:avLst/>
          </a:prstGeom>
          <a:solidFill>
            <a:schemeClr val="dk1">
              <a:alpha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7" name="Rechteck 96"/>
          <p:cNvSpPr/>
          <p:nvPr/>
        </p:nvSpPr>
        <p:spPr>
          <a:xfrm>
            <a:off x="145011" y="0"/>
            <a:ext cx="731520" cy="1521811"/>
          </a:xfrm>
          <a:prstGeom prst="rect">
            <a:avLst/>
          </a:prstGeom>
          <a:solidFill>
            <a:schemeClr val="dk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459" name="Cube 458"/>
          <p:cNvSpPr/>
          <p:nvPr/>
        </p:nvSpPr>
        <p:spPr>
          <a:xfrm>
            <a:off x="-6530622" y="789197"/>
            <a:ext cx="1188720" cy="340495"/>
          </a:xfrm>
          <a:prstGeom prst="cub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>
                <a:solidFill>
                  <a:sysClr val="windowText" lastClr="000000"/>
                </a:solidFill>
              </a:rPr>
              <a:t>Sentinel-1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Cube 49"/>
          <p:cNvSpPr/>
          <p:nvPr/>
        </p:nvSpPr>
        <p:spPr>
          <a:xfrm>
            <a:off x="-6530622" y="1246549"/>
            <a:ext cx="1188720" cy="340495"/>
          </a:xfrm>
          <a:prstGeom prst="cub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>
                <a:solidFill>
                  <a:sysClr val="windowText" lastClr="000000"/>
                </a:solidFill>
              </a:rPr>
              <a:t>Sentinel-2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-6530622" y="1703901"/>
            <a:ext cx="1188720" cy="340495"/>
          </a:xfrm>
          <a:prstGeom prst="cub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>
                <a:solidFill>
                  <a:sysClr val="windowText" lastClr="000000"/>
                </a:solidFill>
              </a:rPr>
              <a:t>NLCD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Flussdiagramm: Grenzstelle 51"/>
          <p:cNvSpPr/>
          <p:nvPr/>
        </p:nvSpPr>
        <p:spPr>
          <a:xfrm>
            <a:off x="-4390636" y="1081130"/>
            <a:ext cx="1188720" cy="340495"/>
          </a:xfrm>
          <a:prstGeom prst="flowChartTermina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>
                <a:solidFill>
                  <a:sysClr val="windowText" lastClr="000000"/>
                </a:solidFill>
              </a:rPr>
              <a:t>MS </a:t>
            </a:r>
            <a:r>
              <a:rPr lang="de-DE" sz="1000" b="1" dirty="0" err="1">
                <a:solidFill>
                  <a:sysClr val="windowText" lastClr="000000"/>
                </a:solidFill>
              </a:rPr>
              <a:t>building</a:t>
            </a:r>
            <a:r>
              <a:rPr lang="de-DE" sz="1000" b="1" dirty="0">
                <a:solidFill>
                  <a:sysClr val="windowText" lastClr="000000"/>
                </a:solidFill>
              </a:rPr>
              <a:t> </a:t>
            </a:r>
            <a:r>
              <a:rPr lang="de-DE" sz="1000" b="1" dirty="0" err="1">
                <a:solidFill>
                  <a:sysClr val="windowText" lastClr="000000"/>
                </a:solidFill>
              </a:rPr>
              <a:t>footprints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Flussdiagramm: Grenzstelle 52"/>
          <p:cNvSpPr/>
          <p:nvPr/>
        </p:nvSpPr>
        <p:spPr>
          <a:xfrm>
            <a:off x="-4398467" y="1533653"/>
            <a:ext cx="1188720" cy="340495"/>
          </a:xfrm>
          <a:prstGeom prst="flowChartTermina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 err="1">
                <a:solidFill>
                  <a:sysClr val="windowText" lastClr="000000"/>
                </a:solidFill>
              </a:rPr>
              <a:t>OpenStreetMap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Gefaltete Ecke 54"/>
          <p:cNvSpPr/>
          <p:nvPr/>
        </p:nvSpPr>
        <p:spPr>
          <a:xfrm>
            <a:off x="-2281972" y="1530753"/>
            <a:ext cx="1188720" cy="340495"/>
          </a:xfrm>
          <a:prstGeom prst="foldedCorne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000" b="1" dirty="0">
                <a:solidFill>
                  <a:sysClr val="windowText" lastClr="000000"/>
                </a:solidFill>
              </a:rPr>
              <a:t>Design </a:t>
            </a:r>
            <a:r>
              <a:rPr lang="de-DE" sz="1000" b="1" dirty="0" err="1">
                <a:solidFill>
                  <a:sysClr val="windowText" lastClr="000000"/>
                </a:solidFill>
              </a:rPr>
              <a:t>guidelines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-6147175" y="2136356"/>
            <a:ext cx="299545" cy="4219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feil nach unten 58"/>
          <p:cNvSpPr/>
          <p:nvPr/>
        </p:nvSpPr>
        <p:spPr>
          <a:xfrm>
            <a:off x="-3937598" y="1955122"/>
            <a:ext cx="299545" cy="6031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feil nach unten 59"/>
          <p:cNvSpPr/>
          <p:nvPr/>
        </p:nvSpPr>
        <p:spPr>
          <a:xfrm>
            <a:off x="-1837385" y="1952222"/>
            <a:ext cx="299545" cy="60292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-6242823" y="45310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raster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-4065820" y="450908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vector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2038749" y="45055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documents</a:t>
            </a:r>
          </a:p>
        </p:txBody>
      </p:sp>
      <p:grpSp>
        <p:nvGrpSpPr>
          <p:cNvPr id="449" name="Gruppieren 448"/>
          <p:cNvGrpSpPr/>
          <p:nvPr/>
        </p:nvGrpSpPr>
        <p:grpSpPr>
          <a:xfrm>
            <a:off x="-2273635" y="3588012"/>
            <a:ext cx="1188720" cy="766775"/>
            <a:chOff x="2640333" y="3596265"/>
            <a:chExt cx="1188720" cy="766775"/>
          </a:xfrm>
        </p:grpSpPr>
        <p:sp>
          <p:nvSpPr>
            <p:cNvPr id="32" name="Trapezoid 31"/>
            <p:cNvSpPr/>
            <p:nvPr/>
          </p:nvSpPr>
          <p:spPr>
            <a:xfrm>
              <a:off x="2640333" y="3814400"/>
              <a:ext cx="1188720" cy="5486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Total </a:t>
              </a:r>
              <a:r>
                <a:rPr lang="de-DE" sz="1000" b="1" dirty="0" err="1">
                  <a:solidFill>
                    <a:schemeClr val="bg1"/>
                  </a:solidFill>
                </a:rPr>
                <a:t>stocks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3094919" y="3596265"/>
              <a:ext cx="274320" cy="2743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/>
          <p:cNvGrpSpPr/>
          <p:nvPr/>
        </p:nvGrpSpPr>
        <p:grpSpPr>
          <a:xfrm rot="1070524">
            <a:off x="-6580797" y="3405131"/>
            <a:ext cx="691358" cy="556028"/>
            <a:chOff x="497814" y="2427796"/>
            <a:chExt cx="1188720" cy="766182"/>
          </a:xfrm>
        </p:grpSpPr>
        <p:sp>
          <p:nvSpPr>
            <p:cNvPr id="29" name="Trapezoid 28"/>
            <p:cNvSpPr/>
            <p:nvPr/>
          </p:nvSpPr>
          <p:spPr>
            <a:xfrm>
              <a:off x="497814" y="2645338"/>
              <a:ext cx="1188720" cy="5486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00" b="1" dirty="0" err="1">
                  <a:solidFill>
                    <a:schemeClr val="bg1"/>
                  </a:solidFill>
                </a:rPr>
                <a:t>Rail</a:t>
              </a:r>
              <a:r>
                <a:rPr lang="de-DE" sz="1000" b="1" dirty="0">
                  <a:solidFill>
                    <a:schemeClr val="bg1"/>
                  </a:solidFill>
                </a:rPr>
                <a:t> </a:t>
              </a:r>
              <a:r>
                <a:rPr lang="de-DE" sz="1000" b="1" dirty="0" err="1">
                  <a:solidFill>
                    <a:schemeClr val="bg1"/>
                  </a:solidFill>
                </a:rPr>
                <a:t>stocks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955014" y="2427796"/>
              <a:ext cx="314444" cy="25200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uppieren 26"/>
          <p:cNvGrpSpPr/>
          <p:nvPr/>
        </p:nvGrpSpPr>
        <p:grpSpPr>
          <a:xfrm rot="20692515">
            <a:off x="-6009853" y="3431272"/>
            <a:ext cx="820840" cy="760917"/>
            <a:chOff x="1911452" y="2498811"/>
            <a:chExt cx="1188720" cy="697539"/>
          </a:xfrm>
        </p:grpSpPr>
        <p:sp>
          <p:nvSpPr>
            <p:cNvPr id="249" name="Trapezoid 248"/>
            <p:cNvSpPr/>
            <p:nvPr/>
          </p:nvSpPr>
          <p:spPr>
            <a:xfrm>
              <a:off x="1911452" y="2647710"/>
              <a:ext cx="1188720" cy="5486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Road </a:t>
              </a:r>
              <a:r>
                <a:rPr lang="de-DE" sz="1000" b="1" dirty="0" err="1">
                  <a:solidFill>
                    <a:schemeClr val="bg1"/>
                  </a:solidFill>
                </a:rPr>
                <a:t>stocks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>
              <a:off x="2364314" y="2498811"/>
              <a:ext cx="264842" cy="1676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ieren 27"/>
          <p:cNvGrpSpPr/>
          <p:nvPr/>
        </p:nvGrpSpPr>
        <p:grpSpPr>
          <a:xfrm rot="20259428">
            <a:off x="-6953083" y="4082261"/>
            <a:ext cx="1097280" cy="772528"/>
            <a:chOff x="3325090" y="2423822"/>
            <a:chExt cx="1097280" cy="772528"/>
          </a:xfrm>
        </p:grpSpPr>
        <p:sp>
          <p:nvSpPr>
            <p:cNvPr id="31" name="Trapezoid 30"/>
            <p:cNvSpPr/>
            <p:nvPr/>
          </p:nvSpPr>
          <p:spPr>
            <a:xfrm>
              <a:off x="3325090" y="2647710"/>
              <a:ext cx="1097280" cy="5486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Building </a:t>
              </a:r>
              <a:r>
                <a:rPr lang="de-DE" sz="1000" b="1" dirty="0" err="1">
                  <a:solidFill>
                    <a:schemeClr val="bg1"/>
                  </a:solidFill>
                </a:rPr>
                <a:t>stocks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730182" y="2423822"/>
              <a:ext cx="274320" cy="2743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1" name="Gerader Verbinder 450"/>
          <p:cNvCxnSpPr/>
          <p:nvPr/>
        </p:nvCxnSpPr>
        <p:spPr>
          <a:xfrm flipH="1" flipV="1">
            <a:off x="-3790181" y="2814362"/>
            <a:ext cx="11648" cy="2067592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-5950811" y="3079753"/>
            <a:ext cx="4271536" cy="3129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 rot="1341514">
            <a:off x="-5748665" y="4367730"/>
            <a:ext cx="691358" cy="556028"/>
            <a:chOff x="497814" y="2427796"/>
            <a:chExt cx="1188720" cy="766182"/>
          </a:xfrm>
        </p:grpSpPr>
        <p:sp>
          <p:nvSpPr>
            <p:cNvPr id="58" name="Trapezoid 57"/>
            <p:cNvSpPr/>
            <p:nvPr/>
          </p:nvSpPr>
          <p:spPr>
            <a:xfrm>
              <a:off x="497814" y="2645338"/>
              <a:ext cx="1188720" cy="5486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Other </a:t>
              </a:r>
              <a:r>
                <a:rPr lang="de-DE" sz="1000" b="1" dirty="0" err="1">
                  <a:solidFill>
                    <a:schemeClr val="bg1"/>
                  </a:solidFill>
                </a:rPr>
                <a:t>stocks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Ellipse 60"/>
            <p:cNvSpPr/>
            <p:nvPr/>
          </p:nvSpPr>
          <p:spPr>
            <a:xfrm>
              <a:off x="955014" y="2427796"/>
              <a:ext cx="314444" cy="25200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5" name="Gerader Verbinder 454"/>
          <p:cNvCxnSpPr>
            <a:endCxn id="11" idx="0"/>
          </p:cNvCxnSpPr>
          <p:nvPr/>
        </p:nvCxnSpPr>
        <p:spPr>
          <a:xfrm>
            <a:off x="-1681889" y="3077747"/>
            <a:ext cx="0" cy="51026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>
            <a:stCxn id="33" idx="0"/>
          </p:cNvCxnSpPr>
          <p:nvPr/>
        </p:nvCxnSpPr>
        <p:spPr>
          <a:xfrm flipV="1">
            <a:off x="-6138829" y="3077747"/>
            <a:ext cx="176370" cy="34433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Gerader Verbinder 463"/>
          <p:cNvCxnSpPr>
            <a:cxnSpLocks/>
            <a:endCxn id="35" idx="0"/>
          </p:cNvCxnSpPr>
          <p:nvPr/>
        </p:nvCxnSpPr>
        <p:spPr>
          <a:xfrm>
            <a:off x="-6689753" y="3837450"/>
            <a:ext cx="132564" cy="27623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r Verbinder 465"/>
          <p:cNvCxnSpPr>
            <a:endCxn id="34" idx="0"/>
          </p:cNvCxnSpPr>
          <p:nvPr/>
        </p:nvCxnSpPr>
        <p:spPr>
          <a:xfrm>
            <a:off x="-5962824" y="3078341"/>
            <a:ext cx="258070" cy="36774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Gerader Verbinder 467"/>
          <p:cNvCxnSpPr>
            <a:cxnSpLocks/>
            <a:endCxn id="61" idx="0"/>
          </p:cNvCxnSpPr>
          <p:nvPr/>
        </p:nvCxnSpPr>
        <p:spPr>
          <a:xfrm flipH="1">
            <a:off x="-5286438" y="4061287"/>
            <a:ext cx="214347" cy="33178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Auf der gleichen Seite des Rechtecks liegende Ecken abrunden 468"/>
          <p:cNvSpPr/>
          <p:nvPr/>
        </p:nvSpPr>
        <p:spPr>
          <a:xfrm>
            <a:off x="-4655076" y="4803279"/>
            <a:ext cx="1753085" cy="415935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B9B5F9-D9B7-4C3F-ACDF-8E4A49EF947E}"/>
              </a:ext>
            </a:extLst>
          </p:cNvPr>
          <p:cNvCxnSpPr>
            <a:cxnSpLocks/>
          </p:cNvCxnSpPr>
          <p:nvPr/>
        </p:nvCxnSpPr>
        <p:spPr>
          <a:xfrm>
            <a:off x="-5950811" y="3077748"/>
            <a:ext cx="573920" cy="43108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2254FCD-BB6D-4101-AC42-9D9B09CD6E55}"/>
              </a:ext>
            </a:extLst>
          </p:cNvPr>
          <p:cNvCxnSpPr>
            <a:cxnSpLocks/>
          </p:cNvCxnSpPr>
          <p:nvPr/>
        </p:nvCxnSpPr>
        <p:spPr>
          <a:xfrm>
            <a:off x="-5386416" y="3499312"/>
            <a:ext cx="307975" cy="56832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6828357-B94A-4779-8337-8F95B1202EC3}"/>
              </a:ext>
            </a:extLst>
          </p:cNvPr>
          <p:cNvCxnSpPr>
            <a:cxnSpLocks/>
          </p:cNvCxnSpPr>
          <p:nvPr/>
        </p:nvCxnSpPr>
        <p:spPr>
          <a:xfrm flipH="1">
            <a:off x="-6456391" y="3078341"/>
            <a:ext cx="511713" cy="39715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3F5F4DB-CF63-4582-A6E3-B4457059ECC0}"/>
              </a:ext>
            </a:extLst>
          </p:cNvPr>
          <p:cNvCxnSpPr>
            <a:cxnSpLocks/>
          </p:cNvCxnSpPr>
          <p:nvPr/>
        </p:nvCxnSpPr>
        <p:spPr>
          <a:xfrm flipH="1">
            <a:off x="-6689171" y="3465974"/>
            <a:ext cx="237543" cy="38218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2633" y="45641"/>
            <a:ext cx="365760" cy="40284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558953" y="5023524"/>
            <a:ext cx="861352" cy="78052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1447" y="5522910"/>
            <a:ext cx="965375" cy="10469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706" y="1062008"/>
            <a:ext cx="457200" cy="39768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rcRect r="28533"/>
          <a:stretch/>
        </p:blipFill>
        <p:spPr>
          <a:xfrm>
            <a:off x="934282" y="514193"/>
            <a:ext cx="411480" cy="52194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370" y="1580945"/>
            <a:ext cx="457200" cy="40412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409" y="2032709"/>
            <a:ext cx="548640" cy="37589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9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4914" y="2442944"/>
            <a:ext cx="457200" cy="3873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753" y="2448652"/>
            <a:ext cx="457200" cy="395418"/>
          </a:xfrm>
          <a:prstGeom prst="rect">
            <a:avLst/>
          </a:prstGeom>
        </p:spPr>
      </p:pic>
      <p:pic>
        <p:nvPicPr>
          <p:cNvPr id="229" name="Grafik 2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6" y="149140"/>
            <a:ext cx="457200" cy="457200"/>
          </a:xfrm>
          <a:prstGeom prst="rect">
            <a:avLst/>
          </a:prstGeom>
        </p:spPr>
      </p:pic>
      <p:pic>
        <p:nvPicPr>
          <p:cNvPr id="230" name="Grafik 2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8" y="781775"/>
            <a:ext cx="457200" cy="457200"/>
          </a:xfrm>
          <a:prstGeom prst="rect">
            <a:avLst/>
          </a:prstGeom>
        </p:spPr>
      </p:pic>
      <p:pic>
        <p:nvPicPr>
          <p:cNvPr id="231" name="Grafik 2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60" y="1346833"/>
            <a:ext cx="457200" cy="457200"/>
          </a:xfrm>
          <a:prstGeom prst="rect">
            <a:avLst/>
          </a:prstGeom>
        </p:spPr>
      </p:pic>
      <p:pic>
        <p:nvPicPr>
          <p:cNvPr id="232" name="Grafik 2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9" y="1860135"/>
            <a:ext cx="457200" cy="457200"/>
          </a:xfrm>
          <a:prstGeom prst="rect">
            <a:avLst/>
          </a:prstGeom>
        </p:spPr>
      </p:pic>
      <p:sp>
        <p:nvSpPr>
          <p:cNvPr id="233" name="Rechteck 232"/>
          <p:cNvSpPr/>
          <p:nvPr/>
        </p:nvSpPr>
        <p:spPr>
          <a:xfrm>
            <a:off x="6554029" y="0"/>
            <a:ext cx="574108" cy="359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>
            <a:off x="2638017" y="2858467"/>
            <a:ext cx="1649215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materials</a:t>
            </a:r>
          </a:p>
        </p:txBody>
      </p:sp>
      <p:sp>
        <p:nvSpPr>
          <p:cNvPr id="76" name="Rechteck 75"/>
          <p:cNvSpPr/>
          <p:nvPr/>
        </p:nvSpPr>
        <p:spPr>
          <a:xfrm>
            <a:off x="774180" y="2858467"/>
            <a:ext cx="1863837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categories</a:t>
            </a:r>
            <a:endParaRPr lang="en-US" sz="1100" b="1" dirty="0"/>
          </a:p>
        </p:txBody>
      </p:sp>
      <p:sp>
        <p:nvSpPr>
          <p:cNvPr id="83" name="Rechteck 82"/>
          <p:cNvSpPr/>
          <p:nvPr/>
        </p:nvSpPr>
        <p:spPr>
          <a:xfrm rot="16200000" flipH="1">
            <a:off x="1212261" y="106262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residential</a:t>
            </a:r>
            <a:endParaRPr lang="en-US" sz="900" b="1" dirty="0"/>
          </a:p>
        </p:txBody>
      </p:sp>
      <p:sp>
        <p:nvSpPr>
          <p:cNvPr id="84" name="Rechteck 83"/>
          <p:cNvSpPr/>
          <p:nvPr/>
        </p:nvSpPr>
        <p:spPr>
          <a:xfrm rot="16200000" flipH="1">
            <a:off x="1213832" y="61709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700" b="1" dirty="0" smtClean="0"/>
              <a:t>residential / commercial mixed use</a:t>
            </a:r>
            <a:endParaRPr lang="en-US" sz="900" b="1" dirty="0"/>
          </a:p>
        </p:txBody>
      </p:sp>
      <p:sp>
        <p:nvSpPr>
          <p:cNvPr id="85" name="Rechteck 84"/>
          <p:cNvSpPr/>
          <p:nvPr/>
        </p:nvSpPr>
        <p:spPr>
          <a:xfrm rot="16200000" flipH="1">
            <a:off x="1187767" y="1113856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commercial</a:t>
            </a:r>
          </a:p>
          <a:p>
            <a:pPr algn="ctr"/>
            <a:r>
              <a:rPr lang="en-US" sz="700" b="1" dirty="0" smtClean="0"/>
              <a:t> + industrial</a:t>
            </a:r>
            <a:endParaRPr lang="en-US" sz="900" b="1" dirty="0"/>
          </a:p>
        </p:txBody>
      </p:sp>
      <p:sp>
        <p:nvSpPr>
          <p:cNvPr id="87" name="Rechteck 86"/>
          <p:cNvSpPr/>
          <p:nvPr/>
        </p:nvSpPr>
        <p:spPr>
          <a:xfrm>
            <a:off x="1708470" y="11595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l</a:t>
            </a:r>
            <a:r>
              <a:rPr lang="en-US" sz="700" dirty="0" smtClean="0"/>
              <a:t>ow-rise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mobile homes + </a:t>
            </a:r>
            <a:br>
              <a:rPr lang="en-US" sz="700" dirty="0" smtClean="0"/>
            </a:br>
            <a:r>
              <a:rPr lang="en-US" sz="700" dirty="0" smtClean="0"/>
              <a:t>lightweight</a:t>
            </a:r>
          </a:p>
        </p:txBody>
      </p:sp>
      <p:sp>
        <p:nvSpPr>
          <p:cNvPr id="88" name="Rechteck 87"/>
          <p:cNvSpPr/>
          <p:nvPr/>
        </p:nvSpPr>
        <p:spPr>
          <a:xfrm>
            <a:off x="1708470" y="621046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low/mid-rise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high-rise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skyscraper</a:t>
            </a:r>
          </a:p>
        </p:txBody>
      </p:sp>
      <p:sp>
        <p:nvSpPr>
          <p:cNvPr id="90" name="Rechteck 89"/>
          <p:cNvSpPr/>
          <p:nvPr/>
        </p:nvSpPr>
        <p:spPr>
          <a:xfrm rot="16200000" flipH="1">
            <a:off x="1216516" y="1627937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roads</a:t>
            </a:r>
            <a:endParaRPr lang="en-US" sz="900" b="1" dirty="0"/>
          </a:p>
        </p:txBody>
      </p:sp>
      <p:sp>
        <p:nvSpPr>
          <p:cNvPr id="91" name="Rechteck 90"/>
          <p:cNvSpPr/>
          <p:nvPr/>
        </p:nvSpPr>
        <p:spPr>
          <a:xfrm>
            <a:off x="1568710" y="1517332"/>
            <a:ext cx="1228563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m</a:t>
            </a:r>
            <a:r>
              <a:rPr lang="en-US" sz="700" dirty="0" smtClean="0"/>
              <a:t>otorway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p</a:t>
            </a:r>
            <a:r>
              <a:rPr lang="en-US" sz="700" dirty="0" smtClean="0"/>
              <a:t>rimary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</a:t>
            </a:r>
            <a:r>
              <a:rPr lang="en-US" sz="700" dirty="0" smtClean="0"/>
              <a:t>econdary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tertiary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local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rural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tunnel</a:t>
            </a:r>
          </a:p>
        </p:txBody>
      </p:sp>
      <p:sp>
        <p:nvSpPr>
          <p:cNvPr id="92" name="Rechteck 91"/>
          <p:cNvSpPr/>
          <p:nvPr/>
        </p:nvSpPr>
        <p:spPr>
          <a:xfrm rot="16200000" flipH="1">
            <a:off x="1216516" y="2074785"/>
            <a:ext cx="622407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rails</a:t>
            </a:r>
            <a:endParaRPr lang="en-US" sz="900" b="1" dirty="0"/>
          </a:p>
        </p:txBody>
      </p:sp>
      <p:sp>
        <p:nvSpPr>
          <p:cNvPr id="93" name="Rechteck 92"/>
          <p:cNvSpPr/>
          <p:nvPr/>
        </p:nvSpPr>
        <p:spPr>
          <a:xfrm>
            <a:off x="1570963" y="1959068"/>
            <a:ext cx="1225296" cy="499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r</a:t>
            </a:r>
            <a:r>
              <a:rPr lang="en-US" sz="700" dirty="0" smtClean="0"/>
              <a:t>ailway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t</a:t>
            </a:r>
            <a:r>
              <a:rPr lang="en-US" sz="700" dirty="0" smtClean="0"/>
              <a:t>ram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o</a:t>
            </a:r>
            <a:r>
              <a:rPr lang="en-US" sz="700" dirty="0" smtClean="0"/>
              <a:t>ther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s</a:t>
            </a:r>
            <a:r>
              <a:rPr lang="en-US" sz="700" dirty="0" smtClean="0"/>
              <a:t>ubway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bridge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tunnel</a:t>
            </a:r>
          </a:p>
        </p:txBody>
      </p:sp>
      <p:sp>
        <p:nvSpPr>
          <p:cNvPr id="94" name="Rechteck 93"/>
          <p:cNvSpPr/>
          <p:nvPr/>
        </p:nvSpPr>
        <p:spPr>
          <a:xfrm rot="16200000" flipH="1">
            <a:off x="1193757" y="250599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parking</a:t>
            </a:r>
          </a:p>
          <a:p>
            <a:pPr algn="ctr"/>
            <a:r>
              <a:rPr lang="en-US" sz="700" b="1" dirty="0" smtClean="0"/>
              <a:t> + yards</a:t>
            </a:r>
            <a:endParaRPr lang="en-US" sz="900" b="1" dirty="0"/>
          </a:p>
        </p:txBody>
      </p:sp>
      <p:sp>
        <p:nvSpPr>
          <p:cNvPr id="95" name="Rechteck 94"/>
          <p:cNvSpPr/>
          <p:nvPr/>
        </p:nvSpPr>
        <p:spPr>
          <a:xfrm rot="16200000" flipH="1">
            <a:off x="1993962" y="2505267"/>
            <a:ext cx="697605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airport runways</a:t>
            </a:r>
            <a:endParaRPr lang="en-US" sz="900" b="1" dirty="0"/>
          </a:p>
        </p:txBody>
      </p:sp>
      <p:sp>
        <p:nvSpPr>
          <p:cNvPr id="103" name="Rechteck 102"/>
          <p:cNvSpPr/>
          <p:nvPr/>
        </p:nvSpPr>
        <p:spPr>
          <a:xfrm rot="16200000" flipH="1">
            <a:off x="2959241" y="276001"/>
            <a:ext cx="731520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metals</a:t>
            </a:r>
            <a:endParaRPr lang="en-US" sz="900" b="1" dirty="0"/>
          </a:p>
        </p:txBody>
      </p:sp>
      <p:sp>
        <p:nvSpPr>
          <p:cNvPr id="108" name="Rechteck 107"/>
          <p:cNvSpPr/>
          <p:nvPr/>
        </p:nvSpPr>
        <p:spPr>
          <a:xfrm rot="16200000" flipH="1">
            <a:off x="2959241" y="878710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n</a:t>
            </a:r>
            <a:r>
              <a:rPr lang="en-US" sz="700" b="1" dirty="0" smtClean="0"/>
              <a:t>on-metallic minerals</a:t>
            </a:r>
            <a:endParaRPr lang="en-US" sz="900" b="1" dirty="0"/>
          </a:p>
        </p:txBody>
      </p:sp>
      <p:sp>
        <p:nvSpPr>
          <p:cNvPr id="109" name="Rechteck 108"/>
          <p:cNvSpPr/>
          <p:nvPr/>
        </p:nvSpPr>
        <p:spPr>
          <a:xfrm rot="16200000" flipH="1">
            <a:off x="2963261" y="1455531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biomass</a:t>
            </a:r>
            <a:endParaRPr lang="en-US" sz="900" b="1" dirty="0"/>
          </a:p>
        </p:txBody>
      </p:sp>
      <p:sp>
        <p:nvSpPr>
          <p:cNvPr id="112" name="Rechteck 111"/>
          <p:cNvSpPr/>
          <p:nvPr/>
        </p:nvSpPr>
        <p:spPr>
          <a:xfrm rot="16200000" flipH="1">
            <a:off x="2959241" y="1953335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petroleum products</a:t>
            </a:r>
            <a:endParaRPr lang="en-US" sz="900" b="1" dirty="0"/>
          </a:p>
        </p:txBody>
      </p:sp>
      <p:sp>
        <p:nvSpPr>
          <p:cNvPr id="113" name="Rechteck 112"/>
          <p:cNvSpPr/>
          <p:nvPr/>
        </p:nvSpPr>
        <p:spPr>
          <a:xfrm>
            <a:off x="3462161" y="262421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iron + steel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</a:t>
            </a:r>
            <a:r>
              <a:rPr lang="en-US" sz="700" dirty="0" smtClean="0"/>
              <a:t>opper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err="1"/>
              <a:t>a</a:t>
            </a:r>
            <a:r>
              <a:rPr lang="en-US" sz="700" dirty="0" err="1" smtClean="0"/>
              <a:t>luminium</a:t>
            </a:r>
            <a:endParaRPr lang="en-US" sz="700" dirty="0" smtClean="0"/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other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3459560" y="870240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c</a:t>
            </a:r>
            <a:r>
              <a:rPr lang="en-US" sz="700" dirty="0" smtClean="0"/>
              <a:t>oncrete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b</a:t>
            </a:r>
            <a:r>
              <a:rPr lang="en-US" sz="700" dirty="0" smtClean="0"/>
              <a:t>ricks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/>
              <a:t>g</a:t>
            </a:r>
            <a:r>
              <a:rPr lang="en-US" sz="700" dirty="0" smtClean="0"/>
              <a:t>lass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aggregate </a:t>
            </a:r>
            <a:br>
              <a:rPr lang="en-US" sz="700" dirty="0" smtClean="0"/>
            </a:br>
            <a:r>
              <a:rPr lang="en-US" sz="700" dirty="0" smtClean="0"/>
              <a:t>(exc. </a:t>
            </a:r>
            <a:r>
              <a:rPr lang="en-US" sz="700" dirty="0"/>
              <a:t>c</a:t>
            </a:r>
            <a:r>
              <a:rPr lang="en-US" sz="700" dirty="0" smtClean="0"/>
              <a:t>oncrete)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other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462161" y="1433779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timber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other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3462161" y="1959518"/>
            <a:ext cx="1389089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bitumen</a:t>
            </a:r>
          </a:p>
          <a:p>
            <a:pPr marL="91440" indent="-91440" defTabSz="457200">
              <a:buFont typeface="Arial" panose="020B0604020202020204" pitchFamily="34" charset="0"/>
              <a:buChar char="•"/>
            </a:pPr>
            <a:r>
              <a:rPr lang="en-US" sz="700" dirty="0" smtClean="0"/>
              <a:t>other</a:t>
            </a:r>
          </a:p>
        </p:txBody>
      </p:sp>
      <p:pic>
        <p:nvPicPr>
          <p:cNvPr id="242" name="Grafik 241"/>
          <p:cNvPicPr>
            <a:picLocks noChangeAspect="1"/>
          </p:cNvPicPr>
          <p:nvPr/>
        </p:nvPicPr>
        <p:blipFill>
          <a:blip r:embed="rId1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6394" y="2359535"/>
            <a:ext cx="457200" cy="470807"/>
          </a:xfrm>
          <a:prstGeom prst="rect">
            <a:avLst/>
          </a:prstGeom>
        </p:spPr>
      </p:pic>
      <p:pic>
        <p:nvPicPr>
          <p:cNvPr id="243" name="Grafik 242"/>
          <p:cNvPicPr>
            <a:picLocks noChangeAspect="1"/>
          </p:cNvPicPr>
          <p:nvPr/>
        </p:nvPicPr>
        <p:blipFill>
          <a:blip r:embed="rId1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3479090" y="2476039"/>
            <a:ext cx="457200" cy="237797"/>
          </a:xfrm>
          <a:prstGeom prst="rect">
            <a:avLst/>
          </a:prstGeom>
        </p:spPr>
      </p:pic>
      <p:sp>
        <p:nvSpPr>
          <p:cNvPr id="119" name="Rechteck 118"/>
          <p:cNvSpPr/>
          <p:nvPr/>
        </p:nvSpPr>
        <p:spPr>
          <a:xfrm rot="16200000" flipH="1">
            <a:off x="2959241" y="2432548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insulation</a:t>
            </a:r>
            <a:endParaRPr lang="en-US" sz="900" b="1" dirty="0"/>
          </a:p>
        </p:txBody>
      </p:sp>
      <p:sp>
        <p:nvSpPr>
          <p:cNvPr id="122" name="Rechteck 121"/>
          <p:cNvSpPr/>
          <p:nvPr/>
        </p:nvSpPr>
        <p:spPr>
          <a:xfrm rot="16200000" flipH="1">
            <a:off x="3706114" y="2464179"/>
            <a:ext cx="733663" cy="2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all other </a:t>
            </a:r>
          </a:p>
          <a:p>
            <a:pPr algn="ctr"/>
            <a:r>
              <a:rPr lang="en-US" sz="700" b="1" dirty="0" smtClean="0"/>
              <a:t>materials</a:t>
            </a:r>
            <a:endParaRPr lang="en-US" sz="900" b="1" dirty="0"/>
          </a:p>
        </p:txBody>
      </p:sp>
      <p:grpSp>
        <p:nvGrpSpPr>
          <p:cNvPr id="250" name="Gruppieren 249"/>
          <p:cNvGrpSpPr/>
          <p:nvPr/>
        </p:nvGrpSpPr>
        <p:grpSpPr>
          <a:xfrm>
            <a:off x="99916" y="43723"/>
            <a:ext cx="881970" cy="482974"/>
            <a:chOff x="2680848" y="123366"/>
            <a:chExt cx="881970" cy="482974"/>
          </a:xfrm>
        </p:grpSpPr>
        <p:grpSp>
          <p:nvGrpSpPr>
            <p:cNvPr id="228" name="Gruppieren 227"/>
            <p:cNvGrpSpPr>
              <a:grpSpLocks noChangeAspect="1"/>
            </p:cNvGrpSpPr>
            <p:nvPr/>
          </p:nvGrpSpPr>
          <p:grpSpPr>
            <a:xfrm>
              <a:off x="2680848" y="123366"/>
              <a:ext cx="731520" cy="482974"/>
              <a:chOff x="2150856" y="1284813"/>
              <a:chExt cx="1142934" cy="754604"/>
            </a:xfrm>
          </p:grpSpPr>
          <p:pic>
            <p:nvPicPr>
              <p:cNvPr id="226" name="Grafik 22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3" cy="754604"/>
              </a:xfrm>
              <a:prstGeom prst="rect">
                <a:avLst/>
              </a:prstGeom>
            </p:spPr>
          </p:pic>
          <p:sp>
            <p:nvSpPr>
              <p:cNvPr id="227" name="Rechteck 22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hteck 131"/>
            <p:cNvSpPr/>
            <p:nvPr/>
          </p:nvSpPr>
          <p:spPr>
            <a:xfrm>
              <a:off x="2998486" y="297336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 smtClean="0"/>
                <a:t>area (m²)</a:t>
              </a:r>
            </a:p>
          </p:txBody>
        </p:sp>
      </p:grpSp>
      <p:grpSp>
        <p:nvGrpSpPr>
          <p:cNvPr id="252" name="Gruppieren 251"/>
          <p:cNvGrpSpPr/>
          <p:nvPr/>
        </p:nvGrpSpPr>
        <p:grpSpPr>
          <a:xfrm>
            <a:off x="207136" y="923959"/>
            <a:ext cx="762543" cy="653019"/>
            <a:chOff x="3064393" y="822738"/>
            <a:chExt cx="762543" cy="653019"/>
          </a:xfrm>
        </p:grpSpPr>
        <p:pic>
          <p:nvPicPr>
            <p:cNvPr id="224" name="Grafik 22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88216" flipH="1" flipV="1">
              <a:off x="3064393" y="822738"/>
              <a:ext cx="456560" cy="456560"/>
            </a:xfrm>
            <a:prstGeom prst="rect">
              <a:avLst/>
            </a:prstGeom>
          </p:spPr>
        </p:pic>
        <p:sp>
          <p:nvSpPr>
            <p:cNvPr id="133" name="Rechteck 132"/>
            <p:cNvSpPr/>
            <p:nvPr/>
          </p:nvSpPr>
          <p:spPr>
            <a:xfrm>
              <a:off x="3148906" y="1204957"/>
              <a:ext cx="678030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 smtClean="0"/>
                <a:t>volume (m3)</a:t>
              </a:r>
            </a:p>
          </p:txBody>
        </p:sp>
      </p:grpSp>
      <p:sp>
        <p:nvSpPr>
          <p:cNvPr id="248" name="Rechteck 247"/>
          <p:cNvSpPr/>
          <p:nvPr/>
        </p:nvSpPr>
        <p:spPr>
          <a:xfrm>
            <a:off x="-21685" y="3304481"/>
            <a:ext cx="4315968" cy="49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uppieren 250"/>
          <p:cNvGrpSpPr/>
          <p:nvPr/>
        </p:nvGrpSpPr>
        <p:grpSpPr>
          <a:xfrm>
            <a:off x="161152" y="2031699"/>
            <a:ext cx="731520" cy="595490"/>
            <a:chOff x="2984114" y="1925627"/>
            <a:chExt cx="731520" cy="595490"/>
          </a:xfrm>
        </p:grpSpPr>
        <p:grpSp>
          <p:nvGrpSpPr>
            <p:cNvPr id="135" name="Gruppieren 134"/>
            <p:cNvGrpSpPr>
              <a:grpSpLocks noChangeAspect="1"/>
            </p:cNvGrpSpPr>
            <p:nvPr/>
          </p:nvGrpSpPr>
          <p:grpSpPr>
            <a:xfrm>
              <a:off x="2984114" y="1925627"/>
              <a:ext cx="731520" cy="482974"/>
              <a:chOff x="2150856" y="1284813"/>
              <a:chExt cx="1142934" cy="754604"/>
            </a:xfrm>
          </p:grpSpPr>
          <p:pic>
            <p:nvPicPr>
              <p:cNvPr id="136" name="Grafik 13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5970">
                <a:off x="2328852" y="1284813"/>
                <a:ext cx="754604" cy="754604"/>
              </a:xfrm>
              <a:prstGeom prst="rect">
                <a:avLst/>
              </a:prstGeom>
            </p:spPr>
          </p:pic>
          <p:sp>
            <p:nvSpPr>
              <p:cNvPr id="137" name="Rechteck 136"/>
              <p:cNvSpPr/>
              <p:nvPr/>
            </p:nvSpPr>
            <p:spPr>
              <a:xfrm rot="1883188">
                <a:off x="2150856" y="1720598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hteck 137"/>
              <p:cNvSpPr/>
              <p:nvPr/>
            </p:nvSpPr>
            <p:spPr>
              <a:xfrm rot="19247931">
                <a:off x="2557190" y="1684995"/>
                <a:ext cx="736600" cy="221216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hteck 138"/>
            <p:cNvSpPr/>
            <p:nvPr/>
          </p:nvSpPr>
          <p:spPr>
            <a:xfrm>
              <a:off x="3090732" y="2250317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 smtClean="0"/>
                <a:t>area (m²)</a:t>
              </a:r>
            </a:p>
          </p:txBody>
        </p:sp>
      </p:grpSp>
      <p:grpSp>
        <p:nvGrpSpPr>
          <p:cNvPr id="247" name="Gruppieren 246"/>
          <p:cNvGrpSpPr/>
          <p:nvPr/>
        </p:nvGrpSpPr>
        <p:grpSpPr>
          <a:xfrm>
            <a:off x="226704" y="415354"/>
            <a:ext cx="654555" cy="510878"/>
            <a:chOff x="3410206" y="185893"/>
            <a:chExt cx="654555" cy="510878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10206" y="185893"/>
              <a:ext cx="186942" cy="510878"/>
            </a:xfrm>
            <a:prstGeom prst="rect">
              <a:avLst/>
            </a:prstGeom>
          </p:spPr>
        </p:pic>
        <p:cxnSp>
          <p:nvCxnSpPr>
            <p:cNvPr id="245" name="Gerade Verbindung mit Pfeil 244"/>
            <p:cNvCxnSpPr/>
            <p:nvPr/>
          </p:nvCxnSpPr>
          <p:spPr>
            <a:xfrm flipV="1">
              <a:off x="3602172" y="237301"/>
              <a:ext cx="0" cy="183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/>
            <p:cNvSpPr/>
            <p:nvPr/>
          </p:nvSpPr>
          <p:spPr>
            <a:xfrm>
              <a:off x="3500429" y="367668"/>
              <a:ext cx="564332" cy="2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en-US" sz="700" dirty="0" smtClean="0"/>
                <a:t>height (m)</a:t>
              </a:r>
            </a:p>
          </p:txBody>
        </p:sp>
      </p:grpSp>
      <p:sp>
        <p:nvSpPr>
          <p:cNvPr id="253" name="Rechteck 252"/>
          <p:cNvSpPr/>
          <p:nvPr/>
        </p:nvSpPr>
        <p:spPr>
          <a:xfrm>
            <a:off x="861843" y="-42335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hteck 143"/>
          <p:cNvSpPr/>
          <p:nvPr/>
        </p:nvSpPr>
        <p:spPr>
          <a:xfrm>
            <a:off x="2622084" y="-14943"/>
            <a:ext cx="45719" cy="328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 rot="16200000" flipH="1">
            <a:off x="-665514" y="662019"/>
            <a:ext cx="149569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buildings</a:t>
            </a:r>
            <a:endParaRPr lang="en-US" sz="1100" b="1" dirty="0"/>
          </a:p>
        </p:txBody>
      </p:sp>
      <p:sp>
        <p:nvSpPr>
          <p:cNvPr id="80" name="Rechteck 79"/>
          <p:cNvSpPr/>
          <p:nvPr/>
        </p:nvSpPr>
        <p:spPr>
          <a:xfrm rot="16200000" flipH="1">
            <a:off x="-862913" y="2096468"/>
            <a:ext cx="1882718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mobility infrastructure</a:t>
            </a:r>
            <a:endParaRPr lang="en-US" sz="1100" b="1" dirty="0"/>
          </a:p>
        </p:txBody>
      </p:sp>
      <p:sp>
        <p:nvSpPr>
          <p:cNvPr id="77" name="Rechteck 76"/>
          <p:cNvSpPr/>
          <p:nvPr/>
        </p:nvSpPr>
        <p:spPr>
          <a:xfrm>
            <a:off x="-21685" y="2858467"/>
            <a:ext cx="895802" cy="270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/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241934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Benutzerdefiniert</PresentationFormat>
  <Paragraphs>72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Frantz</dc:creator>
  <cp:lastModifiedBy>David Frantz</cp:lastModifiedBy>
  <cp:revision>108</cp:revision>
  <dcterms:created xsi:type="dcterms:W3CDTF">2018-05-07T10:11:40Z</dcterms:created>
  <dcterms:modified xsi:type="dcterms:W3CDTF">2021-08-13T14:49:43Z</dcterms:modified>
</cp:coreProperties>
</file>