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B9BD5"/>
    <a:srgbClr val="E5E5E5"/>
    <a:srgbClr val="266893"/>
    <a:srgbClr val="F0F5F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208" d="100"/>
          <a:sy n="208" d="100"/>
        </p:scale>
        <p:origin x="1218" y="-11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356703"/>
            <a:ext cx="5508149" cy="501340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7563446"/>
            <a:ext cx="4860131" cy="34767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766678"/>
            <a:ext cx="1397288" cy="1220351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766678"/>
            <a:ext cx="4110861" cy="1220351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590057"/>
            <a:ext cx="5589151" cy="599008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9636813"/>
            <a:ext cx="5589151" cy="315004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833390"/>
            <a:ext cx="2754074" cy="91368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833390"/>
            <a:ext cx="2754074" cy="91368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6681"/>
            <a:ext cx="5589151" cy="278337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530053"/>
            <a:ext cx="2741417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5260078"/>
            <a:ext cx="2741417" cy="7736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530053"/>
            <a:ext cx="2754918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5260078"/>
            <a:ext cx="2754918" cy="7736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073367"/>
            <a:ext cx="3280589" cy="1023348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073367"/>
            <a:ext cx="3280589" cy="1023348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766681"/>
            <a:ext cx="558915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833390"/>
            <a:ext cx="558915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83CD-09FD-4E62-9EF5-475512E1120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3346867"/>
            <a:ext cx="218705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7902F6-BB34-B130-AC1B-123F3D52D7D0}"/>
              </a:ext>
            </a:extLst>
          </p:cNvPr>
          <p:cNvSpPr/>
          <p:nvPr/>
        </p:nvSpPr>
        <p:spPr>
          <a:xfrm rot="16200000">
            <a:off x="-446988" y="4870414"/>
            <a:ext cx="1164776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materials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FB2B51D3-A6BD-5BF7-8F7A-C0800B823F5C}"/>
              </a:ext>
            </a:extLst>
          </p:cNvPr>
          <p:cNvSpPr/>
          <p:nvPr/>
        </p:nvSpPr>
        <p:spPr>
          <a:xfrm flipV="1">
            <a:off x="-57030" y="5403352"/>
            <a:ext cx="384860" cy="54864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5FDB1CC-A185-C902-A978-B5A32BF4CF26}"/>
              </a:ext>
            </a:extLst>
          </p:cNvPr>
          <p:cNvSpPr/>
          <p:nvPr/>
        </p:nvSpPr>
        <p:spPr>
          <a:xfrm rot="16200000">
            <a:off x="-814337" y="6444068"/>
            <a:ext cx="1899474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categories</a:t>
            </a:r>
            <a:endParaRPr lang="en-US" sz="1100" b="1" dirty="0"/>
          </a:p>
        </p:txBody>
      </p:sp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E0184B42-A205-6691-BF7F-6D8A56242D73}"/>
              </a:ext>
            </a:extLst>
          </p:cNvPr>
          <p:cNvSpPr/>
          <p:nvPr/>
        </p:nvSpPr>
        <p:spPr>
          <a:xfrm flipV="1">
            <a:off x="-57030" y="7326711"/>
            <a:ext cx="384860" cy="54864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37D670FB-7CA8-ABCF-ACB7-B1EA7505F9B0}"/>
              </a:ext>
            </a:extLst>
          </p:cNvPr>
          <p:cNvSpPr/>
          <p:nvPr/>
        </p:nvSpPr>
        <p:spPr>
          <a:xfrm flipV="1">
            <a:off x="-41537" y="5501626"/>
            <a:ext cx="384860" cy="5486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9B516876-9ABB-D7C7-FCF1-331CD2FC0A9B}"/>
              </a:ext>
            </a:extLst>
          </p:cNvPr>
          <p:cNvSpPr/>
          <p:nvPr/>
        </p:nvSpPr>
        <p:spPr>
          <a:xfrm flipV="1">
            <a:off x="-76058" y="7424542"/>
            <a:ext cx="384860" cy="5486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EC0932-5720-D399-1A60-C33383D51397}"/>
              </a:ext>
            </a:extLst>
          </p:cNvPr>
          <p:cNvSpPr/>
          <p:nvPr/>
        </p:nvSpPr>
        <p:spPr>
          <a:xfrm rot="16200000">
            <a:off x="-237744" y="7831391"/>
            <a:ext cx="731520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dimensions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23B9B5-AADD-9653-07A3-C569358124A6}"/>
              </a:ext>
            </a:extLst>
          </p:cNvPr>
          <p:cNvSpPr/>
          <p:nvPr/>
        </p:nvSpPr>
        <p:spPr>
          <a:xfrm>
            <a:off x="235738" y="4307867"/>
            <a:ext cx="6216759" cy="420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hteck 123"/>
          <p:cNvSpPr/>
          <p:nvPr/>
        </p:nvSpPr>
        <p:spPr>
          <a:xfrm>
            <a:off x="0" y="0"/>
            <a:ext cx="1895491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23" name="Rechteck 122"/>
          <p:cNvSpPr/>
          <p:nvPr/>
        </p:nvSpPr>
        <p:spPr>
          <a:xfrm>
            <a:off x="0" y="1527048"/>
            <a:ext cx="1895491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9" name="Rechteck 98"/>
          <p:cNvSpPr/>
          <p:nvPr/>
        </p:nvSpPr>
        <p:spPr>
          <a:xfrm>
            <a:off x="2655634" y="0"/>
            <a:ext cx="1636153" cy="2858467"/>
          </a:xfrm>
          <a:prstGeom prst="rect">
            <a:avLst/>
          </a:prstGeom>
          <a:solidFill>
            <a:schemeClr val="dk1">
              <a:alpha val="1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98" name="Rechteck 97"/>
          <p:cNvSpPr/>
          <p:nvPr/>
        </p:nvSpPr>
        <p:spPr>
          <a:xfrm>
            <a:off x="1912624" y="1528178"/>
            <a:ext cx="731520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7" name="Rechteck 96"/>
          <p:cNvSpPr/>
          <p:nvPr/>
        </p:nvSpPr>
        <p:spPr>
          <a:xfrm>
            <a:off x="1912694" y="0"/>
            <a:ext cx="731520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08453" y="45641"/>
            <a:ext cx="365760" cy="40284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526" y="1062008"/>
            <a:ext cx="457200" cy="39768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r="28533"/>
          <a:stretch/>
        </p:blipFill>
        <p:spPr>
          <a:xfrm>
            <a:off x="160102" y="514193"/>
            <a:ext cx="411480" cy="52194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90" y="1580945"/>
            <a:ext cx="457200" cy="40412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229" y="2032709"/>
            <a:ext cx="548640" cy="37589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734" y="2442944"/>
            <a:ext cx="457200" cy="3873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573" y="2448652"/>
            <a:ext cx="457200" cy="395418"/>
          </a:xfrm>
          <a:prstGeom prst="rect">
            <a:avLst/>
          </a:prstGeom>
        </p:spPr>
      </p:pic>
      <p:pic>
        <p:nvPicPr>
          <p:cNvPr id="229" name="Grafik 2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6" y="149140"/>
            <a:ext cx="457200" cy="457200"/>
          </a:xfrm>
          <a:prstGeom prst="rect">
            <a:avLst/>
          </a:prstGeom>
        </p:spPr>
      </p:pic>
      <p:pic>
        <p:nvPicPr>
          <p:cNvPr id="230" name="Grafik 2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8" y="781775"/>
            <a:ext cx="457200" cy="457200"/>
          </a:xfrm>
          <a:prstGeom prst="rect">
            <a:avLst/>
          </a:prstGeom>
        </p:spPr>
      </p:pic>
      <p:pic>
        <p:nvPicPr>
          <p:cNvPr id="231" name="Grafik 2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60" y="1346833"/>
            <a:ext cx="457200" cy="457200"/>
          </a:xfrm>
          <a:prstGeom prst="rect">
            <a:avLst/>
          </a:prstGeom>
        </p:spPr>
      </p:pic>
      <p:pic>
        <p:nvPicPr>
          <p:cNvPr id="232" name="Grafik 2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9" y="1860135"/>
            <a:ext cx="457200" cy="457200"/>
          </a:xfrm>
          <a:prstGeom prst="rect">
            <a:avLst/>
          </a:prstGeom>
        </p:spPr>
      </p:pic>
      <p:sp>
        <p:nvSpPr>
          <p:cNvPr id="233" name="Rechteck 232"/>
          <p:cNvSpPr/>
          <p:nvPr/>
        </p:nvSpPr>
        <p:spPr>
          <a:xfrm>
            <a:off x="6554029" y="0"/>
            <a:ext cx="574108" cy="359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>
            <a:off x="2651079" y="2858467"/>
            <a:ext cx="1636153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materials</a:t>
            </a:r>
          </a:p>
        </p:txBody>
      </p:sp>
      <p:sp>
        <p:nvSpPr>
          <p:cNvPr id="76" name="Rechteck 75"/>
          <p:cNvSpPr/>
          <p:nvPr/>
        </p:nvSpPr>
        <p:spPr>
          <a:xfrm>
            <a:off x="0" y="2858467"/>
            <a:ext cx="1899474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categories</a:t>
            </a:r>
            <a:endParaRPr lang="en-US" sz="1100" b="1" dirty="0"/>
          </a:p>
        </p:txBody>
      </p:sp>
      <p:sp>
        <p:nvSpPr>
          <p:cNvPr id="77" name="Rechteck 76"/>
          <p:cNvSpPr/>
          <p:nvPr/>
        </p:nvSpPr>
        <p:spPr>
          <a:xfrm>
            <a:off x="1910280" y="2858467"/>
            <a:ext cx="731520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dimensions</a:t>
            </a:r>
          </a:p>
        </p:txBody>
      </p:sp>
      <p:sp>
        <p:nvSpPr>
          <p:cNvPr id="78" name="Rechteck 77"/>
          <p:cNvSpPr/>
          <p:nvPr/>
        </p:nvSpPr>
        <p:spPr>
          <a:xfrm rot="16200000" flipH="1">
            <a:off x="-659904" y="662019"/>
            <a:ext cx="1495695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buildings</a:t>
            </a:r>
            <a:endParaRPr lang="en-US" sz="1100" b="1" dirty="0"/>
          </a:p>
        </p:txBody>
      </p:sp>
      <p:sp>
        <p:nvSpPr>
          <p:cNvPr id="80" name="Rechteck 79"/>
          <p:cNvSpPr/>
          <p:nvPr/>
        </p:nvSpPr>
        <p:spPr>
          <a:xfrm rot="16200000" flipH="1">
            <a:off x="-579803" y="2103172"/>
            <a:ext cx="1327718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mobility infrastructure</a:t>
            </a:r>
            <a:endParaRPr lang="en-US" sz="1100" b="1" dirty="0"/>
          </a:p>
        </p:txBody>
      </p:sp>
      <p:sp>
        <p:nvSpPr>
          <p:cNvPr id="83" name="Rechteck 82"/>
          <p:cNvSpPr/>
          <p:nvPr/>
        </p:nvSpPr>
        <p:spPr>
          <a:xfrm rot="16200000" flipH="1">
            <a:off x="438081" y="106262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residential</a:t>
            </a:r>
            <a:endParaRPr lang="en-US" sz="900" b="1" dirty="0"/>
          </a:p>
        </p:txBody>
      </p:sp>
      <p:sp>
        <p:nvSpPr>
          <p:cNvPr id="84" name="Rechteck 83"/>
          <p:cNvSpPr/>
          <p:nvPr/>
        </p:nvSpPr>
        <p:spPr>
          <a:xfrm rot="16200000" flipH="1">
            <a:off x="439652" y="61709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b="1" dirty="0"/>
              <a:t>residential / commercial mixed use</a:t>
            </a:r>
            <a:endParaRPr lang="en-US" sz="900" b="1" dirty="0"/>
          </a:p>
        </p:txBody>
      </p:sp>
      <p:sp>
        <p:nvSpPr>
          <p:cNvPr id="85" name="Rechteck 84"/>
          <p:cNvSpPr/>
          <p:nvPr/>
        </p:nvSpPr>
        <p:spPr>
          <a:xfrm rot="16200000" flipH="1">
            <a:off x="413587" y="1113856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commercial</a:t>
            </a:r>
          </a:p>
          <a:p>
            <a:pPr algn="ctr"/>
            <a:r>
              <a:rPr lang="en-US" sz="700" b="1" dirty="0"/>
              <a:t> + industrial</a:t>
            </a:r>
            <a:endParaRPr lang="en-US" sz="900" b="1" dirty="0"/>
          </a:p>
        </p:txBody>
      </p:sp>
      <p:sp>
        <p:nvSpPr>
          <p:cNvPr id="87" name="Rechteck 86"/>
          <p:cNvSpPr/>
          <p:nvPr/>
        </p:nvSpPr>
        <p:spPr>
          <a:xfrm>
            <a:off x="878217" y="11595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mobile homes + </a:t>
            </a:r>
            <a:br>
              <a:rPr lang="en-US" sz="700" dirty="0"/>
            </a:br>
            <a:r>
              <a:rPr lang="en-US" sz="700" dirty="0"/>
              <a:t>lightweight</a:t>
            </a:r>
          </a:p>
        </p:txBody>
      </p:sp>
      <p:sp>
        <p:nvSpPr>
          <p:cNvPr id="88" name="Rechteck 87"/>
          <p:cNvSpPr/>
          <p:nvPr/>
        </p:nvSpPr>
        <p:spPr>
          <a:xfrm>
            <a:off x="878217" y="621046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low/mid-rise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high-rise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skyscraper</a:t>
            </a:r>
          </a:p>
        </p:txBody>
      </p:sp>
      <p:sp>
        <p:nvSpPr>
          <p:cNvPr id="90" name="Rechteck 89"/>
          <p:cNvSpPr/>
          <p:nvPr/>
        </p:nvSpPr>
        <p:spPr>
          <a:xfrm rot="16200000" flipH="1">
            <a:off x="442336" y="1627937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roads</a:t>
            </a:r>
            <a:endParaRPr lang="en-US" sz="900" b="1" dirty="0"/>
          </a:p>
        </p:txBody>
      </p:sp>
      <p:sp>
        <p:nvSpPr>
          <p:cNvPr id="91" name="Rechteck 90"/>
          <p:cNvSpPr/>
          <p:nvPr/>
        </p:nvSpPr>
        <p:spPr>
          <a:xfrm>
            <a:off x="794530" y="1517332"/>
            <a:ext cx="1228563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motorway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primary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secondary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tertiary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local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rural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92" name="Rechteck 91"/>
          <p:cNvSpPr/>
          <p:nvPr/>
        </p:nvSpPr>
        <p:spPr>
          <a:xfrm rot="16200000" flipH="1">
            <a:off x="442336" y="207478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rails</a:t>
            </a:r>
            <a:endParaRPr lang="en-US" sz="900" b="1" dirty="0"/>
          </a:p>
        </p:txBody>
      </p:sp>
      <p:sp>
        <p:nvSpPr>
          <p:cNvPr id="93" name="Rechteck 92"/>
          <p:cNvSpPr/>
          <p:nvPr/>
        </p:nvSpPr>
        <p:spPr>
          <a:xfrm>
            <a:off x="796783" y="1959068"/>
            <a:ext cx="1225296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railway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tram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subway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94" name="Rechteck 93"/>
          <p:cNvSpPr/>
          <p:nvPr/>
        </p:nvSpPr>
        <p:spPr>
          <a:xfrm rot="16200000" flipH="1">
            <a:off x="419577" y="250599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parking</a:t>
            </a:r>
          </a:p>
          <a:p>
            <a:pPr algn="ctr"/>
            <a:r>
              <a:rPr lang="en-US" sz="700" b="1" dirty="0"/>
              <a:t> + yards</a:t>
            </a:r>
            <a:endParaRPr lang="en-US" sz="900" b="1" dirty="0"/>
          </a:p>
        </p:txBody>
      </p:sp>
      <p:sp>
        <p:nvSpPr>
          <p:cNvPr id="95" name="Rechteck 94"/>
          <p:cNvSpPr/>
          <p:nvPr/>
        </p:nvSpPr>
        <p:spPr>
          <a:xfrm rot="16200000" flipH="1">
            <a:off x="1219782" y="250526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airport runways</a:t>
            </a:r>
            <a:endParaRPr lang="en-US" sz="900" b="1" dirty="0"/>
          </a:p>
        </p:txBody>
      </p:sp>
      <p:sp>
        <p:nvSpPr>
          <p:cNvPr id="103" name="Rechteck 102"/>
          <p:cNvSpPr/>
          <p:nvPr/>
        </p:nvSpPr>
        <p:spPr>
          <a:xfrm rot="16200000" flipH="1">
            <a:off x="2959241" y="276001"/>
            <a:ext cx="73152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metals</a:t>
            </a:r>
            <a:endParaRPr lang="en-US" sz="900" b="1" dirty="0"/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2959241" y="878710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non-metallic minerals</a:t>
            </a:r>
            <a:endParaRPr lang="en-US" sz="900" b="1" dirty="0"/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2963261" y="1455531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biomass</a:t>
            </a:r>
            <a:endParaRPr lang="en-US" sz="900" b="1" dirty="0"/>
          </a:p>
        </p:txBody>
      </p:sp>
      <p:sp>
        <p:nvSpPr>
          <p:cNvPr id="112" name="Rechteck 111"/>
          <p:cNvSpPr/>
          <p:nvPr/>
        </p:nvSpPr>
        <p:spPr>
          <a:xfrm rot="16200000" flipH="1">
            <a:off x="2959241" y="1953335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petroleum products</a:t>
            </a:r>
            <a:endParaRPr lang="en-US" sz="900" b="1" dirty="0"/>
          </a:p>
        </p:txBody>
      </p:sp>
      <p:sp>
        <p:nvSpPr>
          <p:cNvPr id="113" name="Rechteck 112"/>
          <p:cNvSpPr/>
          <p:nvPr/>
        </p:nvSpPr>
        <p:spPr>
          <a:xfrm>
            <a:off x="3462161" y="262421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iron + steel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copper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err="1"/>
              <a:t>aluminium</a:t>
            </a:r>
            <a:endParaRPr lang="en-US" sz="700" dirty="0"/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3459560" y="87024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concrete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bricks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glass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aggregate </a:t>
            </a:r>
            <a:br>
              <a:rPr lang="en-US" sz="700" dirty="0"/>
            </a:br>
            <a:r>
              <a:rPr lang="en-US" sz="700" dirty="0"/>
              <a:t>(exc. concrete)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462161" y="1433779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timber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3462161" y="1959518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bitumen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243" name="Grafik 242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2792388" y="2536942"/>
            <a:ext cx="291850" cy="151796"/>
          </a:xfrm>
          <a:prstGeom prst="rect">
            <a:avLst/>
          </a:prstGeom>
        </p:spPr>
      </p:pic>
      <p:sp>
        <p:nvSpPr>
          <p:cNvPr id="122" name="Rechteck 121"/>
          <p:cNvSpPr/>
          <p:nvPr/>
        </p:nvSpPr>
        <p:spPr>
          <a:xfrm rot="16200000" flipH="1">
            <a:off x="2959200" y="2464179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all other </a:t>
            </a:r>
          </a:p>
          <a:p>
            <a:pPr algn="ctr"/>
            <a:r>
              <a:rPr lang="en-US" sz="700" b="1" dirty="0"/>
              <a:t>materials</a:t>
            </a:r>
            <a:endParaRPr lang="en-US" sz="900" b="1" dirty="0"/>
          </a:p>
        </p:txBody>
      </p:sp>
      <p:grpSp>
        <p:nvGrpSpPr>
          <p:cNvPr id="250" name="Gruppieren 249"/>
          <p:cNvGrpSpPr/>
          <p:nvPr/>
        </p:nvGrpSpPr>
        <p:grpSpPr>
          <a:xfrm>
            <a:off x="1861989" y="43723"/>
            <a:ext cx="881970" cy="482974"/>
            <a:chOff x="2680848" y="123366"/>
            <a:chExt cx="881970" cy="482974"/>
          </a:xfrm>
        </p:grpSpPr>
        <p:grpSp>
          <p:nvGrpSpPr>
            <p:cNvPr id="228" name="Gruppieren 227"/>
            <p:cNvGrpSpPr>
              <a:grpSpLocks noChangeAspect="1"/>
            </p:cNvGrpSpPr>
            <p:nvPr/>
          </p:nvGrpSpPr>
          <p:grpSpPr>
            <a:xfrm>
              <a:off x="2680848" y="123366"/>
              <a:ext cx="731520" cy="482974"/>
              <a:chOff x="2150856" y="1284813"/>
              <a:chExt cx="1142934" cy="754604"/>
            </a:xfrm>
          </p:grpSpPr>
          <p:pic>
            <p:nvPicPr>
              <p:cNvPr id="226" name="Grafik 22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3" cy="754604"/>
              </a:xfrm>
              <a:prstGeom prst="rect">
                <a:avLst/>
              </a:prstGeom>
            </p:spPr>
          </p:pic>
          <p:sp>
            <p:nvSpPr>
              <p:cNvPr id="227" name="Rechteck 22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hteck 131"/>
            <p:cNvSpPr/>
            <p:nvPr/>
          </p:nvSpPr>
          <p:spPr>
            <a:xfrm>
              <a:off x="2998486" y="297336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area (m²)</a:t>
              </a:r>
            </a:p>
          </p:txBody>
        </p:sp>
      </p:grpSp>
      <p:grpSp>
        <p:nvGrpSpPr>
          <p:cNvPr id="252" name="Gruppieren 251"/>
          <p:cNvGrpSpPr/>
          <p:nvPr/>
        </p:nvGrpSpPr>
        <p:grpSpPr>
          <a:xfrm>
            <a:off x="1969209" y="923959"/>
            <a:ext cx="762543" cy="653019"/>
            <a:chOff x="3064393" y="822738"/>
            <a:chExt cx="762543" cy="653019"/>
          </a:xfrm>
        </p:grpSpPr>
        <p:pic>
          <p:nvPicPr>
            <p:cNvPr id="224" name="Grafik 2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88216" flipH="1" flipV="1">
              <a:off x="3064393" y="822738"/>
              <a:ext cx="456560" cy="456560"/>
            </a:xfrm>
            <a:prstGeom prst="rect">
              <a:avLst/>
            </a:prstGeom>
          </p:spPr>
        </p:pic>
        <p:sp>
          <p:nvSpPr>
            <p:cNvPr id="133" name="Rechteck 132"/>
            <p:cNvSpPr/>
            <p:nvPr/>
          </p:nvSpPr>
          <p:spPr>
            <a:xfrm>
              <a:off x="3148906" y="1204957"/>
              <a:ext cx="678030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volume </a:t>
              </a:r>
              <a:r>
                <a:rPr lang="en-US" sz="700"/>
                <a:t>(m³)</a:t>
              </a:r>
              <a:endParaRPr lang="en-US" sz="700" dirty="0"/>
            </a:p>
          </p:txBody>
        </p:sp>
      </p:grpSp>
      <p:sp>
        <p:nvSpPr>
          <p:cNvPr id="248" name="Rechteck 247"/>
          <p:cNvSpPr/>
          <p:nvPr/>
        </p:nvSpPr>
        <p:spPr>
          <a:xfrm>
            <a:off x="-21685" y="3304481"/>
            <a:ext cx="6483096" cy="49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uppieren 250"/>
          <p:cNvGrpSpPr/>
          <p:nvPr/>
        </p:nvGrpSpPr>
        <p:grpSpPr>
          <a:xfrm>
            <a:off x="1928835" y="2031699"/>
            <a:ext cx="731520" cy="595490"/>
            <a:chOff x="2984114" y="1925627"/>
            <a:chExt cx="731520" cy="595490"/>
          </a:xfrm>
        </p:grpSpPr>
        <p:grpSp>
          <p:nvGrpSpPr>
            <p:cNvPr id="135" name="Gruppieren 134"/>
            <p:cNvGrpSpPr>
              <a:grpSpLocks noChangeAspect="1"/>
            </p:cNvGrpSpPr>
            <p:nvPr/>
          </p:nvGrpSpPr>
          <p:grpSpPr>
            <a:xfrm>
              <a:off x="2984114" y="1925627"/>
              <a:ext cx="731520" cy="482974"/>
              <a:chOff x="2150856" y="1284813"/>
              <a:chExt cx="1142934" cy="754604"/>
            </a:xfrm>
          </p:grpSpPr>
          <p:pic>
            <p:nvPicPr>
              <p:cNvPr id="136" name="Grafik 13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4" cy="754604"/>
              </a:xfrm>
              <a:prstGeom prst="rect">
                <a:avLst/>
              </a:prstGeom>
            </p:spPr>
          </p:pic>
          <p:sp>
            <p:nvSpPr>
              <p:cNvPr id="137" name="Rechteck 13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hteck 137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hteck 138"/>
            <p:cNvSpPr/>
            <p:nvPr/>
          </p:nvSpPr>
          <p:spPr>
            <a:xfrm>
              <a:off x="3090732" y="2250317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area (m²)</a:t>
              </a:r>
            </a:p>
          </p:txBody>
        </p: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1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4387" y="415354"/>
            <a:ext cx="186942" cy="510878"/>
          </a:xfrm>
          <a:prstGeom prst="rect">
            <a:avLst/>
          </a:prstGeom>
        </p:spPr>
      </p:pic>
      <p:sp>
        <p:nvSpPr>
          <p:cNvPr id="130" name="Rechteck 129"/>
          <p:cNvSpPr/>
          <p:nvPr/>
        </p:nvSpPr>
        <p:spPr>
          <a:xfrm>
            <a:off x="2084610" y="504719"/>
            <a:ext cx="564332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height (m)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1882823" y="-42335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hteck 143"/>
          <p:cNvSpPr/>
          <p:nvPr/>
        </p:nvSpPr>
        <p:spPr>
          <a:xfrm>
            <a:off x="2622084" y="-14943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F1427F-0A0A-C0A2-A06A-891B932EE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4765082"/>
            <a:ext cx="457200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879B11F-FDA3-3605-1EBD-8A318ECB1225}"/>
              </a:ext>
            </a:extLst>
          </p:cNvPr>
          <p:cNvSpPr/>
          <p:nvPr/>
        </p:nvSpPr>
        <p:spPr>
          <a:xfrm flipH="1">
            <a:off x="298124" y="5305078"/>
            <a:ext cx="73152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metals</a:t>
            </a:r>
            <a:endParaRPr lang="en-US" sz="9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F3320E-29B0-E670-8D53-CC0C20300B4B}"/>
              </a:ext>
            </a:extLst>
          </p:cNvPr>
          <p:cNvSpPr/>
          <p:nvPr/>
        </p:nvSpPr>
        <p:spPr>
          <a:xfrm>
            <a:off x="904866" y="4917677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iron + steel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copper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err="1"/>
              <a:t>aluminium</a:t>
            </a:r>
            <a:endParaRPr lang="en-US" sz="700" dirty="0"/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8C4F44-4C14-6E2D-6117-D0E5ECEC3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14" y="4795567"/>
            <a:ext cx="457200" cy="4572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D193147-5DF0-9B3F-8DDB-58CA9105EE60}"/>
              </a:ext>
            </a:extLst>
          </p:cNvPr>
          <p:cNvSpPr/>
          <p:nvPr/>
        </p:nvSpPr>
        <p:spPr>
          <a:xfrm flipH="1">
            <a:off x="1707377" y="5305637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non-metallic minerals</a:t>
            </a:r>
            <a:endParaRPr lang="en-US" sz="9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B2F57B-BDB2-51D2-0386-1B5D69688FFF}"/>
              </a:ext>
            </a:extLst>
          </p:cNvPr>
          <p:cNvSpPr/>
          <p:nvPr/>
        </p:nvSpPr>
        <p:spPr>
          <a:xfrm>
            <a:off x="2383916" y="5029079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concrete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bricks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glass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aggregate </a:t>
            </a:r>
            <a:br>
              <a:rPr lang="en-US" sz="700" dirty="0"/>
            </a:br>
            <a:r>
              <a:rPr lang="en-US" sz="700" dirty="0"/>
              <a:t>(exc. concrete)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FA21A1-A1BC-3FE9-45E2-6C0AA1DE2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68" y="4795567"/>
            <a:ext cx="457200" cy="457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847DD5D-6BAF-4F66-02D0-5B3E44D720F3}"/>
              </a:ext>
            </a:extLst>
          </p:cNvPr>
          <p:cNvSpPr/>
          <p:nvPr/>
        </p:nvSpPr>
        <p:spPr>
          <a:xfrm flipH="1">
            <a:off x="3412149" y="5317400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biomass</a:t>
            </a:r>
            <a:endParaRPr lang="en-US" sz="900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3FC5E4-3794-FEC4-D983-E7FF138BB7A1}"/>
              </a:ext>
            </a:extLst>
          </p:cNvPr>
          <p:cNvSpPr/>
          <p:nvPr/>
        </p:nvSpPr>
        <p:spPr>
          <a:xfrm>
            <a:off x="3998868" y="4921677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timber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483FB8-4682-8874-5E44-79F133004C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19" y="4900537"/>
            <a:ext cx="457200" cy="4572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7DEFE0BF-2EF2-B9C1-7045-2C9AE83B29DE}"/>
              </a:ext>
            </a:extLst>
          </p:cNvPr>
          <p:cNvSpPr/>
          <p:nvPr/>
        </p:nvSpPr>
        <p:spPr>
          <a:xfrm flipH="1">
            <a:off x="4733991" y="5406872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petroleum products</a:t>
            </a:r>
            <a:endParaRPr lang="en-US" sz="900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3C676F-58F1-C780-0718-21384F61F764}"/>
              </a:ext>
            </a:extLst>
          </p:cNvPr>
          <p:cNvSpPr/>
          <p:nvPr/>
        </p:nvSpPr>
        <p:spPr>
          <a:xfrm>
            <a:off x="5291664" y="5029079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bitumen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6B61C7F5-BB72-606A-616E-C7FB7690DD0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6021864" y="5024167"/>
            <a:ext cx="291850" cy="15179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60E4A4B-4D24-1D80-C3D8-34BA36FA037A}"/>
              </a:ext>
            </a:extLst>
          </p:cNvPr>
          <p:cNvSpPr/>
          <p:nvPr/>
        </p:nvSpPr>
        <p:spPr>
          <a:xfrm flipH="1">
            <a:off x="5762116" y="5357737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all other </a:t>
            </a:r>
          </a:p>
          <a:p>
            <a:pPr algn="ctr"/>
            <a:r>
              <a:rPr lang="en-US" sz="700" b="1" dirty="0"/>
              <a:t>materials</a:t>
            </a:r>
            <a:endParaRPr lang="en-US" sz="9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2148EB3-5FEC-EC32-738C-8DE590CB8BFA}"/>
              </a:ext>
            </a:extLst>
          </p:cNvPr>
          <p:cNvSpPr/>
          <p:nvPr/>
        </p:nvSpPr>
        <p:spPr>
          <a:xfrm>
            <a:off x="307037" y="4423426"/>
            <a:ext cx="6373716" cy="1156304"/>
          </a:xfrm>
          <a:prstGeom prst="rect">
            <a:avLst/>
          </a:prstGeom>
          <a:solidFill>
            <a:schemeClr val="dk1">
              <a:alpha val="1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663DD0-6F4B-0A7B-8720-6C82B65C4FFE}"/>
              </a:ext>
            </a:extLst>
          </p:cNvPr>
          <p:cNvSpPr/>
          <p:nvPr/>
        </p:nvSpPr>
        <p:spPr>
          <a:xfrm>
            <a:off x="-297345" y="4357822"/>
            <a:ext cx="292768" cy="420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36B3E68-77A1-1B3C-6829-86AD8F9C7EF5}"/>
              </a:ext>
            </a:extLst>
          </p:cNvPr>
          <p:cNvSpPr/>
          <p:nvPr/>
        </p:nvSpPr>
        <p:spPr>
          <a:xfrm>
            <a:off x="380549" y="5775946"/>
            <a:ext cx="2645074" cy="1550765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132A9-2752-0D01-3AD4-7A45ECF9D317}"/>
              </a:ext>
            </a:extLst>
          </p:cNvPr>
          <p:cNvSpPr/>
          <p:nvPr/>
        </p:nvSpPr>
        <p:spPr>
          <a:xfrm>
            <a:off x="3084238" y="5829211"/>
            <a:ext cx="1895491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36DAF51-7972-1442-53A6-0438F7A00851}"/>
              </a:ext>
            </a:extLst>
          </p:cNvPr>
          <p:cNvSpPr/>
          <p:nvPr/>
        </p:nvSpPr>
        <p:spPr>
          <a:xfrm flipH="1">
            <a:off x="934139" y="8310343"/>
            <a:ext cx="1341901" cy="160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buildings</a:t>
            </a:r>
            <a:endParaRPr lang="en-US" sz="1100" b="1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9982410-70A9-EDD2-B41A-FF2F3A74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12949" y="5872052"/>
            <a:ext cx="365760" cy="402848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D81F614-D69C-08EA-D8DC-DCC3D426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7306" y="5843168"/>
            <a:ext cx="457200" cy="397683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6957FF3C-D835-F3B9-F3C3-D54810A47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r="28533"/>
          <a:stretch/>
        </p:blipFill>
        <p:spPr>
          <a:xfrm>
            <a:off x="676600" y="6479263"/>
            <a:ext cx="411480" cy="521949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18310754-6421-BE2F-3686-EB0A2A970E85}"/>
              </a:ext>
            </a:extLst>
          </p:cNvPr>
          <p:cNvSpPr/>
          <p:nvPr/>
        </p:nvSpPr>
        <p:spPr>
          <a:xfrm flipH="1">
            <a:off x="586586" y="6216110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residential</a:t>
            </a:r>
            <a:endParaRPr lang="en-US" sz="900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C3009AA-FAA1-A087-08C2-F211F69368EC}"/>
              </a:ext>
            </a:extLst>
          </p:cNvPr>
          <p:cNvSpPr/>
          <p:nvPr/>
        </p:nvSpPr>
        <p:spPr>
          <a:xfrm flipH="1">
            <a:off x="600159" y="6865602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b="1" dirty="0"/>
              <a:t>residential / commercial mixed use</a:t>
            </a:r>
            <a:endParaRPr lang="en-US" sz="900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BED1926-347F-AC75-8E54-875029F4B755}"/>
              </a:ext>
            </a:extLst>
          </p:cNvPr>
          <p:cNvSpPr/>
          <p:nvPr/>
        </p:nvSpPr>
        <p:spPr>
          <a:xfrm flipH="1">
            <a:off x="2153376" y="6178453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commercial</a:t>
            </a:r>
          </a:p>
          <a:p>
            <a:pPr algn="ctr"/>
            <a:r>
              <a:rPr lang="en-US" sz="700" b="1" dirty="0"/>
              <a:t> + industrial</a:t>
            </a:r>
            <a:endParaRPr lang="en-US" sz="900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A3CF331-F623-DBE0-F4DD-DABB8B91CCF7}"/>
              </a:ext>
            </a:extLst>
          </p:cNvPr>
          <p:cNvSpPr/>
          <p:nvPr/>
        </p:nvSpPr>
        <p:spPr>
          <a:xfrm>
            <a:off x="1165067" y="5985755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mobile homes + </a:t>
            </a:r>
            <a:br>
              <a:rPr lang="en-US" sz="700" dirty="0"/>
            </a:br>
            <a:r>
              <a:rPr lang="en-US" sz="700" dirty="0"/>
              <a:t>lightweight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333074C-4010-C99B-D1DE-069B599A014A}"/>
              </a:ext>
            </a:extLst>
          </p:cNvPr>
          <p:cNvSpPr/>
          <p:nvPr/>
        </p:nvSpPr>
        <p:spPr>
          <a:xfrm>
            <a:off x="1177069" y="662951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low/mid-rise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high-rise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skyscraper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AC5B7EA9-B974-BD86-C5BF-7C3E4A5B62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4755" y="5986033"/>
            <a:ext cx="457200" cy="404121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2C34963-B79C-CC8B-92A1-518BACA4A2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0794" y="6437797"/>
            <a:ext cx="548640" cy="37589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4B7B042-4AB1-4D19-E92B-3B9920A2B07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0271" y="6512912"/>
            <a:ext cx="457200" cy="387398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80605F45-7E37-B6A5-FE49-2C60930B149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9077" y="5819114"/>
            <a:ext cx="457200" cy="395418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7D6371F7-00A7-3A8C-DB09-3E378A7D85A9}"/>
              </a:ext>
            </a:extLst>
          </p:cNvPr>
          <p:cNvSpPr/>
          <p:nvPr/>
        </p:nvSpPr>
        <p:spPr>
          <a:xfrm flipH="1">
            <a:off x="3609910" y="6316462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roads</a:t>
            </a:r>
            <a:endParaRPr lang="en-US" sz="9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81705B2-4D27-F48A-AC44-F6E5DA2DDBB4}"/>
              </a:ext>
            </a:extLst>
          </p:cNvPr>
          <p:cNvSpPr/>
          <p:nvPr/>
        </p:nvSpPr>
        <p:spPr>
          <a:xfrm>
            <a:off x="4318095" y="5922420"/>
            <a:ext cx="1228563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motorway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primary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secondary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tertiary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local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rural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618D085-FAC3-9EA4-B2CC-8D203E52EF41}"/>
              </a:ext>
            </a:extLst>
          </p:cNvPr>
          <p:cNvSpPr/>
          <p:nvPr/>
        </p:nvSpPr>
        <p:spPr>
          <a:xfrm flipH="1">
            <a:off x="3609910" y="6763310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rails</a:t>
            </a:r>
            <a:endParaRPr lang="en-US" sz="9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639A74F-5268-64EB-8850-5B8A405B4812}"/>
              </a:ext>
            </a:extLst>
          </p:cNvPr>
          <p:cNvSpPr/>
          <p:nvPr/>
        </p:nvSpPr>
        <p:spPr>
          <a:xfrm>
            <a:off x="4320348" y="6364156"/>
            <a:ext cx="1225296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railway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tram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subway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C7FF268-5E1F-7A68-BD40-86F930D45EB6}"/>
              </a:ext>
            </a:extLst>
          </p:cNvPr>
          <p:cNvSpPr/>
          <p:nvPr/>
        </p:nvSpPr>
        <p:spPr>
          <a:xfrm flipH="1">
            <a:off x="5503328" y="6858672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airport runways</a:t>
            </a:r>
            <a:endParaRPr lang="en-US" sz="900" b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58572FE-FB4B-AE82-E102-490511B05015}"/>
              </a:ext>
            </a:extLst>
          </p:cNvPr>
          <p:cNvSpPr/>
          <p:nvPr/>
        </p:nvSpPr>
        <p:spPr>
          <a:xfrm flipH="1">
            <a:off x="5463910" y="6208549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parking</a:t>
            </a:r>
          </a:p>
          <a:p>
            <a:pPr algn="ctr"/>
            <a:r>
              <a:rPr lang="en-US" sz="700" b="1" dirty="0"/>
              <a:t> + yards</a:t>
            </a:r>
            <a:endParaRPr lang="en-US" sz="900" b="1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385F844-3A2F-6275-DC4C-2D2FF78AD0F8}"/>
              </a:ext>
            </a:extLst>
          </p:cNvPr>
          <p:cNvSpPr/>
          <p:nvPr/>
        </p:nvSpPr>
        <p:spPr>
          <a:xfrm>
            <a:off x="3055111" y="7498298"/>
            <a:ext cx="3189325" cy="632147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9C91991-CB9B-B82D-AE3C-C53402CED099}"/>
              </a:ext>
            </a:extLst>
          </p:cNvPr>
          <p:cNvSpPr/>
          <p:nvPr/>
        </p:nvSpPr>
        <p:spPr>
          <a:xfrm>
            <a:off x="479320" y="7535252"/>
            <a:ext cx="2511377" cy="73152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3B6AD3-5464-AA1B-C7EE-81CBBF385EFF}"/>
              </a:ext>
            </a:extLst>
          </p:cNvPr>
          <p:cNvSpPr/>
          <p:nvPr/>
        </p:nvSpPr>
        <p:spPr>
          <a:xfrm flipH="1">
            <a:off x="4019338" y="8284845"/>
            <a:ext cx="1327718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mobility infrastructure</a:t>
            </a:r>
            <a:endParaRPr lang="en-US" sz="1100" b="1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B254B6BE-EB82-9EB6-0AC1-DD83ED89B040}"/>
              </a:ext>
            </a:extLst>
          </p:cNvPr>
          <p:cNvGrpSpPr/>
          <p:nvPr/>
        </p:nvGrpSpPr>
        <p:grpSpPr>
          <a:xfrm>
            <a:off x="4152354" y="7639923"/>
            <a:ext cx="731520" cy="595490"/>
            <a:chOff x="2984114" y="1925627"/>
            <a:chExt cx="731520" cy="595490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BDC06070-48BF-7F11-18B8-9B6F3F00F9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84114" y="1925627"/>
              <a:ext cx="731520" cy="482974"/>
              <a:chOff x="2150856" y="1284813"/>
              <a:chExt cx="1142934" cy="754604"/>
            </a:xfrm>
          </p:grpSpPr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265E3E4D-A621-0C42-AB9B-5509409E7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4" cy="754604"/>
              </a:xfrm>
              <a:prstGeom prst="rect">
                <a:avLst/>
              </a:prstGeom>
            </p:spPr>
          </p:pic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F6F4D6A0-045E-BB6F-64E0-0016A7F83624}"/>
                  </a:ext>
                </a:extLst>
              </p:cNvPr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D806741D-537A-F665-4D69-24D100B0D400}"/>
                  </a:ext>
                </a:extLst>
              </p:cNvPr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BD4222C-2971-4E97-4157-49F575E3AAF0}"/>
                </a:ext>
              </a:extLst>
            </p:cNvPr>
            <p:cNvSpPr/>
            <p:nvPr/>
          </p:nvSpPr>
          <p:spPr>
            <a:xfrm>
              <a:off x="3090732" y="2250317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area (m²)</a:t>
              </a:r>
            </a:p>
          </p:txBody>
        </p:sp>
      </p:grpSp>
      <p:sp>
        <p:nvSpPr>
          <p:cNvPr id="161" name="Rechteck 160">
            <a:extLst>
              <a:ext uri="{FF2B5EF4-FFF2-40B4-BE49-F238E27FC236}">
                <a16:creationId xmlns:a16="http://schemas.microsoft.com/office/drawing/2014/main" id="{259AAB73-860A-CFCF-6312-B4186E22D836}"/>
              </a:ext>
            </a:extLst>
          </p:cNvPr>
          <p:cNvSpPr/>
          <p:nvPr/>
        </p:nvSpPr>
        <p:spPr>
          <a:xfrm>
            <a:off x="0" y="9834075"/>
            <a:ext cx="3578577" cy="1043772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E71ADF2B-CE7D-D3A9-2C84-B91DD62B0A81}"/>
              </a:ext>
            </a:extLst>
          </p:cNvPr>
          <p:cNvSpPr/>
          <p:nvPr/>
        </p:nvSpPr>
        <p:spPr>
          <a:xfrm>
            <a:off x="0" y="10912088"/>
            <a:ext cx="3578577" cy="1042416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93D8EED-B34C-FB84-D236-99ED22AA7E89}"/>
              </a:ext>
            </a:extLst>
          </p:cNvPr>
          <p:cNvSpPr/>
          <p:nvPr/>
        </p:nvSpPr>
        <p:spPr>
          <a:xfrm>
            <a:off x="3601949" y="9837558"/>
            <a:ext cx="2878226" cy="2120430"/>
          </a:xfrm>
          <a:prstGeom prst="rect">
            <a:avLst/>
          </a:prstGeom>
          <a:solidFill>
            <a:schemeClr val="dk1">
              <a:alpha val="18000"/>
            </a:schemeClr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pic>
        <p:nvPicPr>
          <p:cNvPr id="166" name="Grafik 165">
            <a:extLst>
              <a:ext uri="{FF2B5EF4-FFF2-40B4-BE49-F238E27FC236}">
                <a16:creationId xmlns:a16="http://schemas.microsoft.com/office/drawing/2014/main" id="{1DBC8E9D-58CB-F5A6-CE7D-BF59BD3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81402" y="9879715"/>
            <a:ext cx="365760" cy="402848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D6DEB00-FBF2-EA4F-503A-EA8103B3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1686" y="10418963"/>
            <a:ext cx="457200" cy="397683"/>
          </a:xfrm>
          <a:prstGeom prst="rect">
            <a:avLst/>
          </a:prstGeom>
        </p:spPr>
      </p:pic>
      <p:pic>
        <p:nvPicPr>
          <p:cNvPr id="168" name="Grafik 167">
            <a:extLst>
              <a:ext uri="{FF2B5EF4-FFF2-40B4-BE49-F238E27FC236}">
                <a16:creationId xmlns:a16="http://schemas.microsoft.com/office/drawing/2014/main" id="{A3EB1F54-4C88-ED93-7750-CC34B57D4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r="28533"/>
          <a:stretch/>
        </p:blipFill>
        <p:spPr>
          <a:xfrm>
            <a:off x="1033051" y="10348267"/>
            <a:ext cx="411480" cy="521949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65C723AC-58F8-1D6B-D719-AC747210EA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880" y="11039657"/>
            <a:ext cx="457200" cy="404121"/>
          </a:xfrm>
          <a:prstGeom prst="rect">
            <a:avLst/>
          </a:prstGeom>
        </p:spPr>
      </p:pic>
      <p:pic>
        <p:nvPicPr>
          <p:cNvPr id="170" name="Grafik 169">
            <a:extLst>
              <a:ext uri="{FF2B5EF4-FFF2-40B4-BE49-F238E27FC236}">
                <a16:creationId xmlns:a16="http://schemas.microsoft.com/office/drawing/2014/main" id="{283DDD5D-07C0-FC34-7E21-2816B69F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919" y="11491421"/>
            <a:ext cx="548640" cy="375892"/>
          </a:xfrm>
          <a:prstGeom prst="rect">
            <a:avLst/>
          </a:prstGeom>
        </p:spPr>
      </p:pic>
      <p:pic>
        <p:nvPicPr>
          <p:cNvPr id="171" name="Grafik 170">
            <a:extLst>
              <a:ext uri="{FF2B5EF4-FFF2-40B4-BE49-F238E27FC236}">
                <a16:creationId xmlns:a16="http://schemas.microsoft.com/office/drawing/2014/main" id="{5472AD51-A32C-A647-20F3-94651B46097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0764" y="11488278"/>
            <a:ext cx="457200" cy="387398"/>
          </a:xfrm>
          <a:prstGeom prst="rect">
            <a:avLst/>
          </a:prstGeom>
        </p:spPr>
      </p:pic>
      <p:pic>
        <p:nvPicPr>
          <p:cNvPr id="172" name="Grafik 171">
            <a:extLst>
              <a:ext uri="{FF2B5EF4-FFF2-40B4-BE49-F238E27FC236}">
                <a16:creationId xmlns:a16="http://schemas.microsoft.com/office/drawing/2014/main" id="{EA090EDF-3756-E575-C1C4-32A1FDB8D1B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142" y="11031024"/>
            <a:ext cx="457200" cy="395418"/>
          </a:xfrm>
          <a:prstGeom prst="rect">
            <a:avLst/>
          </a:prstGeom>
        </p:spPr>
      </p:pic>
      <p:pic>
        <p:nvPicPr>
          <p:cNvPr id="173" name="Grafik 172">
            <a:extLst>
              <a:ext uri="{FF2B5EF4-FFF2-40B4-BE49-F238E27FC236}">
                <a16:creationId xmlns:a16="http://schemas.microsoft.com/office/drawing/2014/main" id="{A33AC8E6-FCE3-E3BB-D6A2-5D4CAEAEC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80" y="10095665"/>
            <a:ext cx="457200" cy="457200"/>
          </a:xfrm>
          <a:prstGeom prst="rect">
            <a:avLst/>
          </a:prstGeom>
        </p:spPr>
      </p:pic>
      <p:pic>
        <p:nvPicPr>
          <p:cNvPr id="174" name="Grafik 173">
            <a:extLst>
              <a:ext uri="{FF2B5EF4-FFF2-40B4-BE49-F238E27FC236}">
                <a16:creationId xmlns:a16="http://schemas.microsoft.com/office/drawing/2014/main" id="{5714C112-A12F-85BA-9A24-852AB9828C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52" y="10728300"/>
            <a:ext cx="457200" cy="457200"/>
          </a:xfrm>
          <a:prstGeom prst="rect">
            <a:avLst/>
          </a:prstGeom>
        </p:spPr>
      </p:pic>
      <p:pic>
        <p:nvPicPr>
          <p:cNvPr id="175" name="Grafik 174">
            <a:extLst>
              <a:ext uri="{FF2B5EF4-FFF2-40B4-BE49-F238E27FC236}">
                <a16:creationId xmlns:a16="http://schemas.microsoft.com/office/drawing/2014/main" id="{0B56D52F-4ED2-B77C-B32B-5DE76637AD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54" y="11293358"/>
            <a:ext cx="457200" cy="457200"/>
          </a:xfrm>
          <a:prstGeom prst="rect">
            <a:avLst/>
          </a:prstGeom>
        </p:spPr>
      </p:pic>
      <p:pic>
        <p:nvPicPr>
          <p:cNvPr id="176" name="Grafik 175">
            <a:extLst>
              <a:ext uri="{FF2B5EF4-FFF2-40B4-BE49-F238E27FC236}">
                <a16:creationId xmlns:a16="http://schemas.microsoft.com/office/drawing/2014/main" id="{AB551611-E528-55EF-43D0-794E195C22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77" y="10444057"/>
            <a:ext cx="457200" cy="457200"/>
          </a:xfrm>
          <a:prstGeom prst="rect">
            <a:avLst/>
          </a:prstGeom>
        </p:spPr>
      </p:pic>
      <p:sp>
        <p:nvSpPr>
          <p:cNvPr id="177" name="Rechteck 176">
            <a:extLst>
              <a:ext uri="{FF2B5EF4-FFF2-40B4-BE49-F238E27FC236}">
                <a16:creationId xmlns:a16="http://schemas.microsoft.com/office/drawing/2014/main" id="{BC246FB1-2F83-912F-C95E-C4D161C86387}"/>
              </a:ext>
            </a:extLst>
          </p:cNvPr>
          <p:cNvSpPr/>
          <p:nvPr/>
        </p:nvSpPr>
        <p:spPr>
          <a:xfrm>
            <a:off x="3605563" y="11980780"/>
            <a:ext cx="2874611" cy="270800"/>
          </a:xfrm>
          <a:prstGeom prst="rect">
            <a:avLst/>
          </a:prstGeom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materials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24B2430-E457-1A10-993A-9D9CAABD6515}"/>
              </a:ext>
            </a:extLst>
          </p:cNvPr>
          <p:cNvSpPr/>
          <p:nvPr/>
        </p:nvSpPr>
        <p:spPr>
          <a:xfrm>
            <a:off x="981138" y="11978640"/>
            <a:ext cx="2601055" cy="270800"/>
          </a:xfrm>
          <a:prstGeom prst="rect">
            <a:avLst/>
          </a:prstGeom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categories</a:t>
            </a:r>
            <a:endParaRPr lang="en-US" sz="1100" b="1" dirty="0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3D223625-6C85-10AF-0223-CD01A143B907}"/>
              </a:ext>
            </a:extLst>
          </p:cNvPr>
          <p:cNvSpPr/>
          <p:nvPr/>
        </p:nvSpPr>
        <p:spPr>
          <a:xfrm>
            <a:off x="179384" y="11978640"/>
            <a:ext cx="805877" cy="270800"/>
          </a:xfrm>
          <a:prstGeom prst="rect">
            <a:avLst/>
          </a:prstGeom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dimensions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2BE87B6-AF49-A01E-FD92-FEAF5AB751F7}"/>
              </a:ext>
            </a:extLst>
          </p:cNvPr>
          <p:cNvSpPr/>
          <p:nvPr/>
        </p:nvSpPr>
        <p:spPr>
          <a:xfrm rot="16200000" flipH="1">
            <a:off x="-434757" y="10264170"/>
            <a:ext cx="1052394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buildings</a:t>
            </a:r>
            <a:endParaRPr lang="en-US" sz="1100" b="1" dirty="0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7B4EE87-BA52-AD39-D30C-7770D46293A5}"/>
              </a:ext>
            </a:extLst>
          </p:cNvPr>
          <p:cNvSpPr/>
          <p:nvPr/>
        </p:nvSpPr>
        <p:spPr>
          <a:xfrm rot="16200000" flipH="1">
            <a:off x="-430103" y="11345515"/>
            <a:ext cx="1043773" cy="18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mobility </a:t>
            </a:r>
            <a:r>
              <a:rPr lang="en-US" sz="1000" b="1" dirty="0" err="1"/>
              <a:t>infrastr</a:t>
            </a:r>
            <a:r>
              <a:rPr lang="en-US" sz="1000" b="1" dirty="0"/>
              <a:t>.</a:t>
            </a:r>
            <a:endParaRPr lang="en-US" sz="1100" b="1" dirty="0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E354800-8619-C3F0-5C76-0BCA3DF12179}"/>
              </a:ext>
            </a:extLst>
          </p:cNvPr>
          <p:cNvSpPr/>
          <p:nvPr/>
        </p:nvSpPr>
        <p:spPr>
          <a:xfrm rot="16200000" flipH="1">
            <a:off x="1311030" y="9940336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residential</a:t>
            </a:r>
            <a:endParaRPr lang="en-US" sz="900" b="1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ACECF5E2-5360-17F1-FBB3-BFF1E92A6787}"/>
              </a:ext>
            </a:extLst>
          </p:cNvPr>
          <p:cNvSpPr/>
          <p:nvPr/>
        </p:nvSpPr>
        <p:spPr>
          <a:xfrm rot="16200000" flipH="1">
            <a:off x="1312601" y="10451169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b="1" dirty="0"/>
              <a:t>residential / commercial mixed use</a:t>
            </a:r>
            <a:endParaRPr lang="en-US" sz="900" b="1" dirty="0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7E1A399-7E37-55C2-1196-AA7C5FEE4C58}"/>
              </a:ext>
            </a:extLst>
          </p:cNvPr>
          <p:cNvSpPr/>
          <p:nvPr/>
        </p:nvSpPr>
        <p:spPr>
          <a:xfrm rot="16200000" flipH="1">
            <a:off x="2963747" y="10462143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commercial</a:t>
            </a:r>
          </a:p>
          <a:p>
            <a:pPr algn="ctr"/>
            <a:r>
              <a:rPr lang="en-US" sz="700" b="1" dirty="0"/>
              <a:t> + industrial</a:t>
            </a:r>
            <a:endParaRPr lang="en-US" sz="900" b="1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4DA026B-D914-0CBE-A0A3-3443F1A0B7BE}"/>
              </a:ext>
            </a:extLst>
          </p:cNvPr>
          <p:cNvSpPr/>
          <p:nvPr/>
        </p:nvSpPr>
        <p:spPr>
          <a:xfrm>
            <a:off x="1751166" y="9950024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mobile homes + </a:t>
            </a:r>
            <a:br>
              <a:rPr lang="en-US" sz="700" dirty="0"/>
            </a:br>
            <a:r>
              <a:rPr lang="en-US" sz="700" dirty="0"/>
              <a:t>lightweight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790FDED-CD4C-66C3-91FE-847AB584DD41}"/>
              </a:ext>
            </a:extLst>
          </p:cNvPr>
          <p:cNvSpPr/>
          <p:nvPr/>
        </p:nvSpPr>
        <p:spPr>
          <a:xfrm>
            <a:off x="1751166" y="1045512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low/mid-rise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high-rise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skyscraper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303F57CF-23E2-5631-5A6C-EF28A1F74ACD}"/>
              </a:ext>
            </a:extLst>
          </p:cNvPr>
          <p:cNvSpPr/>
          <p:nvPr/>
        </p:nvSpPr>
        <p:spPr>
          <a:xfrm rot="16200000" flipH="1">
            <a:off x="1306026" y="11086649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roads</a:t>
            </a:r>
            <a:endParaRPr lang="en-US" sz="900" b="1" dirty="0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A56F14B2-09D0-52FE-FB87-28C89FFFC82F}"/>
              </a:ext>
            </a:extLst>
          </p:cNvPr>
          <p:cNvSpPr/>
          <p:nvPr/>
        </p:nvSpPr>
        <p:spPr>
          <a:xfrm>
            <a:off x="1658220" y="10976044"/>
            <a:ext cx="1228563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motorway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primary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secondary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tertiary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local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rural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B4E012CF-F497-A443-58B6-EE2CEBA833B3}"/>
              </a:ext>
            </a:extLst>
          </p:cNvPr>
          <p:cNvSpPr/>
          <p:nvPr/>
        </p:nvSpPr>
        <p:spPr>
          <a:xfrm rot="16200000" flipH="1">
            <a:off x="1306026" y="1145982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rails</a:t>
            </a:r>
            <a:endParaRPr lang="en-US" sz="900" b="1" dirty="0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1D9131E7-4B77-C33B-AE5E-FBDDAEC3934F}"/>
              </a:ext>
            </a:extLst>
          </p:cNvPr>
          <p:cNvSpPr/>
          <p:nvPr/>
        </p:nvSpPr>
        <p:spPr>
          <a:xfrm>
            <a:off x="1660473" y="11417780"/>
            <a:ext cx="1225296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railway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tram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subway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BE004218-F21A-BA39-A988-99F1D62E702C}"/>
              </a:ext>
            </a:extLst>
          </p:cNvPr>
          <p:cNvSpPr/>
          <p:nvPr/>
        </p:nvSpPr>
        <p:spPr>
          <a:xfrm rot="16200000" flipH="1">
            <a:off x="2951146" y="1109703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parking</a:t>
            </a:r>
          </a:p>
          <a:p>
            <a:pPr algn="ctr"/>
            <a:r>
              <a:rPr lang="en-US" sz="700" b="1" dirty="0"/>
              <a:t> + yards</a:t>
            </a:r>
            <a:endParaRPr lang="en-US" sz="900" b="1" dirty="0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201EB8C9-13C9-28A9-C719-B7B71F504BE0}"/>
              </a:ext>
            </a:extLst>
          </p:cNvPr>
          <p:cNvSpPr/>
          <p:nvPr/>
        </p:nvSpPr>
        <p:spPr>
          <a:xfrm rot="16200000" flipH="1">
            <a:off x="2949812" y="1154626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airport runways</a:t>
            </a:r>
            <a:endParaRPr lang="en-US" sz="900" b="1" dirty="0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2361642-4631-118D-C744-93D28CB5BC92}"/>
              </a:ext>
            </a:extLst>
          </p:cNvPr>
          <p:cNvSpPr/>
          <p:nvPr/>
        </p:nvSpPr>
        <p:spPr>
          <a:xfrm rot="16200000" flipH="1">
            <a:off x="3952935" y="10222526"/>
            <a:ext cx="73152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metals</a:t>
            </a:r>
            <a:endParaRPr lang="en-US" sz="900" b="1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D40D573B-97DF-BC96-B642-580853317B71}"/>
              </a:ext>
            </a:extLst>
          </p:cNvPr>
          <p:cNvSpPr/>
          <p:nvPr/>
        </p:nvSpPr>
        <p:spPr>
          <a:xfrm rot="16200000" flipH="1">
            <a:off x="3952935" y="10825235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non-metallic minerals</a:t>
            </a:r>
            <a:endParaRPr lang="en-US" sz="900" b="1" dirty="0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69FE28E1-861F-4CC9-2050-8111676F789B}"/>
              </a:ext>
            </a:extLst>
          </p:cNvPr>
          <p:cNvSpPr/>
          <p:nvPr/>
        </p:nvSpPr>
        <p:spPr>
          <a:xfrm rot="16200000" flipH="1">
            <a:off x="3956955" y="11402056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biomass</a:t>
            </a:r>
            <a:endParaRPr lang="en-US" sz="900" b="1" dirty="0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4B469A7-07B5-1ECA-B00B-82532D5D4E2C}"/>
              </a:ext>
            </a:extLst>
          </p:cNvPr>
          <p:cNvSpPr/>
          <p:nvPr/>
        </p:nvSpPr>
        <p:spPr>
          <a:xfrm rot="16200000" flipH="1">
            <a:off x="5468469" y="10537257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petroleum products</a:t>
            </a:r>
            <a:endParaRPr lang="en-US" sz="900" b="1" dirty="0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73A224F-7F18-CB59-9F19-2097F5D27397}"/>
              </a:ext>
            </a:extLst>
          </p:cNvPr>
          <p:cNvSpPr/>
          <p:nvPr/>
        </p:nvSpPr>
        <p:spPr>
          <a:xfrm>
            <a:off x="4395182" y="10208946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iron + steel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copper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err="1"/>
              <a:t>aluminium</a:t>
            </a:r>
            <a:endParaRPr lang="en-US" sz="700" dirty="0"/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78F7CE0D-F258-A3D6-C2F1-F02B9D43F9A9}"/>
              </a:ext>
            </a:extLst>
          </p:cNvPr>
          <p:cNvSpPr/>
          <p:nvPr/>
        </p:nvSpPr>
        <p:spPr>
          <a:xfrm>
            <a:off x="4392581" y="10816765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concrete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bricks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glass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aggregate </a:t>
            </a:r>
            <a:br>
              <a:rPr lang="en-US" sz="700" dirty="0"/>
            </a:br>
            <a:r>
              <a:rPr lang="en-US" sz="700" dirty="0"/>
              <a:t>(exc. concrete)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25781CB2-3C59-DC03-BE00-C024B74A3596}"/>
              </a:ext>
            </a:extLst>
          </p:cNvPr>
          <p:cNvSpPr/>
          <p:nvPr/>
        </p:nvSpPr>
        <p:spPr>
          <a:xfrm>
            <a:off x="4395182" y="11380304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timber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B1708AF4-A9D5-9E82-AFE3-18C4F384D412}"/>
              </a:ext>
            </a:extLst>
          </p:cNvPr>
          <p:cNvSpPr/>
          <p:nvPr/>
        </p:nvSpPr>
        <p:spPr>
          <a:xfrm>
            <a:off x="5906381" y="1054344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bitumen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201" name="Grafik 200">
            <a:extLst>
              <a:ext uri="{FF2B5EF4-FFF2-40B4-BE49-F238E27FC236}">
                <a16:creationId xmlns:a16="http://schemas.microsoft.com/office/drawing/2014/main" id="{8E10356A-3144-A423-C442-8BAFFD2F3D1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5301616" y="11120864"/>
            <a:ext cx="291850" cy="151796"/>
          </a:xfrm>
          <a:prstGeom prst="rect">
            <a:avLst/>
          </a:prstGeom>
        </p:spPr>
      </p:pic>
      <p:sp>
        <p:nvSpPr>
          <p:cNvPr id="202" name="Rechteck 201">
            <a:extLst>
              <a:ext uri="{FF2B5EF4-FFF2-40B4-BE49-F238E27FC236}">
                <a16:creationId xmlns:a16="http://schemas.microsoft.com/office/drawing/2014/main" id="{D875458A-972A-09AB-E420-C5DD6A024EAE}"/>
              </a:ext>
            </a:extLst>
          </p:cNvPr>
          <p:cNvSpPr/>
          <p:nvPr/>
        </p:nvSpPr>
        <p:spPr>
          <a:xfrm rot="16200000" flipH="1">
            <a:off x="5468428" y="11048101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all other </a:t>
            </a:r>
          </a:p>
          <a:p>
            <a:pPr algn="ctr"/>
            <a:r>
              <a:rPr lang="en-US" sz="700" b="1" dirty="0"/>
              <a:t>materials</a:t>
            </a:r>
            <a:endParaRPr lang="en-US" sz="900" b="1" dirty="0"/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43FC7A9-027B-B99C-E74A-1AEA379B0E5A}"/>
              </a:ext>
            </a:extLst>
          </p:cNvPr>
          <p:cNvSpPr/>
          <p:nvPr/>
        </p:nvSpPr>
        <p:spPr>
          <a:xfrm rot="1787013">
            <a:off x="143342" y="10552465"/>
            <a:ext cx="564332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area (m²)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B14FEBB2-6B3C-EF27-6CD9-53785E4268BE}"/>
              </a:ext>
            </a:extLst>
          </p:cNvPr>
          <p:cNvSpPr/>
          <p:nvPr/>
        </p:nvSpPr>
        <p:spPr>
          <a:xfrm>
            <a:off x="230430" y="9904116"/>
            <a:ext cx="67803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volume (m³)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11690C66-7D21-793C-4E62-589C3CA155CC}"/>
              </a:ext>
            </a:extLst>
          </p:cNvPr>
          <p:cNvSpPr/>
          <p:nvPr/>
        </p:nvSpPr>
        <p:spPr>
          <a:xfrm rot="16200000">
            <a:off x="575361" y="10259460"/>
            <a:ext cx="564332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height (m)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BCAF1BB5-6A6E-7270-D191-D81E28688E3E}"/>
              </a:ext>
            </a:extLst>
          </p:cNvPr>
          <p:cNvSpPr/>
          <p:nvPr/>
        </p:nvSpPr>
        <p:spPr>
          <a:xfrm>
            <a:off x="1304555" y="12622731"/>
            <a:ext cx="3372283" cy="485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AF5FBF14-BC83-8BB3-8880-037CBD96AFF0}"/>
              </a:ext>
            </a:extLst>
          </p:cNvPr>
          <p:cNvSpPr/>
          <p:nvPr/>
        </p:nvSpPr>
        <p:spPr>
          <a:xfrm>
            <a:off x="954251" y="9661969"/>
            <a:ext cx="49880" cy="285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Grafik 243" descr="Würfel mit einfarbiger Füllung">
            <a:extLst>
              <a:ext uri="{FF2B5EF4-FFF2-40B4-BE49-F238E27FC236}">
                <a16:creationId xmlns:a16="http://schemas.microsoft.com/office/drawing/2014/main" id="{40ADDD43-9A52-F8D5-D800-4DBAC37512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8964" y="10056649"/>
            <a:ext cx="648812" cy="648812"/>
          </a:xfrm>
          <a:prstGeom prst="rect">
            <a:avLst/>
          </a:prstGeom>
        </p:spPr>
      </p:pic>
      <p:sp>
        <p:nvSpPr>
          <p:cNvPr id="249" name="Freihandform: Form 248">
            <a:extLst>
              <a:ext uri="{FF2B5EF4-FFF2-40B4-BE49-F238E27FC236}">
                <a16:creationId xmlns:a16="http://schemas.microsoft.com/office/drawing/2014/main" id="{9826C54C-A49F-03DD-5BAB-670A0EF39EFC}"/>
              </a:ext>
            </a:extLst>
          </p:cNvPr>
          <p:cNvSpPr/>
          <p:nvPr/>
        </p:nvSpPr>
        <p:spPr>
          <a:xfrm rot="993204">
            <a:off x="507134" y="11063118"/>
            <a:ext cx="185629" cy="753576"/>
          </a:xfrm>
          <a:custGeom>
            <a:avLst/>
            <a:gdLst>
              <a:gd name="connsiteX0" fmla="*/ 0 w 185629"/>
              <a:gd name="connsiteY0" fmla="*/ 753576 h 753576"/>
              <a:gd name="connsiteX1" fmla="*/ 183799 w 185629"/>
              <a:gd name="connsiteY1" fmla="*/ 404358 h 753576"/>
              <a:gd name="connsiteX2" fmla="*/ 96495 w 185629"/>
              <a:gd name="connsiteY2" fmla="*/ 101090 h 753576"/>
              <a:gd name="connsiteX3" fmla="*/ 133255 w 185629"/>
              <a:gd name="connsiteY3" fmla="*/ 0 h 75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29" h="753576">
                <a:moveTo>
                  <a:pt x="0" y="753576"/>
                </a:moveTo>
                <a:cubicBezTo>
                  <a:pt x="83858" y="633341"/>
                  <a:pt x="167717" y="513106"/>
                  <a:pt x="183799" y="404358"/>
                </a:cubicBezTo>
                <a:cubicBezTo>
                  <a:pt x="199881" y="295610"/>
                  <a:pt x="104919" y="168483"/>
                  <a:pt x="96495" y="101090"/>
                </a:cubicBezTo>
                <a:cubicBezTo>
                  <a:pt x="88071" y="33697"/>
                  <a:pt x="110663" y="16848"/>
                  <a:pt x="133255" y="0"/>
                </a:cubicBezTo>
              </a:path>
            </a:pathLst>
          </a:cu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ihandform: Form 253">
            <a:extLst>
              <a:ext uri="{FF2B5EF4-FFF2-40B4-BE49-F238E27FC236}">
                <a16:creationId xmlns:a16="http://schemas.microsoft.com/office/drawing/2014/main" id="{D6A141E1-A316-43F0-B093-A530920A5EB3}"/>
              </a:ext>
            </a:extLst>
          </p:cNvPr>
          <p:cNvSpPr/>
          <p:nvPr/>
        </p:nvSpPr>
        <p:spPr>
          <a:xfrm rot="993204">
            <a:off x="507801" y="11058251"/>
            <a:ext cx="185629" cy="753576"/>
          </a:xfrm>
          <a:custGeom>
            <a:avLst/>
            <a:gdLst>
              <a:gd name="connsiteX0" fmla="*/ 0 w 185629"/>
              <a:gd name="connsiteY0" fmla="*/ 753576 h 753576"/>
              <a:gd name="connsiteX1" fmla="*/ 183799 w 185629"/>
              <a:gd name="connsiteY1" fmla="*/ 404358 h 753576"/>
              <a:gd name="connsiteX2" fmla="*/ 96495 w 185629"/>
              <a:gd name="connsiteY2" fmla="*/ 101090 h 753576"/>
              <a:gd name="connsiteX3" fmla="*/ 133255 w 185629"/>
              <a:gd name="connsiteY3" fmla="*/ 0 h 75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29" h="753576">
                <a:moveTo>
                  <a:pt x="0" y="753576"/>
                </a:moveTo>
                <a:cubicBezTo>
                  <a:pt x="83858" y="633341"/>
                  <a:pt x="167717" y="513106"/>
                  <a:pt x="183799" y="404358"/>
                </a:cubicBezTo>
                <a:cubicBezTo>
                  <a:pt x="199881" y="295610"/>
                  <a:pt x="104919" y="168483"/>
                  <a:pt x="96495" y="101090"/>
                </a:cubicBezTo>
                <a:cubicBezTo>
                  <a:pt x="88071" y="33697"/>
                  <a:pt x="110663" y="16848"/>
                  <a:pt x="133255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2DC0CB90-1FAC-0FB0-B753-26E8F375DB63}"/>
              </a:ext>
            </a:extLst>
          </p:cNvPr>
          <p:cNvSpPr/>
          <p:nvPr/>
        </p:nvSpPr>
        <p:spPr>
          <a:xfrm rot="19304436">
            <a:off x="335799" y="11691906"/>
            <a:ext cx="80726" cy="22492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F97D02D6-96EB-EDFE-339D-35136CE2D259}"/>
              </a:ext>
            </a:extLst>
          </p:cNvPr>
          <p:cNvSpPr/>
          <p:nvPr/>
        </p:nvSpPr>
        <p:spPr>
          <a:xfrm rot="18288010">
            <a:off x="688809" y="10966541"/>
            <a:ext cx="80726" cy="22492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10B207D7-2D80-692C-776A-000864D6F213}"/>
              </a:ext>
            </a:extLst>
          </p:cNvPr>
          <p:cNvSpPr/>
          <p:nvPr/>
        </p:nvSpPr>
        <p:spPr>
          <a:xfrm rot="18951532">
            <a:off x="189355" y="11384101"/>
            <a:ext cx="564332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area (m²)</a:t>
            </a: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7B4DBDB7-0E02-7D17-7D8A-0BF44E5DE82A}"/>
              </a:ext>
            </a:extLst>
          </p:cNvPr>
          <p:cNvSpPr/>
          <p:nvPr/>
        </p:nvSpPr>
        <p:spPr>
          <a:xfrm>
            <a:off x="3554947" y="9670136"/>
            <a:ext cx="49880" cy="285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98B6DB8C-DA86-CD7A-F6AC-D4B9489438E1}"/>
              </a:ext>
            </a:extLst>
          </p:cNvPr>
          <p:cNvSpPr/>
          <p:nvPr/>
        </p:nvSpPr>
        <p:spPr>
          <a:xfrm rot="16200000">
            <a:off x="1712423" y="9065443"/>
            <a:ext cx="49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Gleichschenkliges Dreieck 260">
            <a:extLst>
              <a:ext uri="{FF2B5EF4-FFF2-40B4-BE49-F238E27FC236}">
                <a16:creationId xmlns:a16="http://schemas.microsoft.com/office/drawing/2014/main" id="{350B8B8F-A60A-2597-0FA0-DACBEE45DA1B}"/>
              </a:ext>
            </a:extLst>
          </p:cNvPr>
          <p:cNvSpPr/>
          <p:nvPr/>
        </p:nvSpPr>
        <p:spPr>
          <a:xfrm rot="5400000">
            <a:off x="3574581" y="12025779"/>
            <a:ext cx="246068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Gleichschenkliges Dreieck 262">
            <a:extLst>
              <a:ext uri="{FF2B5EF4-FFF2-40B4-BE49-F238E27FC236}">
                <a16:creationId xmlns:a16="http://schemas.microsoft.com/office/drawing/2014/main" id="{DFB145DC-C645-E4DB-1796-8E3D74A64E76}"/>
              </a:ext>
            </a:extLst>
          </p:cNvPr>
          <p:cNvSpPr/>
          <p:nvPr/>
        </p:nvSpPr>
        <p:spPr>
          <a:xfrm rot="5400000">
            <a:off x="970357" y="12024360"/>
            <a:ext cx="246068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Gleichschenkliges Dreieck 263">
            <a:extLst>
              <a:ext uri="{FF2B5EF4-FFF2-40B4-BE49-F238E27FC236}">
                <a16:creationId xmlns:a16="http://schemas.microsoft.com/office/drawing/2014/main" id="{FBC7C63C-6D53-C774-89F0-BFA00DA3D43D}"/>
              </a:ext>
            </a:extLst>
          </p:cNvPr>
          <p:cNvSpPr/>
          <p:nvPr/>
        </p:nvSpPr>
        <p:spPr>
          <a:xfrm rot="5400000">
            <a:off x="921245" y="12024360"/>
            <a:ext cx="237744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Gleichschenkliges Dreieck 264">
            <a:extLst>
              <a:ext uri="{FF2B5EF4-FFF2-40B4-BE49-F238E27FC236}">
                <a16:creationId xmlns:a16="http://schemas.microsoft.com/office/drawing/2014/main" id="{FF57E5E9-57AF-81F7-44C7-5395ECEA23B4}"/>
              </a:ext>
            </a:extLst>
          </p:cNvPr>
          <p:cNvSpPr/>
          <p:nvPr/>
        </p:nvSpPr>
        <p:spPr>
          <a:xfrm rot="5400000">
            <a:off x="3522340" y="12025416"/>
            <a:ext cx="237744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E335BE82-4175-147E-0705-7F4F12023727}"/>
              </a:ext>
            </a:extLst>
          </p:cNvPr>
          <p:cNvSpPr/>
          <p:nvPr/>
        </p:nvSpPr>
        <p:spPr>
          <a:xfrm rot="16200000">
            <a:off x="3516728" y="8302942"/>
            <a:ext cx="4988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E74504B1-9B9E-3A7F-BF31-B0A3FB86F321}"/>
              </a:ext>
            </a:extLst>
          </p:cNvPr>
          <p:cNvSpPr/>
          <p:nvPr/>
        </p:nvSpPr>
        <p:spPr>
          <a:xfrm rot="16200000">
            <a:off x="2813239" y="8621323"/>
            <a:ext cx="4988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277</Words>
  <Application>Microsoft Office PowerPoint</Application>
  <PresentationFormat>Benutzerdefiniert</PresentationFormat>
  <Paragraphs>168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Frantz</dc:creator>
  <cp:lastModifiedBy>Frantz, David, JProf. Dr.</cp:lastModifiedBy>
  <cp:revision>110</cp:revision>
  <dcterms:created xsi:type="dcterms:W3CDTF">2018-05-07T10:11:40Z</dcterms:created>
  <dcterms:modified xsi:type="dcterms:W3CDTF">2022-11-07T11:59:17Z</dcterms:modified>
</cp:coreProperties>
</file>