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57" r:id="rId3"/>
    <p:sldId id="260" r:id="rId4"/>
    <p:sldId id="258" r:id="rId5"/>
    <p:sldId id="265" r:id="rId6"/>
    <p:sldId id="262" r:id="rId7"/>
    <p:sldId id="263" r:id="rId8"/>
    <p:sldId id="264"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5"/>
  </p:normalViewPr>
  <p:slideViewPr>
    <p:cSldViewPr snapToGrid="0" snapToObjects="1">
      <p:cViewPr varScale="1">
        <p:scale>
          <a:sx n="94" d="100"/>
          <a:sy n="94"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2A23440-DF71-B34C-8C08-1052DE92B546}" type="datetimeFigureOut">
              <a:rPr lang="en-PT" smtClean="0"/>
              <a:t>05/22/2020</a:t>
            </a:fld>
            <a:endParaRPr lang="en-PT"/>
          </a:p>
        </p:txBody>
      </p:sp>
      <p:sp>
        <p:nvSpPr>
          <p:cNvPr id="5" name="Footer Placeholder 4"/>
          <p:cNvSpPr>
            <a:spLocks noGrp="1"/>
          </p:cNvSpPr>
          <p:nvPr>
            <p:ph type="ftr" sz="quarter" idx="11"/>
          </p:nvPr>
        </p:nvSpPr>
        <p:spPr/>
        <p:txBody>
          <a:bodyPr/>
          <a:lstStyle/>
          <a:p>
            <a:endParaRPr lang="en-PT"/>
          </a:p>
        </p:txBody>
      </p:sp>
      <p:sp>
        <p:nvSpPr>
          <p:cNvPr id="6" name="Slide Number Placeholder 5"/>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1350516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2A23440-DF71-B34C-8C08-1052DE92B546}" type="datetimeFigureOut">
              <a:rPr lang="en-PT" smtClean="0"/>
              <a:t>05/22/2020</a:t>
            </a:fld>
            <a:endParaRPr lang="en-PT"/>
          </a:p>
        </p:txBody>
      </p:sp>
      <p:sp>
        <p:nvSpPr>
          <p:cNvPr id="6" name="Footer Placeholder 5"/>
          <p:cNvSpPr>
            <a:spLocks noGrp="1"/>
          </p:cNvSpPr>
          <p:nvPr>
            <p:ph type="ftr" sz="quarter" idx="11"/>
          </p:nvPr>
        </p:nvSpPr>
        <p:spPr/>
        <p:txBody>
          <a:bodyPr/>
          <a:lstStyle/>
          <a:p>
            <a:endParaRPr lang="en-PT"/>
          </a:p>
        </p:txBody>
      </p:sp>
      <p:sp>
        <p:nvSpPr>
          <p:cNvPr id="7" name="Slide Number Placeholder 6"/>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1726066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02A23440-DF71-B34C-8C08-1052DE92B546}" type="datetimeFigureOut">
              <a:rPr lang="en-PT" smtClean="0"/>
              <a:t>05/22/2020</a:t>
            </a:fld>
            <a:endParaRPr lang="en-PT"/>
          </a:p>
        </p:txBody>
      </p:sp>
      <p:sp>
        <p:nvSpPr>
          <p:cNvPr id="5" name="Footer Placeholder 4"/>
          <p:cNvSpPr>
            <a:spLocks noGrp="1"/>
          </p:cNvSpPr>
          <p:nvPr>
            <p:ph type="ftr" sz="quarter" idx="11"/>
          </p:nvPr>
        </p:nvSpPr>
        <p:spPr/>
        <p:txBody>
          <a:bodyPr/>
          <a:lstStyle/>
          <a:p>
            <a:endParaRPr lang="en-PT"/>
          </a:p>
        </p:txBody>
      </p:sp>
      <p:sp>
        <p:nvSpPr>
          <p:cNvPr id="6" name="Slide Number Placeholder 5"/>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2356219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02A23440-DF71-B34C-8C08-1052DE92B546}" type="datetimeFigureOut">
              <a:rPr lang="en-PT" smtClean="0"/>
              <a:t>05/22/2020</a:t>
            </a:fld>
            <a:endParaRPr lang="en-PT"/>
          </a:p>
        </p:txBody>
      </p:sp>
      <p:sp>
        <p:nvSpPr>
          <p:cNvPr id="5" name="Footer Placeholder 4"/>
          <p:cNvSpPr>
            <a:spLocks noGrp="1"/>
          </p:cNvSpPr>
          <p:nvPr>
            <p:ph type="ftr" sz="quarter" idx="11"/>
          </p:nvPr>
        </p:nvSpPr>
        <p:spPr/>
        <p:txBody>
          <a:bodyPr/>
          <a:lstStyle/>
          <a:p>
            <a:endParaRPr lang="en-PT"/>
          </a:p>
        </p:txBody>
      </p:sp>
      <p:sp>
        <p:nvSpPr>
          <p:cNvPr id="6" name="Slide Number Placeholder 5"/>
          <p:cNvSpPr>
            <a:spLocks noGrp="1"/>
          </p:cNvSpPr>
          <p:nvPr>
            <p:ph type="sldNum" sz="quarter" idx="12"/>
          </p:nvPr>
        </p:nvSpPr>
        <p:spPr/>
        <p:txBody>
          <a:bodyPr/>
          <a:lstStyle/>
          <a:p>
            <a:fld id="{BB18DA5E-0576-9246-9D47-26F1E0D19619}" type="slidenum">
              <a:rPr lang="en-PT" smtClean="0"/>
              <a:t>‹#›</a:t>
            </a:fld>
            <a:endParaRPr lang="en-P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93778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2A23440-DF71-B34C-8C08-1052DE92B546}" type="datetimeFigureOut">
              <a:rPr lang="en-PT" smtClean="0"/>
              <a:t>05/22/2020</a:t>
            </a:fld>
            <a:endParaRPr lang="en-PT"/>
          </a:p>
        </p:txBody>
      </p:sp>
      <p:sp>
        <p:nvSpPr>
          <p:cNvPr id="5" name="Footer Placeholder 4"/>
          <p:cNvSpPr>
            <a:spLocks noGrp="1"/>
          </p:cNvSpPr>
          <p:nvPr>
            <p:ph type="ftr" sz="quarter" idx="11"/>
          </p:nvPr>
        </p:nvSpPr>
        <p:spPr/>
        <p:txBody>
          <a:bodyPr/>
          <a:lstStyle/>
          <a:p>
            <a:endParaRPr lang="en-PT"/>
          </a:p>
        </p:txBody>
      </p:sp>
      <p:sp>
        <p:nvSpPr>
          <p:cNvPr id="6" name="Slide Number Placeholder 5"/>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2451922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2A23440-DF71-B34C-8C08-1052DE92B546}" type="datetimeFigureOut">
              <a:rPr lang="en-PT" smtClean="0"/>
              <a:t>05/22/2020</a:t>
            </a:fld>
            <a:endParaRPr lang="en-PT"/>
          </a:p>
        </p:txBody>
      </p:sp>
      <p:sp>
        <p:nvSpPr>
          <p:cNvPr id="4" name="Footer Placeholder 4"/>
          <p:cNvSpPr>
            <a:spLocks noGrp="1"/>
          </p:cNvSpPr>
          <p:nvPr>
            <p:ph type="ftr" sz="quarter" idx="11"/>
          </p:nvPr>
        </p:nvSpPr>
        <p:spPr/>
        <p:txBody>
          <a:bodyPr/>
          <a:lstStyle/>
          <a:p>
            <a:endParaRPr lang="en-PT"/>
          </a:p>
        </p:txBody>
      </p:sp>
      <p:sp>
        <p:nvSpPr>
          <p:cNvPr id="6" name="Slide Number Placeholder 5"/>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357334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2A23440-DF71-B34C-8C08-1052DE92B546}" type="datetimeFigureOut">
              <a:rPr lang="en-PT" smtClean="0"/>
              <a:t>05/22/2020</a:t>
            </a:fld>
            <a:endParaRPr lang="en-PT"/>
          </a:p>
        </p:txBody>
      </p:sp>
      <p:sp>
        <p:nvSpPr>
          <p:cNvPr id="4" name="Footer Placeholder 4"/>
          <p:cNvSpPr>
            <a:spLocks noGrp="1"/>
          </p:cNvSpPr>
          <p:nvPr>
            <p:ph type="ftr" sz="quarter" idx="11"/>
          </p:nvPr>
        </p:nvSpPr>
        <p:spPr/>
        <p:txBody>
          <a:bodyPr/>
          <a:lstStyle/>
          <a:p>
            <a:endParaRPr lang="en-PT"/>
          </a:p>
        </p:txBody>
      </p:sp>
      <p:sp>
        <p:nvSpPr>
          <p:cNvPr id="6" name="Slide Number Placeholder 5"/>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4177036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2A23440-DF71-B34C-8C08-1052DE92B546}" type="datetimeFigureOut">
              <a:rPr lang="en-PT" smtClean="0"/>
              <a:t>05/22/2020</a:t>
            </a:fld>
            <a:endParaRPr lang="en-PT"/>
          </a:p>
        </p:txBody>
      </p:sp>
      <p:sp>
        <p:nvSpPr>
          <p:cNvPr id="5" name="Footer Placeholder 4"/>
          <p:cNvSpPr>
            <a:spLocks noGrp="1"/>
          </p:cNvSpPr>
          <p:nvPr>
            <p:ph type="ftr" sz="quarter" idx="11"/>
          </p:nvPr>
        </p:nvSpPr>
        <p:spPr/>
        <p:txBody>
          <a:bodyPr/>
          <a:lstStyle/>
          <a:p>
            <a:endParaRPr lang="en-PT"/>
          </a:p>
        </p:txBody>
      </p:sp>
      <p:sp>
        <p:nvSpPr>
          <p:cNvPr id="6" name="Slide Number Placeholder 5"/>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24660082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2A23440-DF71-B34C-8C08-1052DE92B546}" type="datetimeFigureOut">
              <a:rPr lang="en-PT" smtClean="0"/>
              <a:t>05/22/2020</a:t>
            </a:fld>
            <a:endParaRPr lang="en-PT"/>
          </a:p>
        </p:txBody>
      </p:sp>
      <p:sp>
        <p:nvSpPr>
          <p:cNvPr id="5" name="Footer Placeholder 4"/>
          <p:cNvSpPr>
            <a:spLocks noGrp="1"/>
          </p:cNvSpPr>
          <p:nvPr>
            <p:ph type="ftr" sz="quarter" idx="11"/>
          </p:nvPr>
        </p:nvSpPr>
        <p:spPr/>
        <p:txBody>
          <a:bodyPr/>
          <a:lstStyle/>
          <a:p>
            <a:endParaRPr lang="en-PT"/>
          </a:p>
        </p:txBody>
      </p:sp>
      <p:sp>
        <p:nvSpPr>
          <p:cNvPr id="6" name="Slide Number Placeholder 5"/>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2963177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02A23440-DF71-B34C-8C08-1052DE92B546}" type="datetimeFigureOut">
              <a:rPr lang="en-PT" smtClean="0"/>
              <a:t>05/22/2020</a:t>
            </a:fld>
            <a:endParaRPr lang="en-PT"/>
          </a:p>
        </p:txBody>
      </p:sp>
      <p:sp>
        <p:nvSpPr>
          <p:cNvPr id="5" name="Footer Placeholder 4"/>
          <p:cNvSpPr>
            <a:spLocks noGrp="1"/>
          </p:cNvSpPr>
          <p:nvPr>
            <p:ph type="ftr" sz="quarter" idx="11"/>
          </p:nvPr>
        </p:nvSpPr>
        <p:spPr/>
        <p:txBody>
          <a:bodyPr/>
          <a:lstStyle/>
          <a:p>
            <a:endParaRPr lang="en-PT"/>
          </a:p>
        </p:txBody>
      </p:sp>
      <p:sp>
        <p:nvSpPr>
          <p:cNvPr id="6" name="Slide Number Placeholder 5"/>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1434270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2A23440-DF71-B34C-8C08-1052DE92B546}" type="datetimeFigureOut">
              <a:rPr lang="en-PT" smtClean="0"/>
              <a:t>05/22/2020</a:t>
            </a:fld>
            <a:endParaRPr lang="en-PT"/>
          </a:p>
        </p:txBody>
      </p:sp>
      <p:sp>
        <p:nvSpPr>
          <p:cNvPr id="5" name="Footer Placeholder 4"/>
          <p:cNvSpPr>
            <a:spLocks noGrp="1"/>
          </p:cNvSpPr>
          <p:nvPr>
            <p:ph type="ftr" sz="quarter" idx="11"/>
          </p:nvPr>
        </p:nvSpPr>
        <p:spPr/>
        <p:txBody>
          <a:bodyPr/>
          <a:lstStyle/>
          <a:p>
            <a:endParaRPr lang="en-PT"/>
          </a:p>
        </p:txBody>
      </p:sp>
      <p:sp>
        <p:nvSpPr>
          <p:cNvPr id="6" name="Slide Number Placeholder 5"/>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1603502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2A23440-DF71-B34C-8C08-1052DE92B546}" type="datetimeFigureOut">
              <a:rPr lang="en-PT" smtClean="0"/>
              <a:t>05/22/2020</a:t>
            </a:fld>
            <a:endParaRPr lang="en-PT"/>
          </a:p>
        </p:txBody>
      </p:sp>
      <p:sp>
        <p:nvSpPr>
          <p:cNvPr id="6" name="Footer Placeholder 5"/>
          <p:cNvSpPr>
            <a:spLocks noGrp="1"/>
          </p:cNvSpPr>
          <p:nvPr>
            <p:ph type="ftr" sz="quarter" idx="11"/>
          </p:nvPr>
        </p:nvSpPr>
        <p:spPr/>
        <p:txBody>
          <a:bodyPr/>
          <a:lstStyle/>
          <a:p>
            <a:endParaRPr lang="en-PT"/>
          </a:p>
        </p:txBody>
      </p:sp>
      <p:sp>
        <p:nvSpPr>
          <p:cNvPr id="7" name="Slide Number Placeholder 6"/>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3356801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2A23440-DF71-B34C-8C08-1052DE92B546}" type="datetimeFigureOut">
              <a:rPr lang="en-PT" smtClean="0"/>
              <a:t>05/22/2020</a:t>
            </a:fld>
            <a:endParaRPr lang="en-PT"/>
          </a:p>
        </p:txBody>
      </p:sp>
      <p:sp>
        <p:nvSpPr>
          <p:cNvPr id="8" name="Footer Placeholder 7"/>
          <p:cNvSpPr>
            <a:spLocks noGrp="1"/>
          </p:cNvSpPr>
          <p:nvPr>
            <p:ph type="ftr" sz="quarter" idx="11"/>
          </p:nvPr>
        </p:nvSpPr>
        <p:spPr/>
        <p:txBody>
          <a:bodyPr/>
          <a:lstStyle/>
          <a:p>
            <a:endParaRPr lang="en-PT"/>
          </a:p>
        </p:txBody>
      </p:sp>
      <p:sp>
        <p:nvSpPr>
          <p:cNvPr id="9" name="Slide Number Placeholder 8"/>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2131681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02A23440-DF71-B34C-8C08-1052DE92B546}" type="datetimeFigureOut">
              <a:rPr lang="en-PT" smtClean="0"/>
              <a:t>05/22/2020</a:t>
            </a:fld>
            <a:endParaRPr lang="en-PT"/>
          </a:p>
        </p:txBody>
      </p:sp>
      <p:sp>
        <p:nvSpPr>
          <p:cNvPr id="5" name="Footer Placeholder 3"/>
          <p:cNvSpPr>
            <a:spLocks noGrp="1"/>
          </p:cNvSpPr>
          <p:nvPr>
            <p:ph type="ftr" sz="quarter" idx="11"/>
          </p:nvPr>
        </p:nvSpPr>
        <p:spPr/>
        <p:txBody>
          <a:bodyPr/>
          <a:lstStyle/>
          <a:p>
            <a:endParaRPr lang="en-PT"/>
          </a:p>
        </p:txBody>
      </p:sp>
      <p:sp>
        <p:nvSpPr>
          <p:cNvPr id="6" name="Slide Number Placeholder 4"/>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239274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2A23440-DF71-B34C-8C08-1052DE92B546}" type="datetimeFigureOut">
              <a:rPr lang="en-PT" smtClean="0"/>
              <a:t>05/22/2020</a:t>
            </a:fld>
            <a:endParaRPr lang="en-PT"/>
          </a:p>
        </p:txBody>
      </p:sp>
      <p:sp>
        <p:nvSpPr>
          <p:cNvPr id="5" name="Footer Placeholder 2"/>
          <p:cNvSpPr>
            <a:spLocks noGrp="1"/>
          </p:cNvSpPr>
          <p:nvPr>
            <p:ph type="ftr" sz="quarter" idx="11"/>
          </p:nvPr>
        </p:nvSpPr>
        <p:spPr/>
        <p:txBody>
          <a:bodyPr/>
          <a:lstStyle/>
          <a:p>
            <a:endParaRPr lang="en-PT"/>
          </a:p>
        </p:txBody>
      </p:sp>
      <p:sp>
        <p:nvSpPr>
          <p:cNvPr id="6" name="Slide Number Placeholder 3"/>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551005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02A23440-DF71-B34C-8C08-1052DE92B546}" type="datetimeFigureOut">
              <a:rPr lang="en-PT" smtClean="0"/>
              <a:t>05/22/2020</a:t>
            </a:fld>
            <a:endParaRPr lang="en-PT"/>
          </a:p>
        </p:txBody>
      </p:sp>
      <p:sp>
        <p:nvSpPr>
          <p:cNvPr id="5" name="Footer Placeholder 5"/>
          <p:cNvSpPr>
            <a:spLocks noGrp="1"/>
          </p:cNvSpPr>
          <p:nvPr>
            <p:ph type="ftr" sz="quarter" idx="11"/>
          </p:nvPr>
        </p:nvSpPr>
        <p:spPr/>
        <p:txBody>
          <a:bodyPr/>
          <a:lstStyle/>
          <a:p>
            <a:endParaRPr lang="en-PT"/>
          </a:p>
        </p:txBody>
      </p:sp>
      <p:sp>
        <p:nvSpPr>
          <p:cNvPr id="6" name="Slide Number Placeholder 6"/>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3742452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2A23440-DF71-B34C-8C08-1052DE92B546}" type="datetimeFigureOut">
              <a:rPr lang="en-PT" smtClean="0"/>
              <a:t>05/22/2020</a:t>
            </a:fld>
            <a:endParaRPr lang="en-PT"/>
          </a:p>
        </p:txBody>
      </p:sp>
      <p:sp>
        <p:nvSpPr>
          <p:cNvPr id="6" name="Footer Placeholder 5"/>
          <p:cNvSpPr>
            <a:spLocks noGrp="1"/>
          </p:cNvSpPr>
          <p:nvPr>
            <p:ph type="ftr" sz="quarter" idx="11"/>
          </p:nvPr>
        </p:nvSpPr>
        <p:spPr/>
        <p:txBody>
          <a:bodyPr/>
          <a:lstStyle/>
          <a:p>
            <a:endParaRPr lang="en-PT"/>
          </a:p>
        </p:txBody>
      </p:sp>
      <p:sp>
        <p:nvSpPr>
          <p:cNvPr id="7" name="Slide Number Placeholder 6"/>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1788256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2A23440-DF71-B34C-8C08-1052DE92B546}" type="datetimeFigureOut">
              <a:rPr lang="en-PT" smtClean="0"/>
              <a:t>05/22/2020</a:t>
            </a:fld>
            <a:endParaRPr lang="en-P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P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B18DA5E-0576-9246-9D47-26F1E0D19619}" type="slidenum">
              <a:rPr lang="en-PT" smtClean="0"/>
              <a:t>‹#›</a:t>
            </a:fld>
            <a:endParaRPr lang="en-PT"/>
          </a:p>
        </p:txBody>
      </p:sp>
    </p:spTree>
    <p:extLst>
      <p:ext uri="{BB962C8B-B14F-4D97-AF65-F5344CB8AC3E}">
        <p14:creationId xmlns:p14="http://schemas.microsoft.com/office/powerpoint/2010/main" val="290480327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5DA1D-C436-2B4A-AD2A-E36300979B3A}"/>
              </a:ext>
            </a:extLst>
          </p:cNvPr>
          <p:cNvSpPr>
            <a:spLocks noGrp="1"/>
          </p:cNvSpPr>
          <p:nvPr>
            <p:ph type="ctrTitle"/>
          </p:nvPr>
        </p:nvSpPr>
        <p:spPr/>
        <p:txBody>
          <a:bodyPr/>
          <a:lstStyle/>
          <a:p>
            <a:r>
              <a:rPr lang="en-GB" dirty="0">
                <a:solidFill>
                  <a:schemeClr val="tx1">
                    <a:lumMod val="85000"/>
                  </a:schemeClr>
                </a:solidFill>
                <a:latin typeface="Calibri" panose="020F0502020204030204" pitchFamily="34" charset="0"/>
                <a:cs typeface="Calibri" panose="020F0502020204030204" pitchFamily="34" charset="0"/>
              </a:rPr>
              <a:t>Beyond Exception Handling</a:t>
            </a:r>
            <a:br>
              <a:rPr lang="en-GB" dirty="0">
                <a:solidFill>
                  <a:schemeClr val="tx1">
                    <a:lumMod val="85000"/>
                  </a:schemeClr>
                </a:solidFill>
                <a:latin typeface="Calibri" panose="020F0502020204030204" pitchFamily="34" charset="0"/>
                <a:cs typeface="Calibri" panose="020F0502020204030204" pitchFamily="34" charset="0"/>
              </a:rPr>
            </a:br>
            <a:endParaRPr lang="en-PT" dirty="0">
              <a:solidFill>
                <a:schemeClr val="tx1">
                  <a:lumMod val="85000"/>
                </a:schemeClr>
              </a:solidFill>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EFADCE50-2B4F-2845-9E13-13BD37F7EAFF}"/>
              </a:ext>
            </a:extLst>
          </p:cNvPr>
          <p:cNvSpPr>
            <a:spLocks noGrp="1"/>
          </p:cNvSpPr>
          <p:nvPr>
            <p:ph type="subTitle" idx="1"/>
          </p:nvPr>
        </p:nvSpPr>
        <p:spPr/>
        <p:txBody>
          <a:bodyPr/>
          <a:lstStyle/>
          <a:p>
            <a:endParaRPr lang="en-PT"/>
          </a:p>
        </p:txBody>
      </p:sp>
    </p:spTree>
    <p:extLst>
      <p:ext uri="{BB962C8B-B14F-4D97-AF65-F5344CB8AC3E}">
        <p14:creationId xmlns:p14="http://schemas.microsoft.com/office/powerpoint/2010/main" val="1677109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2B74A-7C83-C048-8CDD-C6CF48A538C8}"/>
              </a:ext>
            </a:extLst>
          </p:cNvPr>
          <p:cNvSpPr>
            <a:spLocks noGrp="1"/>
          </p:cNvSpPr>
          <p:nvPr>
            <p:ph type="title"/>
          </p:nvPr>
        </p:nvSpPr>
        <p:spPr/>
        <p:txBody>
          <a:bodyPr/>
          <a:lstStyle/>
          <a:p>
            <a:r>
              <a:rPr lang="en-PT" dirty="0">
                <a:solidFill>
                  <a:schemeClr val="tx1">
                    <a:lumMod val="85000"/>
                  </a:schemeClr>
                </a:solidFill>
                <a:latin typeface="Calibri" panose="020F0502020204030204" pitchFamily="34" charset="0"/>
                <a:cs typeface="Calibri" panose="020F0502020204030204" pitchFamily="34" charset="0"/>
              </a:rPr>
              <a:t>Project’s Goal</a:t>
            </a:r>
          </a:p>
        </p:txBody>
      </p:sp>
      <p:sp>
        <p:nvSpPr>
          <p:cNvPr id="3" name="Content Placeholder 2">
            <a:extLst>
              <a:ext uri="{FF2B5EF4-FFF2-40B4-BE49-F238E27FC236}">
                <a16:creationId xmlns:a16="http://schemas.microsoft.com/office/drawing/2014/main" id="{FBEFE4C5-7C67-5241-A100-B037BEA908F9}"/>
              </a:ext>
            </a:extLst>
          </p:cNvPr>
          <p:cNvSpPr>
            <a:spLocks noGrp="1"/>
          </p:cNvSpPr>
          <p:nvPr>
            <p:ph idx="1"/>
          </p:nvPr>
        </p:nvSpPr>
        <p:spPr/>
        <p:txBody>
          <a:bodyPr/>
          <a:lstStyle/>
          <a:p>
            <a:pPr marL="0" indent="0">
              <a:buNone/>
            </a:pPr>
            <a:r>
              <a:rPr lang="en-PT" sz="3200" dirty="0">
                <a:solidFill>
                  <a:schemeClr val="tx1">
                    <a:lumMod val="85000"/>
                  </a:schemeClr>
                </a:solidFill>
                <a:cs typeface="Calibri" panose="020F0502020204030204" pitchFamily="34" charset="0"/>
              </a:rPr>
              <a:t>Implementation </a:t>
            </a:r>
            <a:r>
              <a:rPr lang="en-GB" sz="3200" dirty="0">
                <a:solidFill>
                  <a:schemeClr val="tx1">
                    <a:lumMod val="85000"/>
                  </a:schemeClr>
                </a:solidFill>
                <a:cs typeface="Calibri" panose="020F0502020204030204" pitchFamily="34" charset="0"/>
              </a:rPr>
              <a:t>of the operations for the signalling and handling of exceptional situations in Julia</a:t>
            </a:r>
          </a:p>
          <a:p>
            <a:pPr marL="0" indent="0">
              <a:buNone/>
            </a:pPr>
            <a:endParaRPr lang="en-PT" dirty="0">
              <a:solidFill>
                <a:schemeClr val="tx1">
                  <a:lumMod val="85000"/>
                </a:schemeClr>
              </a:solidFill>
            </a:endParaRPr>
          </a:p>
        </p:txBody>
      </p:sp>
      <p:pic>
        <p:nvPicPr>
          <p:cNvPr id="4" name="Picture 3">
            <a:extLst>
              <a:ext uri="{FF2B5EF4-FFF2-40B4-BE49-F238E27FC236}">
                <a16:creationId xmlns:a16="http://schemas.microsoft.com/office/drawing/2014/main" id="{8772D76B-5CB0-4037-BF62-D23422B5BDC8}"/>
              </a:ext>
            </a:extLst>
          </p:cNvPr>
          <p:cNvPicPr>
            <a:picLocks noChangeAspect="1"/>
          </p:cNvPicPr>
          <p:nvPr/>
        </p:nvPicPr>
        <p:blipFill>
          <a:blip r:embed="rId2"/>
          <a:stretch>
            <a:fillRect/>
          </a:stretch>
        </p:blipFill>
        <p:spPr>
          <a:xfrm>
            <a:off x="1103312" y="3590425"/>
            <a:ext cx="3880049" cy="920797"/>
          </a:xfrm>
          <a:prstGeom prst="rect">
            <a:avLst/>
          </a:prstGeom>
        </p:spPr>
      </p:pic>
      <p:pic>
        <p:nvPicPr>
          <p:cNvPr id="5" name="Picture 4">
            <a:extLst>
              <a:ext uri="{FF2B5EF4-FFF2-40B4-BE49-F238E27FC236}">
                <a16:creationId xmlns:a16="http://schemas.microsoft.com/office/drawing/2014/main" id="{B3184145-DCEC-4680-AC28-E11A7EE8330D}"/>
              </a:ext>
            </a:extLst>
          </p:cNvPr>
          <p:cNvPicPr>
            <a:picLocks noChangeAspect="1"/>
          </p:cNvPicPr>
          <p:nvPr/>
        </p:nvPicPr>
        <p:blipFill>
          <a:blip r:embed="rId3"/>
          <a:stretch>
            <a:fillRect/>
          </a:stretch>
        </p:blipFill>
        <p:spPr>
          <a:xfrm>
            <a:off x="5844003" y="3705433"/>
            <a:ext cx="4432528" cy="723937"/>
          </a:xfrm>
          <a:prstGeom prst="rect">
            <a:avLst/>
          </a:prstGeom>
        </p:spPr>
      </p:pic>
      <p:pic>
        <p:nvPicPr>
          <p:cNvPr id="6" name="Picture 5">
            <a:extLst>
              <a:ext uri="{FF2B5EF4-FFF2-40B4-BE49-F238E27FC236}">
                <a16:creationId xmlns:a16="http://schemas.microsoft.com/office/drawing/2014/main" id="{F61211DB-FFF0-43E9-8808-59F893C29EEF}"/>
              </a:ext>
            </a:extLst>
          </p:cNvPr>
          <p:cNvPicPr>
            <a:picLocks noChangeAspect="1"/>
          </p:cNvPicPr>
          <p:nvPr/>
        </p:nvPicPr>
        <p:blipFill>
          <a:blip r:embed="rId4"/>
          <a:stretch>
            <a:fillRect/>
          </a:stretch>
        </p:blipFill>
        <p:spPr>
          <a:xfrm>
            <a:off x="6720348" y="4608832"/>
            <a:ext cx="2679838" cy="1562180"/>
          </a:xfrm>
          <a:prstGeom prst="rect">
            <a:avLst/>
          </a:prstGeom>
        </p:spPr>
      </p:pic>
      <p:pic>
        <p:nvPicPr>
          <p:cNvPr id="7" name="Picture 6">
            <a:extLst>
              <a:ext uri="{FF2B5EF4-FFF2-40B4-BE49-F238E27FC236}">
                <a16:creationId xmlns:a16="http://schemas.microsoft.com/office/drawing/2014/main" id="{A5ADD38C-9289-43EF-8F7E-1C6C687C41E3}"/>
              </a:ext>
            </a:extLst>
          </p:cNvPr>
          <p:cNvPicPr>
            <a:picLocks noChangeAspect="1"/>
          </p:cNvPicPr>
          <p:nvPr/>
        </p:nvPicPr>
        <p:blipFill>
          <a:blip r:embed="rId5"/>
          <a:stretch>
            <a:fillRect/>
          </a:stretch>
        </p:blipFill>
        <p:spPr>
          <a:xfrm>
            <a:off x="1223285" y="4827918"/>
            <a:ext cx="4248368" cy="1124008"/>
          </a:xfrm>
          <a:prstGeom prst="rect">
            <a:avLst/>
          </a:prstGeom>
        </p:spPr>
      </p:pic>
    </p:spTree>
    <p:extLst>
      <p:ext uri="{BB962C8B-B14F-4D97-AF65-F5344CB8AC3E}">
        <p14:creationId xmlns:p14="http://schemas.microsoft.com/office/powerpoint/2010/main" val="468384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F30BC-54FA-426D-B272-E364A11CA5C1}"/>
              </a:ext>
            </a:extLst>
          </p:cNvPr>
          <p:cNvSpPr>
            <a:spLocks noGrp="1"/>
          </p:cNvSpPr>
          <p:nvPr>
            <p:ph type="title"/>
          </p:nvPr>
        </p:nvSpPr>
        <p:spPr/>
        <p:txBody>
          <a:bodyPr/>
          <a:lstStyle/>
          <a:p>
            <a:r>
              <a:rPr lang="pt-PT" dirty="0">
                <a:solidFill>
                  <a:schemeClr val="tx1">
                    <a:lumMod val="85000"/>
                  </a:schemeClr>
                </a:solidFill>
              </a:rPr>
              <a:t>Project’s Goal</a:t>
            </a:r>
          </a:p>
        </p:txBody>
      </p:sp>
      <p:sp>
        <p:nvSpPr>
          <p:cNvPr id="3" name="Content Placeholder 2">
            <a:extLst>
              <a:ext uri="{FF2B5EF4-FFF2-40B4-BE49-F238E27FC236}">
                <a16:creationId xmlns:a16="http://schemas.microsoft.com/office/drawing/2014/main" id="{9FF30D64-7323-4B26-84AB-1E4E77DDBFBA}"/>
              </a:ext>
            </a:extLst>
          </p:cNvPr>
          <p:cNvSpPr>
            <a:spLocks noGrp="1"/>
          </p:cNvSpPr>
          <p:nvPr>
            <p:ph idx="1"/>
          </p:nvPr>
        </p:nvSpPr>
        <p:spPr/>
        <p:txBody>
          <a:bodyPr>
            <a:normAutofit/>
          </a:bodyPr>
          <a:lstStyle/>
          <a:p>
            <a:pPr marL="0" indent="0">
              <a:buNone/>
            </a:pPr>
            <a:r>
              <a:rPr lang="pt-PT" dirty="0">
                <a:solidFill>
                  <a:schemeClr val="tx1">
                    <a:lumMod val="85000"/>
                  </a:schemeClr>
                </a:solidFill>
              </a:rPr>
              <a:t>The main aim is to implement exception handling that doesn’t jump out and lose scope like in try-catch.</a:t>
            </a:r>
          </a:p>
          <a:p>
            <a:pPr marL="0" indent="0">
              <a:buNone/>
            </a:pPr>
            <a:endParaRPr lang="pt-PT" dirty="0">
              <a:solidFill>
                <a:schemeClr val="tx1">
                  <a:lumMod val="85000"/>
                </a:schemeClr>
              </a:solidFill>
            </a:endParaRPr>
          </a:p>
          <a:p>
            <a:pPr marL="0" indent="0">
              <a:buNone/>
            </a:pPr>
            <a:r>
              <a:rPr lang="pt-PT" dirty="0">
                <a:solidFill>
                  <a:schemeClr val="tx1">
                    <a:lumMod val="85000"/>
                  </a:schemeClr>
                </a:solidFill>
              </a:rPr>
              <a:t>In a classic try-catch, once an exception is caught, the current execution jumps to the catch and local computation is lost and variables from outer scope that aren’t lost can be left in an incorrect / unfinished state. </a:t>
            </a:r>
          </a:p>
          <a:p>
            <a:pPr marL="0" indent="0">
              <a:buNone/>
            </a:pPr>
            <a:endParaRPr lang="pt-PT" dirty="0">
              <a:solidFill>
                <a:schemeClr val="tx1">
                  <a:lumMod val="85000"/>
                </a:schemeClr>
              </a:solidFill>
            </a:endParaRPr>
          </a:p>
          <a:p>
            <a:pPr marL="0" indent="0">
              <a:buNone/>
            </a:pPr>
            <a:r>
              <a:rPr lang="pt-PT" dirty="0">
                <a:solidFill>
                  <a:schemeClr val="tx1">
                    <a:lumMod val="85000"/>
                  </a:schemeClr>
                </a:solidFill>
              </a:rPr>
              <a:t>We implement some exception handling available in Common Lisp Condition System, handlers and restarts.</a:t>
            </a:r>
          </a:p>
          <a:p>
            <a:pPr marL="0" indent="0">
              <a:buNone/>
            </a:pPr>
            <a:endParaRPr lang="pt-PT" dirty="0">
              <a:solidFill>
                <a:schemeClr val="tx1">
                  <a:lumMod val="85000"/>
                </a:schemeClr>
              </a:solidFill>
            </a:endParaRPr>
          </a:p>
        </p:txBody>
      </p:sp>
    </p:spTree>
    <p:extLst>
      <p:ext uri="{BB962C8B-B14F-4D97-AF65-F5344CB8AC3E}">
        <p14:creationId xmlns:p14="http://schemas.microsoft.com/office/powerpoint/2010/main" val="3165469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F756E-0DAB-1B42-96C1-E87F41A3C2F7}"/>
              </a:ext>
            </a:extLst>
          </p:cNvPr>
          <p:cNvSpPr>
            <a:spLocks noGrp="1"/>
          </p:cNvSpPr>
          <p:nvPr>
            <p:ph type="title"/>
          </p:nvPr>
        </p:nvSpPr>
        <p:spPr/>
        <p:txBody>
          <a:bodyPr/>
          <a:lstStyle/>
          <a:p>
            <a:r>
              <a:rPr lang="en-PT" dirty="0">
                <a:solidFill>
                  <a:schemeClr val="tx1">
                    <a:lumMod val="85000"/>
                  </a:schemeClr>
                </a:solidFill>
                <a:latin typeface="Calibri" panose="020F0502020204030204" pitchFamily="34" charset="0"/>
                <a:ea typeface="Bodoni Ornaments" pitchFamily="2" charset="0"/>
                <a:cs typeface="Calibri" panose="020F0502020204030204" pitchFamily="34" charset="0"/>
              </a:rPr>
              <a:t>HOW?</a:t>
            </a:r>
          </a:p>
        </p:txBody>
      </p:sp>
      <p:sp>
        <p:nvSpPr>
          <p:cNvPr id="3" name="Content Placeholder 2">
            <a:extLst>
              <a:ext uri="{FF2B5EF4-FFF2-40B4-BE49-F238E27FC236}">
                <a16:creationId xmlns:a16="http://schemas.microsoft.com/office/drawing/2014/main" id="{C6DFAE29-6B50-084B-B381-A1F976669C98}"/>
              </a:ext>
            </a:extLst>
          </p:cNvPr>
          <p:cNvSpPr>
            <a:spLocks noGrp="1"/>
          </p:cNvSpPr>
          <p:nvPr>
            <p:ph idx="1"/>
          </p:nvPr>
        </p:nvSpPr>
        <p:spPr>
          <a:xfrm>
            <a:off x="839153" y="1639745"/>
            <a:ext cx="4992688" cy="4195481"/>
          </a:xfrm>
        </p:spPr>
        <p:txBody>
          <a:bodyPr>
            <a:normAutofit fontScale="92500" lnSpcReduction="10000"/>
          </a:bodyPr>
          <a:lstStyle/>
          <a:p>
            <a:pPr marL="0" indent="0">
              <a:buNone/>
            </a:pPr>
            <a:r>
              <a:rPr lang="en-PT" sz="3200" dirty="0">
                <a:solidFill>
                  <a:schemeClr val="tx1">
                    <a:lumMod val="85000"/>
                  </a:schemeClr>
                </a:solidFill>
                <a:cs typeface="Calibri" panose="020F0502020204030204" pitchFamily="34" charset="0"/>
              </a:rPr>
              <a:t>With the use of two new exception types </a:t>
            </a:r>
            <a:endParaRPr lang="pt-PT" sz="3200" dirty="0">
              <a:solidFill>
                <a:schemeClr val="tx1">
                  <a:lumMod val="85000"/>
                </a:schemeClr>
              </a:solidFill>
              <a:cs typeface="Calibri" panose="020F0502020204030204" pitchFamily="34" charset="0"/>
            </a:endParaRPr>
          </a:p>
          <a:p>
            <a:pPr marL="0" indent="0">
              <a:buNone/>
            </a:pPr>
            <a:endParaRPr lang="pt-PT" sz="3200" dirty="0">
              <a:solidFill>
                <a:schemeClr val="tx1">
                  <a:lumMod val="85000"/>
                </a:schemeClr>
              </a:solidFill>
              <a:cs typeface="Calibri" panose="020F0502020204030204" pitchFamily="34" charset="0"/>
            </a:endParaRPr>
          </a:p>
          <a:p>
            <a:pPr marL="0" indent="0">
              <a:buNone/>
            </a:pPr>
            <a:r>
              <a:rPr lang="pt-PT" sz="1800" dirty="0">
                <a:solidFill>
                  <a:schemeClr val="tx1">
                    <a:lumMod val="85000"/>
                  </a:schemeClr>
                </a:solidFill>
                <a:cs typeface="Calibri" panose="020F0502020204030204" pitchFamily="34" charset="0"/>
              </a:rPr>
              <a:t>These allow us to pass data specific to each type</a:t>
            </a:r>
          </a:p>
          <a:p>
            <a:pPr>
              <a:buFont typeface="Wingdings" panose="05000000000000000000" pitchFamily="2" charset="2"/>
              <a:buChar char="Ø"/>
            </a:pPr>
            <a:r>
              <a:rPr lang="pt-PT" sz="1800" dirty="0">
                <a:solidFill>
                  <a:schemeClr val="tx1">
                    <a:lumMod val="85000"/>
                  </a:schemeClr>
                </a:solidFill>
                <a:cs typeface="Calibri" panose="020F0502020204030204" pitchFamily="34" charset="0"/>
              </a:rPr>
              <a:t>ReturnException </a:t>
            </a:r>
          </a:p>
          <a:p>
            <a:pPr lvl="1">
              <a:buFont typeface="Wingdings" panose="05000000000000000000" pitchFamily="2" charset="2"/>
              <a:buChar char="Ø"/>
            </a:pPr>
            <a:r>
              <a:rPr lang="pt-PT" sz="1600" dirty="0">
                <a:solidFill>
                  <a:schemeClr val="tx1">
                    <a:lumMod val="85000"/>
                  </a:schemeClr>
                </a:solidFill>
                <a:cs typeface="Calibri" panose="020F0502020204030204" pitchFamily="34" charset="0"/>
              </a:rPr>
              <a:t>Thrown when a restart invocation ends</a:t>
            </a:r>
          </a:p>
          <a:p>
            <a:pPr lvl="1">
              <a:buFont typeface="Wingdings" panose="05000000000000000000" pitchFamily="2" charset="2"/>
              <a:buChar char="Ø"/>
            </a:pPr>
            <a:r>
              <a:rPr lang="pt-PT" sz="1600" dirty="0">
                <a:solidFill>
                  <a:schemeClr val="tx1">
                    <a:lumMod val="85000"/>
                  </a:schemeClr>
                </a:solidFill>
                <a:cs typeface="Calibri" panose="020F0502020204030204" pitchFamily="34" charset="0"/>
              </a:rPr>
              <a:t>Contains the return value of the restart function</a:t>
            </a:r>
          </a:p>
          <a:p>
            <a:pPr>
              <a:buFont typeface="Wingdings" panose="05000000000000000000" pitchFamily="2" charset="2"/>
              <a:buChar char="Ø"/>
            </a:pPr>
            <a:r>
              <a:rPr lang="pt-PT" sz="1600" dirty="0">
                <a:solidFill>
                  <a:schemeClr val="tx1">
                    <a:lumMod val="85000"/>
                  </a:schemeClr>
                </a:solidFill>
                <a:cs typeface="Calibri" panose="020F0502020204030204" pitchFamily="34" charset="0"/>
              </a:rPr>
              <a:t>NamedBlockReturnException</a:t>
            </a:r>
          </a:p>
          <a:p>
            <a:pPr lvl="1">
              <a:buFont typeface="Wingdings" panose="05000000000000000000" pitchFamily="2" charset="2"/>
              <a:buChar char="Ø"/>
            </a:pPr>
            <a:r>
              <a:rPr lang="pt-PT" sz="1400" dirty="0">
                <a:solidFill>
                  <a:schemeClr val="tx1">
                    <a:lumMod val="85000"/>
                  </a:schemeClr>
                </a:solidFill>
                <a:cs typeface="Calibri" panose="020F0502020204030204" pitchFamily="34" charset="0"/>
              </a:rPr>
              <a:t>Thrown by </a:t>
            </a:r>
            <a:r>
              <a:rPr lang="pt-PT" sz="1400" b="1" dirty="0">
                <a:solidFill>
                  <a:schemeClr val="tx1">
                    <a:lumMod val="85000"/>
                  </a:schemeClr>
                </a:solidFill>
                <a:cs typeface="Calibri" panose="020F0502020204030204" pitchFamily="34" charset="0"/>
              </a:rPr>
              <a:t>return_from </a:t>
            </a:r>
            <a:r>
              <a:rPr lang="pt-PT" sz="1400" dirty="0">
                <a:solidFill>
                  <a:schemeClr val="tx1">
                    <a:lumMod val="85000"/>
                  </a:schemeClr>
                </a:solidFill>
                <a:cs typeface="Calibri" panose="020F0502020204030204" pitchFamily="34" charset="0"/>
              </a:rPr>
              <a:t>function</a:t>
            </a:r>
          </a:p>
          <a:p>
            <a:pPr lvl="1">
              <a:buFont typeface="Wingdings" panose="05000000000000000000" pitchFamily="2" charset="2"/>
              <a:buChar char="Ø"/>
            </a:pPr>
            <a:r>
              <a:rPr lang="pt-PT" sz="1400" dirty="0">
                <a:solidFill>
                  <a:schemeClr val="tx1">
                    <a:lumMod val="85000"/>
                  </a:schemeClr>
                </a:solidFill>
                <a:cs typeface="Calibri" panose="020F0502020204030204" pitchFamily="34" charset="0"/>
              </a:rPr>
              <a:t>Used to exit from a named </a:t>
            </a:r>
            <a:r>
              <a:rPr lang="pt-PT" sz="1400" b="1" dirty="0">
                <a:solidFill>
                  <a:schemeClr val="tx1">
                    <a:lumMod val="85000"/>
                  </a:schemeClr>
                </a:solidFill>
                <a:cs typeface="Calibri" panose="020F0502020204030204" pitchFamily="34" charset="0"/>
              </a:rPr>
              <a:t>block</a:t>
            </a:r>
            <a:r>
              <a:rPr lang="pt-PT" sz="1400" dirty="0">
                <a:solidFill>
                  <a:schemeClr val="tx1">
                    <a:lumMod val="85000"/>
                  </a:schemeClr>
                </a:solidFill>
                <a:cs typeface="Calibri" panose="020F0502020204030204" pitchFamily="34" charset="0"/>
              </a:rPr>
              <a:t> </a:t>
            </a:r>
          </a:p>
          <a:p>
            <a:pPr lvl="1">
              <a:buFont typeface="Wingdings" panose="05000000000000000000" pitchFamily="2" charset="2"/>
              <a:buChar char="Ø"/>
            </a:pPr>
            <a:r>
              <a:rPr lang="pt-PT" sz="1400" dirty="0">
                <a:solidFill>
                  <a:schemeClr val="tx1">
                    <a:lumMod val="85000"/>
                  </a:schemeClr>
                </a:solidFill>
                <a:cs typeface="Calibri" panose="020F0502020204030204" pitchFamily="34" charset="0"/>
              </a:rPr>
              <a:t>May contain an optional value supplied on </a:t>
            </a:r>
            <a:r>
              <a:rPr lang="pt-PT" sz="1400" b="1" dirty="0">
                <a:solidFill>
                  <a:schemeClr val="tx1">
                    <a:lumMod val="85000"/>
                  </a:schemeClr>
                </a:solidFill>
                <a:cs typeface="Calibri" panose="020F0502020204030204" pitchFamily="34" charset="0"/>
              </a:rPr>
              <a:t>return_from</a:t>
            </a:r>
            <a:endParaRPr lang="en-PT" sz="1400" b="1" dirty="0">
              <a:solidFill>
                <a:schemeClr val="tx1">
                  <a:lumMod val="85000"/>
                </a:schemeClr>
              </a:solidFill>
              <a:cs typeface="Calibri" panose="020F0502020204030204" pitchFamily="34" charset="0"/>
            </a:endParaRPr>
          </a:p>
        </p:txBody>
      </p:sp>
      <p:pic>
        <p:nvPicPr>
          <p:cNvPr id="12" name="Picture 11" descr="A picture containing clock, meter&#10;&#10;Description automatically generated">
            <a:extLst>
              <a:ext uri="{FF2B5EF4-FFF2-40B4-BE49-F238E27FC236}">
                <a16:creationId xmlns:a16="http://schemas.microsoft.com/office/drawing/2014/main" id="{C9D27978-A394-DD4F-8D61-51C61E915194}"/>
              </a:ext>
            </a:extLst>
          </p:cNvPr>
          <p:cNvPicPr>
            <a:picLocks noChangeAspect="1"/>
          </p:cNvPicPr>
          <p:nvPr/>
        </p:nvPicPr>
        <p:blipFill>
          <a:blip r:embed="rId2"/>
          <a:stretch>
            <a:fillRect/>
          </a:stretch>
        </p:blipFill>
        <p:spPr>
          <a:xfrm>
            <a:off x="5692987" y="4094981"/>
            <a:ext cx="6273800" cy="1435100"/>
          </a:xfrm>
          <a:prstGeom prst="rect">
            <a:avLst/>
          </a:prstGeom>
        </p:spPr>
      </p:pic>
      <p:pic>
        <p:nvPicPr>
          <p:cNvPr id="14" name="Picture 13" descr="A picture containing clock&#10;&#10;Description automatically generated">
            <a:extLst>
              <a:ext uri="{FF2B5EF4-FFF2-40B4-BE49-F238E27FC236}">
                <a16:creationId xmlns:a16="http://schemas.microsoft.com/office/drawing/2014/main" id="{1F9A702A-BEE4-7E43-83BD-EDA48C881E21}"/>
              </a:ext>
            </a:extLst>
          </p:cNvPr>
          <p:cNvPicPr>
            <a:picLocks noChangeAspect="1"/>
          </p:cNvPicPr>
          <p:nvPr/>
        </p:nvPicPr>
        <p:blipFill>
          <a:blip r:embed="rId3"/>
          <a:stretch>
            <a:fillRect/>
          </a:stretch>
        </p:blipFill>
        <p:spPr>
          <a:xfrm>
            <a:off x="6197601" y="1588520"/>
            <a:ext cx="4953000" cy="1130300"/>
          </a:xfrm>
          <a:prstGeom prst="rect">
            <a:avLst/>
          </a:prstGeom>
        </p:spPr>
      </p:pic>
    </p:spTree>
    <p:extLst>
      <p:ext uri="{BB962C8B-B14F-4D97-AF65-F5344CB8AC3E}">
        <p14:creationId xmlns:p14="http://schemas.microsoft.com/office/powerpoint/2010/main" val="2303953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F4EC9-887B-4959-8311-BCACEF3211E0}"/>
              </a:ext>
            </a:extLst>
          </p:cNvPr>
          <p:cNvSpPr>
            <a:spLocks noGrp="1"/>
          </p:cNvSpPr>
          <p:nvPr>
            <p:ph type="title"/>
          </p:nvPr>
        </p:nvSpPr>
        <p:spPr/>
        <p:txBody>
          <a:bodyPr/>
          <a:lstStyle/>
          <a:p>
            <a:r>
              <a:rPr lang="pt-PT" dirty="0">
                <a:solidFill>
                  <a:schemeClr val="tx1">
                    <a:lumMod val="85000"/>
                  </a:schemeClr>
                </a:solidFill>
              </a:rPr>
              <a:t>Named Blocks + return_from</a:t>
            </a:r>
          </a:p>
        </p:txBody>
      </p:sp>
      <p:sp>
        <p:nvSpPr>
          <p:cNvPr id="3" name="Content Placeholder 2">
            <a:extLst>
              <a:ext uri="{FF2B5EF4-FFF2-40B4-BE49-F238E27FC236}">
                <a16:creationId xmlns:a16="http://schemas.microsoft.com/office/drawing/2014/main" id="{2975C792-42A4-4969-B21A-2FFF18167D15}"/>
              </a:ext>
            </a:extLst>
          </p:cNvPr>
          <p:cNvSpPr>
            <a:spLocks noGrp="1"/>
          </p:cNvSpPr>
          <p:nvPr>
            <p:ph idx="1"/>
          </p:nvPr>
        </p:nvSpPr>
        <p:spPr/>
        <p:txBody>
          <a:bodyPr/>
          <a:lstStyle/>
          <a:p>
            <a:r>
              <a:rPr lang="pt-PT" dirty="0">
                <a:solidFill>
                  <a:schemeClr val="tx1">
                    <a:lumMod val="85000"/>
                  </a:schemeClr>
                </a:solidFill>
              </a:rPr>
              <a:t>Useful to be able to manage scope of handlers and restarts</a:t>
            </a:r>
          </a:p>
          <a:p>
            <a:r>
              <a:rPr lang="pt-PT" dirty="0">
                <a:solidFill>
                  <a:schemeClr val="tx1">
                    <a:lumMod val="85000"/>
                  </a:schemeClr>
                </a:solidFill>
              </a:rPr>
              <a:t>Higher-order function that gets assigned an auto-generated ID for its name</a:t>
            </a:r>
          </a:p>
          <a:p>
            <a:pPr lvl="1"/>
            <a:r>
              <a:rPr lang="pt-PT" dirty="0">
                <a:solidFill>
                  <a:schemeClr val="tx1">
                    <a:lumMod val="85000"/>
                  </a:schemeClr>
                </a:solidFill>
              </a:rPr>
              <a:t>The ID is computed by having a global UInt128 that is incremented on every named block, then appended to “scope-” (example: “scope-1”, “scope-2”, etc...)</a:t>
            </a:r>
          </a:p>
          <a:p>
            <a:r>
              <a:rPr lang="pt-PT" dirty="0">
                <a:solidFill>
                  <a:schemeClr val="tx1">
                    <a:lumMod val="85000"/>
                  </a:schemeClr>
                </a:solidFill>
              </a:rPr>
              <a:t>Executes the function supplied under a try-catch that looks for NamedBlockReturnException, if it hits the catch, the value received is returned</a:t>
            </a:r>
          </a:p>
          <a:p>
            <a:r>
              <a:rPr lang="pt-PT" dirty="0">
                <a:solidFill>
                  <a:schemeClr val="tx1">
                    <a:lumMod val="85000"/>
                  </a:schemeClr>
                </a:solidFill>
              </a:rPr>
              <a:t>return-from can be called to exit a named block, with an optional value</a:t>
            </a:r>
          </a:p>
          <a:p>
            <a:pPr lvl="1"/>
            <a:r>
              <a:rPr lang="pt-PT" dirty="0">
                <a:solidFill>
                  <a:schemeClr val="tx1">
                    <a:lumMod val="85000"/>
                  </a:schemeClr>
                </a:solidFill>
              </a:rPr>
              <a:t>This will throw a NamedBlockReturnException </a:t>
            </a:r>
          </a:p>
          <a:p>
            <a:endParaRPr lang="pt-PT" dirty="0">
              <a:solidFill>
                <a:schemeClr val="tx1">
                  <a:lumMod val="85000"/>
                </a:schemeClr>
              </a:solidFill>
            </a:endParaRPr>
          </a:p>
        </p:txBody>
      </p:sp>
    </p:spTree>
    <p:extLst>
      <p:ext uri="{BB962C8B-B14F-4D97-AF65-F5344CB8AC3E}">
        <p14:creationId xmlns:p14="http://schemas.microsoft.com/office/powerpoint/2010/main" val="150466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8D85C-55DA-4987-9323-439EA47D2E0E}"/>
              </a:ext>
            </a:extLst>
          </p:cNvPr>
          <p:cNvSpPr>
            <a:spLocks noGrp="1"/>
          </p:cNvSpPr>
          <p:nvPr>
            <p:ph type="title"/>
          </p:nvPr>
        </p:nvSpPr>
        <p:spPr/>
        <p:txBody>
          <a:bodyPr/>
          <a:lstStyle/>
          <a:p>
            <a:r>
              <a:rPr lang="pt-PT" dirty="0">
                <a:solidFill>
                  <a:schemeClr val="tx1">
                    <a:lumMod val="85000"/>
                  </a:schemeClr>
                </a:solidFill>
              </a:rPr>
              <a:t>Scope Problems</a:t>
            </a:r>
          </a:p>
        </p:txBody>
      </p:sp>
      <p:sp>
        <p:nvSpPr>
          <p:cNvPr id="3" name="Content Placeholder 2">
            <a:extLst>
              <a:ext uri="{FF2B5EF4-FFF2-40B4-BE49-F238E27FC236}">
                <a16:creationId xmlns:a16="http://schemas.microsoft.com/office/drawing/2014/main" id="{5674EDB9-75C5-4570-BBA0-1FA69A6AD0C2}"/>
              </a:ext>
            </a:extLst>
          </p:cNvPr>
          <p:cNvSpPr>
            <a:spLocks noGrp="1"/>
          </p:cNvSpPr>
          <p:nvPr>
            <p:ph idx="1"/>
          </p:nvPr>
        </p:nvSpPr>
        <p:spPr/>
        <p:txBody>
          <a:bodyPr>
            <a:normAutofit fontScale="92500" lnSpcReduction="10000"/>
          </a:bodyPr>
          <a:lstStyle/>
          <a:p>
            <a:pPr marL="0" indent="0">
              <a:buNone/>
            </a:pPr>
            <a:r>
              <a:rPr lang="pt-PT" dirty="0">
                <a:solidFill>
                  <a:schemeClr val="tx1">
                    <a:lumMod val="85000"/>
                  </a:schemeClr>
                </a:solidFill>
              </a:rPr>
              <a:t>Both handler_bind and restart_bind forms are meant to only bind the supplied values on the scope that is provided by Julia’s do-end forms.</a:t>
            </a:r>
          </a:p>
          <a:p>
            <a:pPr marL="0" indent="0">
              <a:buNone/>
            </a:pPr>
            <a:endParaRPr lang="pt-PT" dirty="0">
              <a:solidFill>
                <a:schemeClr val="tx1">
                  <a:lumMod val="85000"/>
                </a:schemeClr>
              </a:solidFill>
            </a:endParaRPr>
          </a:p>
          <a:p>
            <a:pPr marL="0" indent="0">
              <a:buNone/>
            </a:pPr>
            <a:r>
              <a:rPr lang="pt-PT" dirty="0">
                <a:solidFill>
                  <a:schemeClr val="tx1">
                    <a:lumMod val="85000"/>
                  </a:schemeClr>
                </a:solidFill>
              </a:rPr>
              <a:t>We store those values in an appropriate array (one for handlers, one for restarts) and dynamically add and remove on entry and exit of scope.</a:t>
            </a:r>
          </a:p>
          <a:p>
            <a:pPr marL="0" indent="0">
              <a:buNone/>
            </a:pPr>
            <a:endParaRPr lang="pt-PT" dirty="0">
              <a:solidFill>
                <a:schemeClr val="tx1">
                  <a:lumMod val="85000"/>
                </a:schemeClr>
              </a:solidFill>
            </a:endParaRPr>
          </a:p>
          <a:p>
            <a:pPr marL="0" indent="0">
              <a:buNone/>
            </a:pPr>
            <a:r>
              <a:rPr lang="pt-PT" dirty="0">
                <a:solidFill>
                  <a:schemeClr val="tx1">
                    <a:lumMod val="85000"/>
                  </a:schemeClr>
                </a:solidFill>
              </a:rPr>
              <a:t>This is done by wrapping the handler_bind and restart_bind on a </a:t>
            </a:r>
            <a:r>
              <a:rPr lang="pt-PT" b="1" dirty="0">
                <a:solidFill>
                  <a:schemeClr val="tx1">
                    <a:lumMod val="85000"/>
                  </a:schemeClr>
                </a:solidFill>
              </a:rPr>
              <a:t>block </a:t>
            </a:r>
            <a:r>
              <a:rPr lang="pt-PT" dirty="0">
                <a:solidFill>
                  <a:schemeClr val="tx1">
                    <a:lumMod val="85000"/>
                  </a:schemeClr>
                </a:solidFill>
              </a:rPr>
              <a:t>function. </a:t>
            </a:r>
          </a:p>
          <a:p>
            <a:pPr marL="0" indent="0">
              <a:buNone/>
            </a:pPr>
            <a:r>
              <a:rPr lang="pt-PT" dirty="0">
                <a:solidFill>
                  <a:schemeClr val="tx1">
                    <a:lumMod val="85000"/>
                  </a:schemeClr>
                </a:solidFill>
              </a:rPr>
              <a:t>Then, by mapping each handler/restart to the current block name and adding to the array, on exit of the bind functions we just need to remove the handlers/restarts that are bound to the block name.</a:t>
            </a:r>
          </a:p>
          <a:p>
            <a:pPr marL="0" indent="0">
              <a:buNone/>
            </a:pPr>
            <a:endParaRPr lang="pt-PT" dirty="0">
              <a:solidFill>
                <a:schemeClr val="tx1">
                  <a:lumMod val="85000"/>
                </a:schemeClr>
              </a:solidFill>
            </a:endParaRPr>
          </a:p>
          <a:p>
            <a:pPr marL="0" indent="0">
              <a:buNone/>
            </a:pPr>
            <a:r>
              <a:rPr lang="pt-PT" dirty="0">
                <a:solidFill>
                  <a:schemeClr val="tx1">
                    <a:lumMod val="85000"/>
                  </a:schemeClr>
                </a:solidFill>
              </a:rPr>
              <a:t>A try-finally is useful to always remove the handlers no matter what happens.</a:t>
            </a:r>
          </a:p>
        </p:txBody>
      </p:sp>
    </p:spTree>
    <p:extLst>
      <p:ext uri="{BB962C8B-B14F-4D97-AF65-F5344CB8AC3E}">
        <p14:creationId xmlns:p14="http://schemas.microsoft.com/office/powerpoint/2010/main" val="2765159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3277A-32F0-4994-BA1A-2C4BDC7F78FA}"/>
              </a:ext>
            </a:extLst>
          </p:cNvPr>
          <p:cNvSpPr>
            <a:spLocks noGrp="1"/>
          </p:cNvSpPr>
          <p:nvPr>
            <p:ph type="title"/>
          </p:nvPr>
        </p:nvSpPr>
        <p:spPr/>
        <p:txBody>
          <a:bodyPr/>
          <a:lstStyle/>
          <a:p>
            <a:r>
              <a:rPr lang="pt-PT" dirty="0">
                <a:solidFill>
                  <a:schemeClr val="tx1">
                    <a:lumMod val="85000"/>
                  </a:schemeClr>
                </a:solidFill>
              </a:rPr>
              <a:t>Handlers &amp; Restarts - Bind</a:t>
            </a:r>
          </a:p>
        </p:txBody>
      </p:sp>
      <p:sp>
        <p:nvSpPr>
          <p:cNvPr id="3" name="Content Placeholder 2">
            <a:extLst>
              <a:ext uri="{FF2B5EF4-FFF2-40B4-BE49-F238E27FC236}">
                <a16:creationId xmlns:a16="http://schemas.microsoft.com/office/drawing/2014/main" id="{4768DF5D-C2E2-43D9-BA80-13588C83F214}"/>
              </a:ext>
            </a:extLst>
          </p:cNvPr>
          <p:cNvSpPr>
            <a:spLocks noGrp="1"/>
          </p:cNvSpPr>
          <p:nvPr>
            <p:ph idx="1"/>
          </p:nvPr>
        </p:nvSpPr>
        <p:spPr>
          <a:xfrm>
            <a:off x="2339816" y="1754891"/>
            <a:ext cx="7512368" cy="4195481"/>
          </a:xfrm>
        </p:spPr>
        <p:txBody>
          <a:bodyPr/>
          <a:lstStyle/>
          <a:p>
            <a:r>
              <a:rPr lang="pt-PT" dirty="0">
                <a:solidFill>
                  <a:schemeClr val="tx1">
                    <a:lumMod val="85000"/>
                  </a:schemeClr>
                </a:solidFill>
              </a:rPr>
              <a:t>Bind functions are higher order functions that execute a function (usually an anonymous function provided by Julia’s do-end) </a:t>
            </a:r>
          </a:p>
          <a:p>
            <a:r>
              <a:rPr lang="pt-PT" dirty="0">
                <a:solidFill>
                  <a:schemeClr val="tx1">
                    <a:lumMod val="85000"/>
                  </a:schemeClr>
                </a:solidFill>
              </a:rPr>
              <a:t>Essentially, used to make available the desired handlers during the execution of the function</a:t>
            </a:r>
          </a:p>
          <a:p>
            <a:endParaRPr lang="pt-PT" dirty="0">
              <a:solidFill>
                <a:schemeClr val="tx1">
                  <a:lumMod val="85000"/>
                </a:schemeClr>
              </a:solidFill>
            </a:endParaRPr>
          </a:p>
          <a:p>
            <a:endParaRPr lang="pt-PT" dirty="0">
              <a:solidFill>
                <a:schemeClr val="tx1">
                  <a:lumMod val="85000"/>
                </a:schemeClr>
              </a:solidFill>
            </a:endParaRPr>
          </a:p>
        </p:txBody>
      </p:sp>
      <p:pic>
        <p:nvPicPr>
          <p:cNvPr id="5" name="Picture 4">
            <a:extLst>
              <a:ext uri="{FF2B5EF4-FFF2-40B4-BE49-F238E27FC236}">
                <a16:creationId xmlns:a16="http://schemas.microsoft.com/office/drawing/2014/main" id="{04364292-C49A-4A85-9791-EB8CE116A7D2}"/>
              </a:ext>
            </a:extLst>
          </p:cNvPr>
          <p:cNvPicPr>
            <a:picLocks noChangeAspect="1"/>
          </p:cNvPicPr>
          <p:nvPr/>
        </p:nvPicPr>
        <p:blipFill>
          <a:blip r:embed="rId2"/>
          <a:stretch>
            <a:fillRect/>
          </a:stretch>
        </p:blipFill>
        <p:spPr>
          <a:xfrm>
            <a:off x="6558707" y="3461623"/>
            <a:ext cx="3492127" cy="3149762"/>
          </a:xfrm>
          <a:prstGeom prst="rect">
            <a:avLst/>
          </a:prstGeom>
        </p:spPr>
      </p:pic>
      <p:pic>
        <p:nvPicPr>
          <p:cNvPr id="7" name="Picture 6">
            <a:extLst>
              <a:ext uri="{FF2B5EF4-FFF2-40B4-BE49-F238E27FC236}">
                <a16:creationId xmlns:a16="http://schemas.microsoft.com/office/drawing/2014/main" id="{6A51204D-A0FA-45BB-85F8-820CB43B85F8}"/>
              </a:ext>
            </a:extLst>
          </p:cNvPr>
          <p:cNvPicPr>
            <a:picLocks noChangeAspect="1"/>
          </p:cNvPicPr>
          <p:nvPr/>
        </p:nvPicPr>
        <p:blipFill>
          <a:blip r:embed="rId3"/>
          <a:stretch>
            <a:fillRect/>
          </a:stretch>
        </p:blipFill>
        <p:spPr>
          <a:xfrm>
            <a:off x="2134264" y="3461623"/>
            <a:ext cx="3499030" cy="3149762"/>
          </a:xfrm>
          <a:prstGeom prst="rect">
            <a:avLst/>
          </a:prstGeom>
        </p:spPr>
      </p:pic>
    </p:spTree>
    <p:extLst>
      <p:ext uri="{BB962C8B-B14F-4D97-AF65-F5344CB8AC3E}">
        <p14:creationId xmlns:p14="http://schemas.microsoft.com/office/powerpoint/2010/main" val="1111788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2E24-A45D-48BA-B351-C27BB4F9BB69}"/>
              </a:ext>
            </a:extLst>
          </p:cNvPr>
          <p:cNvSpPr>
            <a:spLocks noGrp="1"/>
          </p:cNvSpPr>
          <p:nvPr>
            <p:ph type="title"/>
          </p:nvPr>
        </p:nvSpPr>
        <p:spPr/>
        <p:txBody>
          <a:bodyPr/>
          <a:lstStyle/>
          <a:p>
            <a:r>
              <a:rPr lang="pt-PT" dirty="0">
                <a:solidFill>
                  <a:schemeClr val="tx1">
                    <a:lumMod val="85000"/>
                  </a:schemeClr>
                </a:solidFill>
              </a:rPr>
              <a:t>Handlers &amp; Restarts - Error</a:t>
            </a:r>
          </a:p>
        </p:txBody>
      </p:sp>
      <p:sp>
        <p:nvSpPr>
          <p:cNvPr id="3" name="Content Placeholder 2">
            <a:extLst>
              <a:ext uri="{FF2B5EF4-FFF2-40B4-BE49-F238E27FC236}">
                <a16:creationId xmlns:a16="http://schemas.microsoft.com/office/drawing/2014/main" id="{30621DF7-4947-4CC0-ADFF-D2876F79928C}"/>
              </a:ext>
            </a:extLst>
          </p:cNvPr>
          <p:cNvSpPr>
            <a:spLocks noGrp="1"/>
          </p:cNvSpPr>
          <p:nvPr>
            <p:ph idx="1"/>
          </p:nvPr>
        </p:nvSpPr>
        <p:spPr/>
        <p:txBody>
          <a:bodyPr/>
          <a:lstStyle/>
          <a:p>
            <a:r>
              <a:rPr lang="pt-PT" dirty="0">
                <a:solidFill>
                  <a:schemeClr val="tx1">
                    <a:lumMod val="85000"/>
                  </a:schemeClr>
                </a:solidFill>
              </a:rPr>
              <a:t>The key to not losing computational context, is to have a function that attempts to solve the problem without escaping</a:t>
            </a:r>
          </a:p>
          <a:p>
            <a:r>
              <a:rPr lang="pt-PT" dirty="0">
                <a:solidFill>
                  <a:schemeClr val="tx1">
                    <a:lumMod val="85000"/>
                  </a:schemeClr>
                </a:solidFill>
              </a:rPr>
              <a:t>Error function will try to execute handlers if they match with the exception type</a:t>
            </a:r>
          </a:p>
          <a:p>
            <a:r>
              <a:rPr lang="pt-PT" dirty="0">
                <a:solidFill>
                  <a:schemeClr val="tx1">
                    <a:lumMod val="85000"/>
                  </a:schemeClr>
                </a:solidFill>
              </a:rPr>
              <a:t>It will, at most, execute 1 handler per handler_bind form</a:t>
            </a:r>
          </a:p>
          <a:p>
            <a:r>
              <a:rPr lang="pt-PT" dirty="0">
                <a:solidFill>
                  <a:schemeClr val="tx1">
                    <a:lumMod val="85000"/>
                  </a:schemeClr>
                </a:solidFill>
              </a:rPr>
              <a:t>If there are multiple handler_bind forms in a scope and the first one doesn’t solve the problem, the next one will attempt to, until it is solved, or not and the program crashes because the exception wasn’t handled</a:t>
            </a:r>
          </a:p>
          <a:p>
            <a:pPr lvl="1"/>
            <a:r>
              <a:rPr lang="pt-PT" dirty="0">
                <a:solidFill>
                  <a:schemeClr val="tx1">
                    <a:lumMod val="85000"/>
                  </a:schemeClr>
                </a:solidFill>
              </a:rPr>
              <a:t>Achieved by only allowing execution of 1 handler per handler_bind</a:t>
            </a:r>
          </a:p>
          <a:p>
            <a:pPr lvl="2"/>
            <a:r>
              <a:rPr lang="pt-PT" dirty="0">
                <a:solidFill>
                  <a:schemeClr val="tx1">
                    <a:lumMod val="85000"/>
                  </a:schemeClr>
                </a:solidFill>
              </a:rPr>
              <a:t>“scope-5” handler is executed but the Exception is not handled</a:t>
            </a:r>
          </a:p>
          <a:p>
            <a:pPr lvl="2"/>
            <a:r>
              <a:rPr lang="pt-PT" dirty="0">
                <a:solidFill>
                  <a:schemeClr val="tx1">
                    <a:lumMod val="85000"/>
                  </a:schemeClr>
                </a:solidFill>
              </a:rPr>
              <a:t>“scope-5” has another handler for the Exception, will not be executed!</a:t>
            </a:r>
          </a:p>
          <a:p>
            <a:pPr lvl="2"/>
            <a:r>
              <a:rPr lang="pt-PT" dirty="0">
                <a:solidFill>
                  <a:schemeClr val="tx1">
                    <a:lumMod val="85000"/>
                  </a:schemeClr>
                </a:solidFill>
              </a:rPr>
              <a:t>“scope-4” has an handler for the Exception, will be executed</a:t>
            </a:r>
          </a:p>
        </p:txBody>
      </p:sp>
      <p:pic>
        <p:nvPicPr>
          <p:cNvPr id="4" name="Picture 3">
            <a:extLst>
              <a:ext uri="{FF2B5EF4-FFF2-40B4-BE49-F238E27FC236}">
                <a16:creationId xmlns:a16="http://schemas.microsoft.com/office/drawing/2014/main" id="{27B1DB22-CCDD-4DCB-BF91-67EFE13FFD70}"/>
              </a:ext>
            </a:extLst>
          </p:cNvPr>
          <p:cNvPicPr>
            <a:picLocks noChangeAspect="1"/>
          </p:cNvPicPr>
          <p:nvPr/>
        </p:nvPicPr>
        <p:blipFill>
          <a:blip r:embed="rId2"/>
          <a:stretch>
            <a:fillRect/>
          </a:stretch>
        </p:blipFill>
        <p:spPr>
          <a:xfrm>
            <a:off x="8564349" y="4531457"/>
            <a:ext cx="3099331" cy="1601795"/>
          </a:xfrm>
          <a:prstGeom prst="rect">
            <a:avLst/>
          </a:prstGeom>
        </p:spPr>
      </p:pic>
    </p:spTree>
    <p:extLst>
      <p:ext uri="{BB962C8B-B14F-4D97-AF65-F5344CB8AC3E}">
        <p14:creationId xmlns:p14="http://schemas.microsoft.com/office/powerpoint/2010/main" val="2701950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46340-58EB-4543-954A-582F1125BCCF}"/>
              </a:ext>
            </a:extLst>
          </p:cNvPr>
          <p:cNvSpPr>
            <a:spLocks noGrp="1"/>
          </p:cNvSpPr>
          <p:nvPr>
            <p:ph type="title"/>
          </p:nvPr>
        </p:nvSpPr>
        <p:spPr/>
        <p:txBody>
          <a:bodyPr/>
          <a:lstStyle/>
          <a:p>
            <a:r>
              <a:rPr lang="pt-PT" dirty="0">
                <a:solidFill>
                  <a:schemeClr val="tx1">
                    <a:lumMod val="85000"/>
                  </a:schemeClr>
                </a:solidFill>
              </a:rPr>
              <a:t>Extensions Implemented</a:t>
            </a:r>
          </a:p>
        </p:txBody>
      </p:sp>
      <p:sp>
        <p:nvSpPr>
          <p:cNvPr id="3" name="Content Placeholder 2">
            <a:extLst>
              <a:ext uri="{FF2B5EF4-FFF2-40B4-BE49-F238E27FC236}">
                <a16:creationId xmlns:a16="http://schemas.microsoft.com/office/drawing/2014/main" id="{A49A5055-E48A-4C10-A2CF-EE217EF446BE}"/>
              </a:ext>
            </a:extLst>
          </p:cNvPr>
          <p:cNvSpPr>
            <a:spLocks noGrp="1"/>
          </p:cNvSpPr>
          <p:nvPr>
            <p:ph idx="1"/>
          </p:nvPr>
        </p:nvSpPr>
        <p:spPr/>
        <p:txBody>
          <a:bodyPr>
            <a:normAutofit/>
          </a:bodyPr>
          <a:lstStyle/>
          <a:p>
            <a:r>
              <a:rPr lang="pt-PT" sz="2400" dirty="0">
                <a:solidFill>
                  <a:schemeClr val="tx1">
                    <a:lumMod val="85000"/>
                  </a:schemeClr>
                </a:solidFill>
              </a:rPr>
              <a:t>Signal function</a:t>
            </a:r>
          </a:p>
          <a:p>
            <a:pPr lvl="1"/>
            <a:r>
              <a:rPr lang="pt-PT" sz="2000" dirty="0">
                <a:solidFill>
                  <a:schemeClr val="tx1">
                    <a:lumMod val="85000"/>
                  </a:schemeClr>
                </a:solidFill>
              </a:rPr>
              <a:t>This function is essentially error function but without throwing the Exception if the error is not handled</a:t>
            </a:r>
          </a:p>
          <a:p>
            <a:pPr lvl="1"/>
            <a:r>
              <a:rPr lang="pt-PT" sz="2000" dirty="0">
                <a:solidFill>
                  <a:schemeClr val="tx1">
                    <a:lumMod val="85000"/>
                  </a:schemeClr>
                </a:solidFill>
              </a:rPr>
              <a:t>Then, error becomes a call to signal + throwing if the Exception was not handled</a:t>
            </a:r>
          </a:p>
          <a:p>
            <a:r>
              <a:rPr lang="pt-PT" sz="2400" dirty="0">
                <a:solidFill>
                  <a:schemeClr val="tx1">
                    <a:lumMod val="85000"/>
                  </a:schemeClr>
                </a:solidFill>
              </a:rPr>
              <a:t>User-handling of restarts</a:t>
            </a:r>
          </a:p>
          <a:p>
            <a:pPr lvl="1"/>
            <a:r>
              <a:rPr lang="pt-PT" sz="2000" dirty="0">
                <a:solidFill>
                  <a:schemeClr val="tx1">
                    <a:lumMod val="85000"/>
                  </a:schemeClr>
                </a:solidFill>
              </a:rPr>
              <a:t>Implemented on top of error </a:t>
            </a:r>
          </a:p>
          <a:p>
            <a:pPr lvl="2"/>
            <a:r>
              <a:rPr lang="pt-PT" sz="1800" dirty="0">
                <a:solidFill>
                  <a:schemeClr val="tx1">
                    <a:lumMod val="85000"/>
                  </a:schemeClr>
                </a:solidFill>
              </a:rPr>
              <a:t>If problem was not handled by signal, print available restarts to user and ask for input</a:t>
            </a:r>
          </a:p>
          <a:p>
            <a:pPr lvl="2"/>
            <a:r>
              <a:rPr lang="pt-PT" sz="1800" dirty="0">
                <a:solidFill>
                  <a:schemeClr val="tx1">
                    <a:lumMod val="85000"/>
                  </a:schemeClr>
                </a:solidFill>
              </a:rPr>
              <a:t>Check if number of restart supplied is valid, and if it is, execute the restart</a:t>
            </a:r>
          </a:p>
        </p:txBody>
      </p:sp>
    </p:spTree>
    <p:extLst>
      <p:ext uri="{BB962C8B-B14F-4D97-AF65-F5344CB8AC3E}">
        <p14:creationId xmlns:p14="http://schemas.microsoft.com/office/powerpoint/2010/main" val="42815534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{5807AE60-9110-2349-9807-1A8984B29883}tf10001062</Template>
  <TotalTime>5508</TotalTime>
  <Words>662</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Wingdings</vt:lpstr>
      <vt:lpstr>Wingdings 3</vt:lpstr>
      <vt:lpstr>Ion</vt:lpstr>
      <vt:lpstr>Beyond Exception Handling </vt:lpstr>
      <vt:lpstr>Project’s Goal</vt:lpstr>
      <vt:lpstr>Project’s Goal</vt:lpstr>
      <vt:lpstr>HOW?</vt:lpstr>
      <vt:lpstr>Named Blocks + return_from</vt:lpstr>
      <vt:lpstr>Scope Problems</vt:lpstr>
      <vt:lpstr>Handlers &amp; Restarts - Bind</vt:lpstr>
      <vt:lpstr>Handlers &amp; Restarts - Error</vt:lpstr>
      <vt:lpstr>Extensions Implemented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Beyond Exception Handling </dc:title>
  <dc:creator>Pedro Miguel Silva Rodrigues</dc:creator>
  <cp:lastModifiedBy>David Frickert</cp:lastModifiedBy>
  <cp:revision>22</cp:revision>
  <dcterms:created xsi:type="dcterms:W3CDTF">2020-05-16T13:58:34Z</dcterms:created>
  <dcterms:modified xsi:type="dcterms:W3CDTF">2020-05-22T14:07:37Z</dcterms:modified>
</cp:coreProperties>
</file>