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9" r:id="rId9"/>
    <p:sldId id="26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9" r:id="rId23"/>
    <p:sldId id="300" r:id="rId24"/>
    <p:sldId id="301" r:id="rId25"/>
    <p:sldId id="264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303" r:id="rId34"/>
    <p:sldId id="304" r:id="rId35"/>
    <p:sldId id="305" r:id="rId36"/>
    <p:sldId id="306" r:id="rId37"/>
    <p:sldId id="307" r:id="rId38"/>
    <p:sldId id="292" r:id="rId39"/>
    <p:sldId id="30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23" autoAdjust="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782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85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859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73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23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28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74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51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206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611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01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89FB-F891-3F4E-99DE-7B1E9EE17187}" type="datetimeFigureOut">
              <a:rPr lang="en-US" smtClean="0"/>
              <a:pPr/>
              <a:t>6/27/15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51B1-8311-154B-8B2B-C5DDA8343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853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Unicode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0716"/>
            <a:ext cx="6400800" cy="1752600"/>
          </a:xfrm>
        </p:spPr>
        <p:txBody>
          <a:bodyPr/>
          <a:lstStyle/>
          <a:p>
            <a:r>
              <a:rPr lang="en-US" dirty="0" smtClean="0"/>
              <a:t>How to avoid corrupting international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418" y="3146323"/>
            <a:ext cx="590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 smtClean="0">
                <a:solidFill>
                  <a:srgbClr val="3366FF"/>
                </a:solidFill>
              </a:rPr>
              <a:t>ß</a:t>
            </a:r>
            <a:endParaRPr lang="en-US" sz="6000" dirty="0">
              <a:solidFill>
                <a:srgbClr val="3366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326588">
            <a:off x="3322041" y="3891936"/>
            <a:ext cx="1942756" cy="958645"/>
            <a:chOff x="3469525" y="4416323"/>
            <a:chExt cx="1942756" cy="958645"/>
          </a:xfrm>
        </p:grpSpPr>
        <p:sp>
          <p:nvSpPr>
            <p:cNvPr id="5" name="Rectangle 4"/>
            <p:cNvSpPr/>
            <p:nvPr/>
          </p:nvSpPr>
          <p:spPr>
            <a:xfrm>
              <a:off x="3469525" y="4416323"/>
              <a:ext cx="266733" cy="95864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5291" y="4486787"/>
              <a:ext cx="1373870" cy="80624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5548" y="4416323"/>
              <a:ext cx="266733" cy="95864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   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08227" y="4433285"/>
            <a:ext cx="1157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�!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371600" y="544894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David Foster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437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u="sng" dirty="0">
                <a:latin typeface="Consolas"/>
                <a:cs typeface="Consolas"/>
              </a:rPr>
              <a:t>python2.7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w</a:t>
            </a:r>
            <a:r>
              <a:rPr lang="en-US" sz="2800" dirty="0" smtClean="0">
                <a:latin typeface="Consolas"/>
                <a:cs typeface="Consolas"/>
              </a:rPr>
              <a:t>ith open("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", "r") 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print('Hello ' + </a:t>
            </a:r>
            <a:r>
              <a:rPr lang="en-US" sz="2800" dirty="0" err="1" smtClean="0">
                <a:latin typeface="Consolas"/>
                <a:cs typeface="Consolas"/>
              </a:rPr>
              <a:t>name.strip</a:t>
            </a:r>
            <a:r>
              <a:rPr lang="en-US" sz="2800" dirty="0" smtClean="0">
                <a:latin typeface="Consolas"/>
                <a:cs typeface="Consolas"/>
              </a:rPr>
              <a:t>())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999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/bin/python2.7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with open("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>
                <a:latin typeface="Consolas"/>
                <a:cs typeface="Consolas"/>
              </a:rPr>
              <a:t>", "r") 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  print('Hello ' + </a:t>
            </a:r>
            <a:r>
              <a:rPr lang="en-US" sz="2800" dirty="0" err="1">
                <a:latin typeface="Consolas"/>
                <a:cs typeface="Consolas"/>
              </a:rPr>
              <a:t>name.strip</a:t>
            </a:r>
            <a:r>
              <a:rPr lang="en-US" sz="2800" dirty="0">
                <a:latin typeface="Consolas"/>
                <a:cs typeface="Consolas"/>
              </a:rPr>
              <a:t>())</a:t>
            </a:r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No character encoding is specified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Python will </a:t>
            </a:r>
            <a:r>
              <a:rPr lang="en-US" sz="2400" dirty="0">
                <a:solidFill>
                  <a:srgbClr val="800000"/>
                </a:solidFill>
              </a:rPr>
              <a:t>fallback to the OS default character encoding, </a:t>
            </a:r>
            <a:r>
              <a:rPr lang="en-US" sz="2400" dirty="0" smtClean="0">
                <a:solidFill>
                  <a:srgbClr val="800000"/>
                </a:solidFill>
              </a:rPr>
              <a:t/>
            </a:r>
            <a:br>
              <a:rPr lang="en-US" sz="2400" dirty="0" smtClean="0">
                <a:solidFill>
                  <a:srgbClr val="800000"/>
                </a:solidFill>
              </a:rPr>
            </a:br>
            <a:r>
              <a:rPr lang="en-US" sz="2400" dirty="0" smtClean="0">
                <a:solidFill>
                  <a:srgbClr val="800000"/>
                </a:solidFill>
              </a:rPr>
              <a:t>which </a:t>
            </a:r>
            <a:r>
              <a:rPr lang="en-US" sz="2400" dirty="0">
                <a:solidFill>
                  <a:srgbClr val="800000"/>
                </a:solidFill>
              </a:rPr>
              <a:t>depends on its locale.</a:t>
            </a:r>
          </a:p>
          <a:p>
            <a:pPr lvl="1"/>
            <a:r>
              <a:rPr lang="en-US" sz="2400" dirty="0">
                <a:solidFill>
                  <a:srgbClr val="800000"/>
                </a:solidFill>
                <a:cs typeface="Consolas"/>
              </a:rPr>
              <a:t>Therefore a customer running this program on a </a:t>
            </a:r>
            <a:br>
              <a:rPr lang="en-US" sz="2400" dirty="0">
                <a:solidFill>
                  <a:srgbClr val="800000"/>
                </a:solidFill>
                <a:cs typeface="Consolas"/>
              </a:rPr>
            </a:br>
            <a:r>
              <a:rPr lang="en-US" sz="2400" dirty="0" smtClean="0">
                <a:solidFill>
                  <a:srgbClr val="800000"/>
                </a:solidFill>
                <a:cs typeface="Consolas"/>
              </a:rPr>
              <a:t>Japanese OS </a:t>
            </a:r>
            <a:r>
              <a:rPr lang="en-US" sz="2400" dirty="0">
                <a:solidFill>
                  <a:srgbClr val="800000"/>
                </a:solidFill>
                <a:cs typeface="Consolas"/>
              </a:rPr>
              <a:t>will read different text than an English OS</a:t>
            </a:r>
            <a:r>
              <a:rPr lang="en-US" sz="2400" dirty="0" smtClean="0">
                <a:solidFill>
                  <a:srgbClr val="800000"/>
                </a:solidFill>
                <a:cs typeface="Consolas"/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Reads byte strings instead of character strings!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0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dirty="0" smtClean="0">
                <a:latin typeface="Consolas"/>
                <a:cs typeface="Consolas"/>
              </a:rPr>
              <a:t>python2.7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import codecs</a:t>
            </a:r>
            <a:endParaRPr lang="en-US" sz="28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with </a:t>
            </a:r>
            <a:r>
              <a:rPr lang="en-US" sz="2800" dirty="0" err="1" smtClean="0">
                <a:solidFill>
                  <a:srgbClr val="3366FF"/>
                </a:solidFill>
                <a:latin typeface="Consolas"/>
                <a:cs typeface="Consolas"/>
              </a:rPr>
              <a:t>codecs.</a:t>
            </a:r>
            <a:r>
              <a:rPr lang="en-US" sz="2800" dirty="0" err="1" smtClean="0">
                <a:latin typeface="Consolas"/>
                <a:cs typeface="Consolas"/>
              </a:rPr>
              <a:t>open</a:t>
            </a:r>
            <a:r>
              <a:rPr lang="en-US" sz="2800" dirty="0">
                <a:latin typeface="Consolas"/>
                <a:cs typeface="Consolas"/>
              </a:rPr>
              <a:t>("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>
                <a:latin typeface="Consolas"/>
                <a:cs typeface="Consolas"/>
              </a:rPr>
              <a:t>", "r</a:t>
            </a:r>
            <a:r>
              <a:rPr lang="en-US" sz="2800" dirty="0" smtClean="0">
                <a:latin typeface="Consolas"/>
                <a:cs typeface="Consolas"/>
              </a:rPr>
              <a:t>",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"utf-8"</a:t>
            </a:r>
            <a:r>
              <a:rPr lang="en-US" sz="2800" dirty="0" smtClean="0">
                <a:latin typeface="Consolas"/>
                <a:cs typeface="Consolas"/>
              </a:rPr>
              <a:t>) </a:t>
            </a:r>
            <a:r>
              <a:rPr lang="en-US" sz="2800" dirty="0">
                <a:latin typeface="Consolas"/>
                <a:cs typeface="Consolas"/>
              </a:rPr>
              <a:t>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  print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3366FF"/>
                </a:solidFill>
                <a:latin typeface="Consolas"/>
                <a:cs typeface="Consolas"/>
              </a:rPr>
              <a:t>u</a:t>
            </a:r>
            <a:r>
              <a:rPr lang="en-US" sz="2800" dirty="0" err="1" smtClean="0">
                <a:latin typeface="Consolas"/>
                <a:cs typeface="Consolas"/>
              </a:rPr>
              <a:t>'Hello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' + </a:t>
            </a:r>
            <a:r>
              <a:rPr lang="en-US" sz="2800" dirty="0" err="1">
                <a:latin typeface="Consolas"/>
                <a:cs typeface="Consolas"/>
              </a:rPr>
              <a:t>name.strip</a:t>
            </a:r>
            <a:r>
              <a:rPr lang="en-US" sz="2800" dirty="0">
                <a:latin typeface="Consolas"/>
                <a:cs typeface="Consolas"/>
              </a:rPr>
              <a:t>()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</a:rPr>
              <a:t>Fixed. </a:t>
            </a:r>
            <a:r>
              <a:rPr lang="en-US" sz="2400" dirty="0">
                <a:solidFill>
                  <a:srgbClr val="3366FF"/>
                </a:solidFill>
              </a:rPr>
              <a:t>Will always read </a:t>
            </a:r>
            <a:r>
              <a:rPr lang="en-US" sz="2400" dirty="0" smtClean="0">
                <a:solidFill>
                  <a:srgbClr val="3366FF"/>
                </a:solidFill>
              </a:rPr>
              <a:t>character strings, and as UTF</a:t>
            </a:r>
            <a:r>
              <a:rPr lang="en-US" sz="2400" dirty="0">
                <a:solidFill>
                  <a:srgbClr val="3366FF"/>
                </a:solidFill>
              </a:rPr>
              <a:t>-8</a:t>
            </a:r>
            <a:r>
              <a:rPr lang="en-US" sz="2400" dirty="0" smtClean="0">
                <a:solidFill>
                  <a:srgbClr val="3366FF"/>
                </a:solidFill>
              </a:rPr>
              <a:t>.</a:t>
            </a:r>
            <a:endParaRPr lang="en-US" sz="2000" dirty="0">
              <a:solidFill>
                <a:srgbClr val="3366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2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u="sng" dirty="0" smtClean="0">
                <a:latin typeface="Consolas"/>
                <a:cs typeface="Consolas"/>
              </a:rPr>
              <a:t>python3.4</a:t>
            </a:r>
            <a:endParaRPr lang="en-US" sz="2800" u="sng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w</a:t>
            </a:r>
            <a:r>
              <a:rPr lang="en-US" sz="2800" dirty="0" smtClean="0">
                <a:latin typeface="Consolas"/>
                <a:cs typeface="Consolas"/>
              </a:rPr>
              <a:t>ith open("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", "r") 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print('Hello ' + </a:t>
            </a:r>
            <a:r>
              <a:rPr lang="en-US" sz="2800" dirty="0" err="1" smtClean="0">
                <a:latin typeface="Consolas"/>
                <a:cs typeface="Consolas"/>
              </a:rPr>
              <a:t>name.strip</a:t>
            </a:r>
            <a:r>
              <a:rPr lang="en-US" sz="2800" dirty="0" smtClean="0">
                <a:latin typeface="Consolas"/>
                <a:cs typeface="Consolas"/>
              </a:rPr>
              <a:t>())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334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dirty="0" smtClean="0">
                <a:latin typeface="Consolas"/>
                <a:cs typeface="Consolas"/>
              </a:rPr>
              <a:t>python3.4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with open("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>
                <a:latin typeface="Consolas"/>
                <a:cs typeface="Consolas"/>
              </a:rPr>
              <a:t>", "r") 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  print('Hello ' + </a:t>
            </a:r>
            <a:r>
              <a:rPr lang="en-US" sz="2800" dirty="0" err="1">
                <a:latin typeface="Consolas"/>
                <a:cs typeface="Consolas"/>
              </a:rPr>
              <a:t>name.strip</a:t>
            </a:r>
            <a:r>
              <a:rPr lang="en-US" sz="2800" dirty="0">
                <a:latin typeface="Consolas"/>
                <a:cs typeface="Consolas"/>
              </a:rPr>
              <a:t>())</a:t>
            </a:r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No character encoding is specified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08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(A2)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dirty="0" smtClean="0">
                <a:latin typeface="Consolas"/>
                <a:cs typeface="Consolas"/>
              </a:rPr>
              <a:t>python3.4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with open</a:t>
            </a:r>
            <a:r>
              <a:rPr lang="en-US" sz="2800" dirty="0">
                <a:latin typeface="Consolas"/>
                <a:cs typeface="Consolas"/>
              </a:rPr>
              <a:t>("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>
                <a:latin typeface="Consolas"/>
                <a:cs typeface="Consolas"/>
              </a:rPr>
              <a:t>", "r</a:t>
            </a:r>
            <a:r>
              <a:rPr lang="en-US" sz="2800" dirty="0" smtClean="0">
                <a:latin typeface="Consolas"/>
                <a:cs typeface="Consolas"/>
              </a:rPr>
              <a:t>", 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encoding="utf-8"</a:t>
            </a:r>
            <a:r>
              <a:rPr lang="en-US" sz="2800" dirty="0" smtClean="0">
                <a:latin typeface="Consolas"/>
                <a:cs typeface="Consolas"/>
              </a:rPr>
              <a:t>) </a:t>
            </a:r>
            <a:r>
              <a:rPr lang="en-US" sz="2800" dirty="0">
                <a:latin typeface="Consolas"/>
                <a:cs typeface="Consolas"/>
              </a:rPr>
              <a:t>as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for name in f: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  print</a:t>
            </a:r>
            <a:r>
              <a:rPr lang="en-US" sz="2800" dirty="0" smtClean="0">
                <a:latin typeface="Consolas"/>
                <a:cs typeface="Consolas"/>
              </a:rPr>
              <a:t>('Hello </a:t>
            </a:r>
            <a:r>
              <a:rPr lang="en-US" sz="2800" dirty="0">
                <a:latin typeface="Consolas"/>
                <a:cs typeface="Consolas"/>
              </a:rPr>
              <a:t>' + </a:t>
            </a:r>
            <a:r>
              <a:rPr lang="en-US" sz="2800" dirty="0" err="1">
                <a:latin typeface="Consolas"/>
                <a:cs typeface="Consolas"/>
              </a:rPr>
              <a:t>name.strip</a:t>
            </a:r>
            <a:r>
              <a:rPr lang="en-US" sz="2800" dirty="0">
                <a:latin typeface="Consolas"/>
                <a:cs typeface="Consolas"/>
              </a:rPr>
              <a:t>()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solidFill>
                  <a:srgbClr val="3366FF"/>
                </a:solidFill>
              </a:rPr>
              <a:t>Fixed. </a:t>
            </a:r>
            <a:r>
              <a:rPr lang="en-US" sz="2400" dirty="0">
                <a:solidFill>
                  <a:srgbClr val="3366FF"/>
                </a:solidFill>
              </a:rPr>
              <a:t>Will always read </a:t>
            </a:r>
            <a:r>
              <a:rPr lang="en-US" sz="2400" dirty="0" smtClean="0">
                <a:solidFill>
                  <a:srgbClr val="3366FF"/>
                </a:solidFill>
              </a:rPr>
              <a:t>as UTF</a:t>
            </a:r>
            <a:r>
              <a:rPr lang="en-US" sz="2400" dirty="0">
                <a:solidFill>
                  <a:srgbClr val="3366FF"/>
                </a:solidFill>
              </a:rPr>
              <a:t>-8</a:t>
            </a:r>
            <a:r>
              <a:rPr lang="en-US" sz="2400" dirty="0" smtClean="0">
                <a:solidFill>
                  <a:srgbClr val="3366FF"/>
                </a:solidFill>
              </a:rPr>
              <a:t>.</a:t>
            </a:r>
            <a:endParaRPr lang="en-US" sz="2000" dirty="0">
              <a:solidFill>
                <a:srgbClr val="3366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82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&lt;!DOCTYPE html&gt;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&lt;head&gt;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&lt;title&gt;</a:t>
            </a:r>
            <a:r>
              <a:rPr lang="en-US" sz="2800" dirty="0" err="1" smtClean="0">
                <a:latin typeface="Consolas"/>
                <a:cs typeface="Consolas"/>
              </a:rPr>
              <a:t>Krankenzimmer</a:t>
            </a:r>
            <a:r>
              <a:rPr lang="en-US" sz="2800" dirty="0" smtClean="0">
                <a:latin typeface="Consolas"/>
                <a:cs typeface="Consolas"/>
              </a:rPr>
              <a:t>&lt;/title&gt;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&lt;/head&gt;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&lt;body&gt;Mein </a:t>
            </a:r>
            <a:r>
              <a:rPr lang="en-US" sz="2800" dirty="0" err="1" smtClean="0">
                <a:latin typeface="Consolas"/>
                <a:cs typeface="Consolas"/>
              </a:rPr>
              <a:t>Fuß</a:t>
            </a:r>
            <a:r>
              <a:rPr lang="en-US" sz="2800" dirty="0" smtClean="0">
                <a:latin typeface="Consolas"/>
                <a:cs typeface="Consolas"/>
              </a:rPr>
              <a:t> tut </a:t>
            </a:r>
            <a:r>
              <a:rPr lang="en-US" sz="2800" dirty="0" err="1" smtClean="0">
                <a:latin typeface="Consolas"/>
                <a:cs typeface="Consolas"/>
              </a:rPr>
              <a:t>weh</a:t>
            </a:r>
            <a:r>
              <a:rPr lang="en-US" sz="2800" dirty="0" smtClean="0">
                <a:latin typeface="Consolas"/>
                <a:cs typeface="Consolas"/>
              </a:rPr>
              <a:t>!&lt;/body&gt;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723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&lt;!DOCTYPE html&gt;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&lt;html&gt;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&lt;head&gt;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&lt;title&gt;</a:t>
            </a:r>
            <a:r>
              <a:rPr lang="en-US" sz="2800" dirty="0" err="1">
                <a:latin typeface="Consolas"/>
                <a:cs typeface="Consolas"/>
              </a:rPr>
              <a:t>Krankenzimmer</a:t>
            </a:r>
            <a:r>
              <a:rPr lang="en-US" sz="2800" dirty="0">
                <a:latin typeface="Consolas"/>
                <a:cs typeface="Consolas"/>
              </a:rPr>
              <a:t>&lt;/title&gt;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&lt;body&gt;Mein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!&lt;/body&gt;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&lt;/html&gt;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No character encoding is specified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091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&lt;!DOCTYPE html&gt;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&lt;html</a:t>
            </a:r>
            <a:r>
              <a:rPr lang="en-US" sz="2800" dirty="0" smtClean="0"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&lt;head</a:t>
            </a:r>
            <a:r>
              <a:rPr lang="en-US" sz="28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</a:t>
            </a:r>
            <a:r>
              <a:rPr lang="en-US" sz="2800" dirty="0">
                <a:solidFill>
                  <a:srgbClr val="3366FF"/>
                </a:solidFill>
                <a:latin typeface="Consolas"/>
                <a:cs typeface="Consolas"/>
              </a:rPr>
              <a:t>&lt;meta charset="UTF-8"/&gt;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&lt;title&gt;</a:t>
            </a:r>
            <a:r>
              <a:rPr lang="en-US" sz="2800" dirty="0" err="1">
                <a:latin typeface="Consolas"/>
                <a:cs typeface="Consolas"/>
              </a:rPr>
              <a:t>Krankenzimmer</a:t>
            </a:r>
            <a:r>
              <a:rPr lang="en-US" sz="2800" dirty="0">
                <a:latin typeface="Consolas"/>
                <a:cs typeface="Consolas"/>
              </a:rPr>
              <a:t>&lt;/title&gt;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&lt;/head&gt;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&lt;body&gt;Mein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!&lt;/body&gt;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&lt;/html&gt;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Fixed. Declares self as UTF-8 encoded.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53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&lt;?xml version="1.0"&gt;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&lt;messages&gt;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&lt;message&gt;Mein </a:t>
            </a:r>
            <a:r>
              <a:rPr lang="en-US" sz="2800" dirty="0" err="1" smtClean="0">
                <a:latin typeface="Consolas"/>
                <a:cs typeface="Consolas"/>
              </a:rPr>
              <a:t>Fuß</a:t>
            </a:r>
            <a:r>
              <a:rPr lang="en-US" sz="2800" dirty="0" smtClean="0">
                <a:latin typeface="Consolas"/>
                <a:cs typeface="Consolas"/>
              </a:rPr>
              <a:t> tut </a:t>
            </a:r>
            <a:r>
              <a:rPr lang="en-US" sz="2800" dirty="0" err="1" smtClean="0">
                <a:latin typeface="Consolas"/>
                <a:cs typeface="Consolas"/>
              </a:rPr>
              <a:t>weh</a:t>
            </a:r>
            <a:r>
              <a:rPr lang="en-US" sz="2800" dirty="0" smtClean="0">
                <a:latin typeface="Consolas"/>
                <a:cs typeface="Consolas"/>
              </a:rPr>
              <a:t>!&lt;/</a:t>
            </a:r>
            <a:r>
              <a:rPr lang="en-US" sz="2800" dirty="0">
                <a:latin typeface="Consolas"/>
                <a:cs typeface="Consolas"/>
              </a:rPr>
              <a:t>message</a:t>
            </a:r>
            <a:r>
              <a:rPr lang="en-US" sz="28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&lt;/</a:t>
            </a:r>
            <a:r>
              <a:rPr lang="en-US" sz="2800" dirty="0">
                <a:latin typeface="Consolas"/>
                <a:cs typeface="Consolas"/>
              </a:rPr>
              <a:t>messages</a:t>
            </a:r>
            <a:r>
              <a:rPr lang="en-US" sz="2800" dirty="0" smtClean="0"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3616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just enough to:</a:t>
            </a:r>
          </a:p>
          <a:p>
            <a:pPr lvl="1"/>
            <a:r>
              <a:rPr lang="en-US" dirty="0" smtClean="0"/>
              <a:t>Avoid corrupting international text in your code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05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&lt;?xml version="1.0"&gt;</a:t>
            </a:r>
            <a:r>
              <a:rPr lang="en-US" sz="2800" dirty="0">
                <a:latin typeface="Consolas"/>
                <a:cs typeface="Consolas"/>
              </a:rPr>
              <a:t/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&lt;messages&gt;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&lt;message&gt;Mein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!&lt;/message&gt;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&lt;/messages&gt;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No character encoding is specified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839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&lt;?xml version="1.0</a:t>
            </a:r>
            <a:r>
              <a:rPr lang="en-US" sz="2800" dirty="0" smtClean="0">
                <a:latin typeface="Consolas"/>
                <a:cs typeface="Consolas"/>
              </a:rPr>
              <a:t>" </a:t>
            </a: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encoding="UTF-8"</a:t>
            </a:r>
            <a:r>
              <a:rPr lang="en-US" sz="2800" dirty="0" smtClean="0">
                <a:latin typeface="Consolas"/>
                <a:cs typeface="Consolas"/>
              </a:rPr>
              <a:t>&gt;</a:t>
            </a:r>
            <a:r>
              <a:rPr lang="en-US" sz="2800" dirty="0">
                <a:latin typeface="Consolas"/>
                <a:cs typeface="Consolas"/>
              </a:rPr>
              <a:t/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&lt;messages&gt;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&lt;message&gt;Mein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!&lt;/message&gt;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&lt;/messages&gt;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Fixed. Declares self as UTF-8 encoded.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698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// </a:t>
            </a:r>
            <a:r>
              <a:rPr lang="en-US" sz="2200" dirty="0" err="1">
                <a:latin typeface="Consolas"/>
                <a:cs typeface="Consolas"/>
              </a:rPr>
              <a:t>TextReader</a:t>
            </a:r>
            <a:r>
              <a:rPr lang="en-US" sz="2200" dirty="0">
                <a:latin typeface="Consolas"/>
                <a:cs typeface="Consolas"/>
              </a:rPr>
              <a:t> is a character </a:t>
            </a:r>
            <a:r>
              <a:rPr lang="en-US" sz="2200" dirty="0" smtClean="0">
                <a:latin typeface="Consolas"/>
                <a:cs typeface="Consolas"/>
              </a:rPr>
              <a:t>stream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// </a:t>
            </a:r>
            <a:r>
              <a:rPr lang="en-US" sz="2200" dirty="0" err="1" smtClean="0">
                <a:latin typeface="Consolas"/>
                <a:cs typeface="Consolas"/>
              </a:rPr>
              <a:t>OpenText</a:t>
            </a:r>
            <a:r>
              <a:rPr lang="en-US" sz="2200" dirty="0" smtClean="0">
                <a:latin typeface="Consolas"/>
                <a:cs typeface="Consolas"/>
              </a:rPr>
              <a:t> always assumes UTF-8 encoding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using (</a:t>
            </a:r>
            <a:r>
              <a:rPr lang="en-US" sz="2200" dirty="0" err="1" smtClean="0">
                <a:latin typeface="Consolas"/>
                <a:cs typeface="Consolas"/>
              </a:rPr>
              <a:t>TextReader</a:t>
            </a:r>
            <a:r>
              <a:rPr lang="en-US" sz="2200" dirty="0" smtClean="0">
                <a:latin typeface="Consolas"/>
                <a:cs typeface="Consolas"/>
              </a:rPr>
              <a:t> r = </a:t>
            </a:r>
            <a:r>
              <a:rPr lang="en-US" sz="2200" dirty="0" err="1" smtClean="0">
                <a:latin typeface="Consolas"/>
                <a:cs typeface="Consolas"/>
              </a:rPr>
              <a:t>File.OpenText</a:t>
            </a:r>
            <a:r>
              <a:rPr lang="en-US" sz="2200" dirty="0" smtClean="0">
                <a:latin typeface="Consolas"/>
                <a:cs typeface="Consolas"/>
              </a:rPr>
              <a:t>("</a:t>
            </a:r>
            <a:r>
              <a:rPr lang="en-US" sz="2200" dirty="0" err="1" smtClean="0">
                <a:latin typeface="Consolas"/>
                <a:cs typeface="Consolas"/>
              </a:rPr>
              <a:t>names.xml</a:t>
            </a:r>
            <a:r>
              <a:rPr lang="en-US" sz="2200" dirty="0" smtClean="0">
                <a:latin typeface="Consolas"/>
                <a:cs typeface="Consolas"/>
              </a:rPr>
              <a:t>"))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</a:t>
            </a:r>
            <a:r>
              <a:rPr lang="en-US" sz="2200" dirty="0" err="1" smtClean="0">
                <a:latin typeface="Consolas"/>
                <a:cs typeface="Consolas"/>
              </a:rPr>
              <a:t>XmlDocument</a:t>
            </a:r>
            <a:r>
              <a:rPr lang="en-US" sz="2200" dirty="0" smtClean="0">
                <a:latin typeface="Consolas"/>
                <a:cs typeface="Consolas"/>
              </a:rPr>
              <a:t> doc = new </a:t>
            </a:r>
            <a:r>
              <a:rPr lang="en-US" sz="2200" dirty="0" err="1" smtClean="0">
                <a:latin typeface="Consolas"/>
                <a:cs typeface="Consolas"/>
              </a:rPr>
              <a:t>XmlDocument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</a:t>
            </a:r>
            <a:r>
              <a:rPr lang="en-US" sz="2200" dirty="0" err="1" smtClean="0">
                <a:latin typeface="Consolas"/>
                <a:cs typeface="Consolas"/>
              </a:rPr>
              <a:t>doc.Load</a:t>
            </a:r>
            <a:r>
              <a:rPr lang="en-US" sz="2200" dirty="0" smtClean="0">
                <a:latin typeface="Consolas"/>
                <a:cs typeface="Consolas"/>
              </a:rPr>
              <a:t>(r);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...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  <a:endParaRPr lang="en-US" sz="22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754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</a:t>
            </a:r>
            <a:r>
              <a:rPr lang="en-US" sz="2800" dirty="0" err="1">
                <a:latin typeface="Consolas"/>
                <a:cs typeface="Consolas"/>
              </a:rPr>
              <a:t>TextReader</a:t>
            </a:r>
            <a:r>
              <a:rPr lang="en-US" sz="2800" dirty="0">
                <a:latin typeface="Consolas"/>
                <a:cs typeface="Consolas"/>
              </a:rPr>
              <a:t> is a character stream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OpenText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always 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assumes UTF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lang="en-US" sz="2800" dirty="0" smtClean="0">
                <a:solidFill>
                  <a:srgbClr val="FF0000"/>
                </a:solidFill>
                <a:latin typeface="Consolas"/>
                <a:cs typeface="Consolas"/>
              </a:rPr>
              <a:t>8 encoding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using (</a:t>
            </a:r>
            <a:r>
              <a:rPr lang="en-US" sz="2800" dirty="0" err="1">
                <a:latin typeface="Consolas"/>
                <a:cs typeface="Consolas"/>
              </a:rPr>
              <a:t>TextReader</a:t>
            </a:r>
            <a:r>
              <a:rPr lang="en-US" sz="2800" dirty="0">
                <a:latin typeface="Consolas"/>
                <a:cs typeface="Consolas"/>
              </a:rPr>
              <a:t> r =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File.OpenText</a:t>
            </a:r>
            <a:r>
              <a:rPr lang="en-US" sz="2800" dirty="0">
                <a:latin typeface="Consolas"/>
                <a:cs typeface="Consolas"/>
              </a:rPr>
              <a:t>("</a:t>
            </a:r>
            <a:r>
              <a:rPr lang="en-US" sz="2800" dirty="0" err="1">
                <a:latin typeface="Consolas"/>
                <a:cs typeface="Consolas"/>
              </a:rPr>
              <a:t>names.xml</a:t>
            </a:r>
            <a:r>
              <a:rPr lang="en-US" sz="2800" dirty="0">
                <a:latin typeface="Consolas"/>
                <a:cs typeface="Consolas"/>
              </a:rPr>
              <a:t>"))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err="1">
                <a:latin typeface="Consolas"/>
                <a:cs typeface="Consolas"/>
              </a:rPr>
              <a:t>XmlDocument</a:t>
            </a:r>
            <a:r>
              <a:rPr lang="en-US" sz="2800" dirty="0">
                <a:latin typeface="Consolas"/>
                <a:cs typeface="Consolas"/>
              </a:rPr>
              <a:t> doc = new </a:t>
            </a:r>
            <a:r>
              <a:rPr lang="en-US" sz="2800" dirty="0" err="1">
                <a:latin typeface="Consolas"/>
                <a:cs typeface="Consolas"/>
              </a:rPr>
              <a:t>XmlDocument</a:t>
            </a:r>
            <a:r>
              <a:rPr lang="en-US" sz="2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</a:t>
            </a:r>
            <a:r>
              <a:rPr lang="en-US" sz="2800" dirty="0" err="1">
                <a:latin typeface="Consolas"/>
                <a:cs typeface="Consolas"/>
              </a:rPr>
              <a:t>doc.Load</a:t>
            </a:r>
            <a:r>
              <a:rPr lang="en-US" sz="2800" dirty="0">
                <a:latin typeface="Consolas"/>
                <a:cs typeface="Consolas"/>
              </a:rPr>
              <a:t>(r);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 encoding declaration in the XML is ignored!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UTF-8 is always forced.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770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// </a:t>
            </a:r>
            <a:r>
              <a:rPr lang="en-US" sz="2400" dirty="0" smtClean="0">
                <a:latin typeface="Consolas"/>
                <a:cs typeface="Consolas"/>
              </a:rPr>
              <a:t>Stream is </a:t>
            </a:r>
            <a:r>
              <a:rPr lang="en-US" sz="2400" dirty="0">
                <a:latin typeface="Consolas"/>
                <a:cs typeface="Consolas"/>
              </a:rPr>
              <a:t>a 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byte stream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using (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Stream s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= </a:t>
            </a:r>
            <a:r>
              <a:rPr lang="en-US" sz="2400" dirty="0" err="1" smtClean="0">
                <a:latin typeface="Consolas"/>
                <a:cs typeface="Consolas"/>
              </a:rPr>
              <a:t>File.</a:t>
            </a:r>
            <a:r>
              <a:rPr lang="en-US" sz="2400" dirty="0" err="1" smtClean="0">
                <a:solidFill>
                  <a:srgbClr val="3366FF"/>
                </a:solidFill>
                <a:latin typeface="Consolas"/>
                <a:cs typeface="Consolas"/>
              </a:rPr>
              <a:t>OpenRead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latin typeface="Consolas"/>
                <a:cs typeface="Consolas"/>
              </a:rPr>
              <a:t>"</a:t>
            </a:r>
            <a:r>
              <a:rPr lang="en-US" sz="2400" dirty="0" err="1">
                <a:latin typeface="Consolas"/>
                <a:cs typeface="Consolas"/>
              </a:rPr>
              <a:t>names.xml</a:t>
            </a:r>
            <a:r>
              <a:rPr lang="en-US" sz="2400" dirty="0">
                <a:latin typeface="Consolas"/>
                <a:cs typeface="Consolas"/>
              </a:rPr>
              <a:t>"))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XmlDocument</a:t>
            </a:r>
            <a:r>
              <a:rPr lang="en-US" sz="2400" dirty="0">
                <a:latin typeface="Consolas"/>
                <a:cs typeface="Consolas"/>
              </a:rPr>
              <a:t> doc = new </a:t>
            </a:r>
            <a:r>
              <a:rPr lang="en-US" sz="2400" dirty="0" err="1">
                <a:latin typeface="Consolas"/>
                <a:cs typeface="Consolas"/>
              </a:rPr>
              <a:t>XmlDocument</a:t>
            </a:r>
            <a:r>
              <a:rPr lang="en-US" sz="24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err="1">
                <a:latin typeface="Consolas"/>
                <a:cs typeface="Consolas"/>
              </a:rPr>
              <a:t>doc.Load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smtClean="0">
                <a:solidFill>
                  <a:srgbClr val="3366FF"/>
                </a:solidFill>
                <a:latin typeface="Consolas"/>
                <a:cs typeface="Consolas"/>
              </a:rPr>
              <a:t>s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  <a:r>
              <a:rPr lang="en-US" sz="2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Fixed. </a:t>
            </a:r>
            <a:r>
              <a:rPr lang="en-US" sz="2800" dirty="0" err="1" smtClean="0">
                <a:solidFill>
                  <a:srgbClr val="3366FF"/>
                </a:solidFill>
              </a:rPr>
              <a:t>XmlDocument</a:t>
            </a:r>
            <a:r>
              <a:rPr lang="en-US" sz="2800" dirty="0" smtClean="0">
                <a:solidFill>
                  <a:srgbClr val="3366FF"/>
                </a:solidFill>
              </a:rPr>
              <a:t> will internally determine the encoding based on the declaration in the byte stream.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010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Mistake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Bytes and characters</a:t>
            </a:r>
            <a:br>
              <a:rPr lang="en-US" sz="4000" dirty="0" smtClean="0"/>
            </a:br>
            <a:r>
              <a:rPr lang="en-US" sz="4000" dirty="0" smtClean="0"/>
              <a:t>are not the same thing.</a:t>
            </a:r>
            <a:br>
              <a:rPr lang="en-US" sz="4000" dirty="0" smtClean="0"/>
            </a:br>
            <a:r>
              <a:rPr lang="en-US" sz="4000" u="sng" dirty="0" smtClean="0"/>
              <a:t>Do not mix them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99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Unfortunately many languages blur the line between byte strings and character strings.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Python 2.x</a:t>
            </a:r>
          </a:p>
          <a:p>
            <a:pPr lvl="2"/>
            <a:r>
              <a:rPr lang="en-US" dirty="0" smtClean="0"/>
              <a:t>All strings are byte strings by default.</a:t>
            </a:r>
          </a:p>
          <a:p>
            <a:pPr lvl="2"/>
            <a:r>
              <a:rPr lang="en-US" dirty="0" smtClean="0"/>
              <a:t>Byte and </a:t>
            </a:r>
            <a:r>
              <a:rPr lang="en-US" i="1" dirty="0" smtClean="0"/>
              <a:t>ASCII</a:t>
            </a:r>
            <a:r>
              <a:rPr lang="en-US" dirty="0" smtClean="0"/>
              <a:t> character strings are implicitly convertible.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 / C++</a:t>
            </a:r>
          </a:p>
          <a:p>
            <a:pPr lvl="2"/>
            <a:r>
              <a:rPr lang="en-US" dirty="0" smtClean="0"/>
              <a:t>String functions in the </a:t>
            </a:r>
            <a:r>
              <a:rPr lang="en-US" dirty="0"/>
              <a:t>C standard library </a:t>
            </a:r>
            <a:r>
              <a:rPr lang="en-US" dirty="0" smtClean="0"/>
              <a:t>manipulate </a:t>
            </a:r>
            <a:br>
              <a:rPr lang="en-US" dirty="0" smtClean="0"/>
            </a:br>
            <a:r>
              <a:rPr lang="en-US" dirty="0" smtClean="0"/>
              <a:t>byte strings by default.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024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u="sng" dirty="0" smtClean="0">
                <a:latin typeface="Consolas"/>
                <a:cs typeface="Consolas"/>
              </a:rPr>
              <a:t>python2.7</a:t>
            </a:r>
            <a:endParaRPr lang="en-US" sz="2800" u="sng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print('Mein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969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/bin/python2.7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windows-1252 -*-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print(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'Mein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Fuß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 tut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weh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!'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A byte string (with international chars) was printed.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Only character strings should be printed.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On OS X, which has the UTF-8 locale by default rather than Windows-1252, the second word will be printed as "Fu?" instead of "</a:t>
            </a:r>
            <a:r>
              <a:rPr lang="en-US" sz="2400" dirty="0" err="1" smtClean="0">
                <a:solidFill>
                  <a:srgbClr val="800000"/>
                </a:solidFill>
              </a:rPr>
              <a:t>Fuß</a:t>
            </a:r>
            <a:r>
              <a:rPr lang="en-US" sz="2400" dirty="0" smtClean="0">
                <a:solidFill>
                  <a:srgbClr val="800000"/>
                </a:solidFill>
              </a:rPr>
              <a:t>".</a:t>
            </a:r>
            <a:endParaRPr lang="en-US" sz="2400" dirty="0">
              <a:solidFill>
                <a:srgbClr val="80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31718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/bin/python2.7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windows-1252 -*-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print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r>
              <a:rPr lang="en-US" sz="2800" dirty="0" err="1" smtClean="0">
                <a:solidFill>
                  <a:srgbClr val="3366FF"/>
                </a:solidFill>
                <a:latin typeface="Consolas"/>
                <a:cs typeface="Consolas"/>
              </a:rPr>
              <a:t>u</a:t>
            </a:r>
            <a:r>
              <a:rPr lang="en-US" sz="2800" dirty="0" err="1" smtClean="0">
                <a:latin typeface="Consolas"/>
                <a:cs typeface="Consolas"/>
              </a:rPr>
              <a:t>'Mein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!')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3366FF"/>
                </a:solidFill>
              </a:rPr>
              <a:t>This is the smallest possible fix.</a:t>
            </a:r>
            <a:endParaRPr lang="en-US" sz="2400" dirty="0">
              <a:solidFill>
                <a:srgbClr val="3366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683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Internationalization (i18n)</a:t>
            </a:r>
          </a:p>
          <a:p>
            <a:pPr lvl="1"/>
            <a:r>
              <a:rPr lang="en-US" dirty="0" smtClean="0"/>
              <a:t>Extending a program to emit messages in </a:t>
            </a:r>
            <a:br>
              <a:rPr lang="en-US" dirty="0" smtClean="0"/>
            </a:br>
            <a:r>
              <a:rPr lang="en-US" dirty="0" smtClean="0"/>
              <a:t>multiple languages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Localization (l10n)</a:t>
            </a:r>
          </a:p>
          <a:p>
            <a:pPr lvl="1"/>
            <a:r>
              <a:rPr lang="en-US" dirty="0" smtClean="0"/>
              <a:t>Extending a program to emit messages in a </a:t>
            </a:r>
            <a:br>
              <a:rPr lang="en-US" dirty="0" smtClean="0"/>
            </a:br>
            <a:r>
              <a:rPr lang="en-US" i="1" dirty="0" smtClean="0"/>
              <a:t>specific</a:t>
            </a:r>
            <a:r>
              <a:rPr lang="en-US" dirty="0" smtClean="0"/>
              <a:t> language, such as German</a:t>
            </a:r>
          </a:p>
          <a:p>
            <a:pPr lvl="1"/>
            <a:endParaRPr lang="en-US" dirty="0"/>
          </a:p>
          <a:p>
            <a:r>
              <a:rPr lang="en-US" dirty="0" smtClean="0"/>
              <a:t>Manipulating Unicode characters within strings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414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</a:t>
            </a:r>
            <a:r>
              <a:rPr lang="en-US" dirty="0" smtClean="0"/>
              <a:t>(E1)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/bin/python2.7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from __future__ import </a:t>
            </a:r>
            <a:r>
              <a:rPr lang="en-US" sz="2800" dirty="0" err="1" smtClean="0">
                <a:solidFill>
                  <a:srgbClr val="3366FF"/>
                </a:solidFill>
                <a:latin typeface="Consolas"/>
                <a:cs typeface="Consolas"/>
              </a:rPr>
              <a:t>unicode_literals</a:t>
            </a:r>
            <a:endParaRPr lang="en-US" sz="28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</a:t>
            </a:r>
            <a:r>
              <a:rPr lang="en-US" sz="2800" dirty="0" smtClean="0">
                <a:latin typeface="Consolas"/>
                <a:cs typeface="Consolas"/>
              </a:rPr>
              <a:t>rint('Mein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!')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3366FF"/>
                </a:solidFill>
              </a:rPr>
              <a:t>A better fix, since it avoids adding u'…' everywhere.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71972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(E2)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u="sng" dirty="0" smtClean="0">
                <a:latin typeface="Consolas"/>
                <a:cs typeface="Consolas"/>
              </a:rPr>
              <a:t>python3.4</a:t>
            </a:r>
            <a:endParaRPr lang="en-US" sz="2800" u="sng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windows-1252 -*-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print('Mein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!'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72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(E2)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#!/</a:t>
            </a:r>
            <a:r>
              <a:rPr lang="en-US" sz="2800" dirty="0" err="1">
                <a:latin typeface="Consolas"/>
                <a:cs typeface="Consolas"/>
              </a:rPr>
              <a:t>usr</a:t>
            </a:r>
            <a:r>
              <a:rPr lang="en-US" sz="2800" dirty="0">
                <a:latin typeface="Consolas"/>
                <a:cs typeface="Consolas"/>
              </a:rPr>
              <a:t>/bin/</a:t>
            </a:r>
            <a:r>
              <a:rPr lang="en-US" sz="2800" dirty="0" smtClean="0">
                <a:latin typeface="Consolas"/>
                <a:cs typeface="Consolas"/>
              </a:rPr>
              <a:t>python3.4</a:t>
            </a:r>
            <a:endParaRPr lang="en-US" sz="2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# -*- coding: windows-1252 -*-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print('Mein </a:t>
            </a:r>
            <a:r>
              <a:rPr lang="en-US" sz="2800" dirty="0" err="1">
                <a:latin typeface="Consolas"/>
                <a:cs typeface="Consolas"/>
              </a:rPr>
              <a:t>Fuß</a:t>
            </a:r>
            <a:r>
              <a:rPr lang="en-US" sz="2800" dirty="0">
                <a:latin typeface="Consolas"/>
                <a:cs typeface="Consolas"/>
              </a:rPr>
              <a:t> tut </a:t>
            </a:r>
            <a:r>
              <a:rPr lang="en-US" sz="2800" dirty="0" err="1">
                <a:latin typeface="Consolas"/>
                <a:cs typeface="Consolas"/>
              </a:rPr>
              <a:t>weh</a:t>
            </a:r>
            <a:r>
              <a:rPr lang="en-US" sz="2800" dirty="0">
                <a:latin typeface="Consolas"/>
                <a:cs typeface="Consolas"/>
              </a:rPr>
              <a:t>!'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3366FF"/>
                </a:solidFill>
              </a:rPr>
              <a:t>Nothing!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Python 3.x interprets string literals as character strings </a:t>
            </a:r>
            <a:br>
              <a:rPr lang="en-US" sz="2400" dirty="0" smtClean="0">
                <a:solidFill>
                  <a:srgbClr val="800000"/>
                </a:solidFill>
              </a:rPr>
            </a:br>
            <a:r>
              <a:rPr lang="en-US" sz="2400" dirty="0" smtClean="0">
                <a:solidFill>
                  <a:srgbClr val="800000"/>
                </a:solidFill>
              </a:rPr>
              <a:t>by default.</a:t>
            </a:r>
            <a:endParaRPr lang="en-US" sz="2400" dirty="0">
              <a:solidFill>
                <a:srgbClr val="80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427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#!/</a:t>
            </a:r>
            <a:r>
              <a:rPr lang="en-US" sz="2200" dirty="0" err="1">
                <a:latin typeface="Consolas"/>
                <a:cs typeface="Consolas"/>
              </a:rPr>
              <a:t>usr</a:t>
            </a:r>
            <a:r>
              <a:rPr lang="en-US" sz="2200" dirty="0">
                <a:latin typeface="Consolas"/>
                <a:cs typeface="Consolas"/>
              </a:rPr>
              <a:t>/bin</a:t>
            </a:r>
            <a:r>
              <a:rPr lang="en-US" sz="2200" dirty="0" smtClean="0">
                <a:latin typeface="Consolas"/>
                <a:cs typeface="Consolas"/>
              </a:rPr>
              <a:t>/</a:t>
            </a:r>
            <a:r>
              <a:rPr lang="en-US" sz="2200" u="sng" dirty="0" smtClean="0">
                <a:latin typeface="Consolas"/>
                <a:cs typeface="Consolas"/>
              </a:rPr>
              <a:t>python2.7</a:t>
            </a:r>
            <a:endParaRPr lang="en-US" sz="2200" u="sng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# -*- </a:t>
            </a:r>
            <a:r>
              <a:rPr lang="sv-SE" sz="2200" dirty="0" err="1">
                <a:latin typeface="Consolas"/>
                <a:cs typeface="Consolas"/>
              </a:rPr>
              <a:t>coding</a:t>
            </a:r>
            <a:r>
              <a:rPr lang="sv-SE" sz="2200" dirty="0">
                <a:latin typeface="Consolas"/>
                <a:cs typeface="Consolas"/>
              </a:rPr>
              <a:t>: utf-8 -*</a:t>
            </a:r>
            <a:r>
              <a:rPr lang="sv-SE" sz="2200" dirty="0" smtClean="0">
                <a:latin typeface="Consolas"/>
                <a:cs typeface="Consolas"/>
              </a:rPr>
              <a:t>-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import </a:t>
            </a:r>
            <a:r>
              <a:rPr lang="sv-SE" sz="2200" dirty="0" err="1">
                <a:latin typeface="Consolas"/>
                <a:cs typeface="Consolas"/>
              </a:rPr>
              <a:t>codecs</a:t>
            </a:r>
            <a:endParaRPr lang="sv-SE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sv-SE" sz="2200" dirty="0" err="1">
                <a:latin typeface="Consolas"/>
                <a:cs typeface="Consolas"/>
              </a:rPr>
              <a:t>with</a:t>
            </a:r>
            <a:r>
              <a:rPr lang="sv-SE" sz="2200" dirty="0">
                <a:latin typeface="Consolas"/>
                <a:cs typeface="Consolas"/>
              </a:rPr>
              <a:t> </a:t>
            </a:r>
            <a:r>
              <a:rPr lang="sv-SE" sz="2200" dirty="0" err="1">
                <a:latin typeface="Consolas"/>
                <a:cs typeface="Consolas"/>
              </a:rPr>
              <a:t>codecs.open</a:t>
            </a:r>
            <a:r>
              <a:rPr lang="sv-SE" sz="2200" dirty="0" smtClean="0">
                <a:latin typeface="Consolas"/>
                <a:cs typeface="Consolas"/>
              </a:rPr>
              <a:t>('</a:t>
            </a:r>
            <a:r>
              <a:rPr lang="sv-SE" sz="2200" dirty="0" err="1">
                <a:latin typeface="Consolas"/>
                <a:cs typeface="Consolas"/>
              </a:rPr>
              <a:t>hurts.txt</a:t>
            </a:r>
            <a:r>
              <a:rPr lang="sv-SE" sz="2200" dirty="0">
                <a:latin typeface="Consolas"/>
                <a:cs typeface="Consolas"/>
              </a:rPr>
              <a:t>', 'r', </a:t>
            </a:r>
            <a:r>
              <a:rPr lang="sv-SE" sz="2200" dirty="0" smtClean="0">
                <a:latin typeface="Consolas"/>
                <a:cs typeface="Consolas"/>
              </a:rPr>
              <a:t>'</a:t>
            </a:r>
            <a:r>
              <a:rPr lang="sv-SE" sz="2200" dirty="0">
                <a:latin typeface="Consolas"/>
                <a:cs typeface="Consolas"/>
              </a:rPr>
              <a:t>utf-8') as f: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    status = </a:t>
            </a:r>
            <a:r>
              <a:rPr lang="sv-SE" sz="2200" dirty="0" err="1">
                <a:latin typeface="Consolas"/>
                <a:cs typeface="Consolas"/>
              </a:rPr>
              <a:t>f.read</a:t>
            </a:r>
            <a:r>
              <a:rPr lang="sv-SE" sz="2200" dirty="0">
                <a:latin typeface="Consolas"/>
                <a:cs typeface="Consolas"/>
              </a:rPr>
              <a:t>().</a:t>
            </a:r>
            <a:r>
              <a:rPr lang="sv-SE" sz="2200" dirty="0" err="1">
                <a:latin typeface="Consolas"/>
                <a:cs typeface="Consolas"/>
              </a:rPr>
              <a:t>strip</a:t>
            </a:r>
            <a:r>
              <a:rPr lang="sv-SE" sz="22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print('</a:t>
            </a:r>
            <a:r>
              <a:rPr lang="sv-SE" sz="2200" dirty="0" err="1">
                <a:latin typeface="Consolas"/>
                <a:cs typeface="Consolas"/>
              </a:rPr>
              <a:t>Schädigung</a:t>
            </a:r>
            <a:r>
              <a:rPr lang="sv-SE" sz="2200" dirty="0">
                <a:latin typeface="Consolas"/>
                <a:cs typeface="Consolas"/>
              </a:rPr>
              <a:t>: ' + status)</a:t>
            </a:r>
            <a:endParaRPr lang="en-US" sz="22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8623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#!/</a:t>
            </a:r>
            <a:r>
              <a:rPr lang="en-US" sz="2200" dirty="0" err="1">
                <a:latin typeface="Consolas"/>
                <a:cs typeface="Consolas"/>
              </a:rPr>
              <a:t>usr</a:t>
            </a:r>
            <a:r>
              <a:rPr lang="en-US" sz="2200" dirty="0">
                <a:latin typeface="Consolas"/>
                <a:cs typeface="Consolas"/>
              </a:rPr>
              <a:t>/bin/</a:t>
            </a:r>
            <a:r>
              <a:rPr lang="en-US" sz="2200" u="sng" dirty="0">
                <a:latin typeface="Consolas"/>
                <a:cs typeface="Consolas"/>
              </a:rPr>
              <a:t>python2.7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# -*- </a:t>
            </a:r>
            <a:r>
              <a:rPr lang="sv-SE" sz="2200" dirty="0" err="1">
                <a:latin typeface="Consolas"/>
                <a:cs typeface="Consolas"/>
              </a:rPr>
              <a:t>coding</a:t>
            </a:r>
            <a:r>
              <a:rPr lang="sv-SE" sz="2200" dirty="0">
                <a:latin typeface="Consolas"/>
                <a:cs typeface="Consolas"/>
              </a:rPr>
              <a:t>: utf-8 -*-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import </a:t>
            </a:r>
            <a:r>
              <a:rPr lang="sv-SE" sz="2200" dirty="0" err="1">
                <a:latin typeface="Consolas"/>
                <a:cs typeface="Consolas"/>
              </a:rPr>
              <a:t>codecs</a:t>
            </a:r>
            <a:endParaRPr lang="sv-SE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sv-SE" sz="2200" dirty="0" err="1">
                <a:latin typeface="Consolas"/>
                <a:cs typeface="Consolas"/>
              </a:rPr>
              <a:t>with</a:t>
            </a:r>
            <a:r>
              <a:rPr lang="sv-SE" sz="2200" dirty="0">
                <a:latin typeface="Consolas"/>
                <a:cs typeface="Consolas"/>
              </a:rPr>
              <a:t> </a:t>
            </a:r>
            <a:r>
              <a:rPr lang="sv-SE" sz="2200" dirty="0" err="1">
                <a:latin typeface="Consolas"/>
                <a:cs typeface="Consolas"/>
              </a:rPr>
              <a:t>codecs.open</a:t>
            </a:r>
            <a:r>
              <a:rPr lang="sv-SE" sz="2200" dirty="0">
                <a:latin typeface="Consolas"/>
                <a:cs typeface="Consolas"/>
              </a:rPr>
              <a:t>('</a:t>
            </a:r>
            <a:r>
              <a:rPr lang="sv-SE" sz="2200" dirty="0" err="1">
                <a:latin typeface="Consolas"/>
                <a:cs typeface="Consolas"/>
              </a:rPr>
              <a:t>hurts.txt</a:t>
            </a:r>
            <a:r>
              <a:rPr lang="sv-SE" sz="2200" dirty="0">
                <a:latin typeface="Consolas"/>
                <a:cs typeface="Consolas"/>
              </a:rPr>
              <a:t>', 'r', 'utf-8') as f: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    status = </a:t>
            </a:r>
            <a:r>
              <a:rPr lang="sv-SE" sz="2200" dirty="0" err="1">
                <a:latin typeface="Consolas"/>
                <a:cs typeface="Consolas"/>
              </a:rPr>
              <a:t>f.read</a:t>
            </a:r>
            <a:r>
              <a:rPr lang="sv-SE" sz="2200" dirty="0">
                <a:latin typeface="Consolas"/>
                <a:cs typeface="Consolas"/>
              </a:rPr>
              <a:t>().</a:t>
            </a:r>
            <a:r>
              <a:rPr lang="sv-SE" sz="2200" dirty="0" err="1">
                <a:latin typeface="Consolas"/>
                <a:cs typeface="Consolas"/>
              </a:rPr>
              <a:t>strip</a:t>
            </a:r>
            <a:r>
              <a:rPr lang="sv-SE" sz="22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print(</a:t>
            </a:r>
            <a:r>
              <a:rPr lang="sv-SE" sz="2200" u="sng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lang="sv-SE" sz="2200" u="sng" dirty="0" err="1">
                <a:solidFill>
                  <a:srgbClr val="FF0000"/>
                </a:solidFill>
                <a:latin typeface="Consolas"/>
                <a:cs typeface="Consolas"/>
              </a:rPr>
              <a:t>Schädigung</a:t>
            </a:r>
            <a:r>
              <a:rPr lang="sv-SE" sz="2200" u="sng" dirty="0">
                <a:solidFill>
                  <a:srgbClr val="FF0000"/>
                </a:solidFill>
                <a:latin typeface="Consolas"/>
                <a:cs typeface="Consolas"/>
              </a:rPr>
              <a:t>: ' + status</a:t>
            </a:r>
            <a:r>
              <a:rPr lang="sv-SE" sz="2200" dirty="0" smtClean="0">
                <a:latin typeface="Consolas"/>
                <a:cs typeface="Consolas"/>
              </a:rPr>
              <a:t>)</a:t>
            </a:r>
            <a:endParaRPr lang="en-US" sz="22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Mixing a byte string literal with character input.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Python 2.x interprets string literals as bytes by default.</a:t>
            </a:r>
            <a:endParaRPr lang="en-US" sz="2400" dirty="0">
              <a:solidFill>
                <a:srgbClr val="80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559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#!/</a:t>
            </a:r>
            <a:r>
              <a:rPr lang="en-US" sz="2200" dirty="0" err="1">
                <a:latin typeface="Consolas"/>
                <a:cs typeface="Consolas"/>
              </a:rPr>
              <a:t>usr</a:t>
            </a:r>
            <a:r>
              <a:rPr lang="en-US" sz="2200" dirty="0">
                <a:latin typeface="Consolas"/>
                <a:cs typeface="Consolas"/>
              </a:rPr>
              <a:t>/bin/</a:t>
            </a:r>
            <a:r>
              <a:rPr lang="en-US" sz="2200" u="sng" dirty="0">
                <a:latin typeface="Consolas"/>
                <a:cs typeface="Consolas"/>
              </a:rPr>
              <a:t>python2.7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# -*- </a:t>
            </a:r>
            <a:r>
              <a:rPr lang="sv-SE" sz="2200" dirty="0" err="1">
                <a:latin typeface="Consolas"/>
                <a:cs typeface="Consolas"/>
              </a:rPr>
              <a:t>coding</a:t>
            </a:r>
            <a:r>
              <a:rPr lang="sv-SE" sz="2200" dirty="0">
                <a:latin typeface="Consolas"/>
                <a:cs typeface="Consolas"/>
              </a:rPr>
              <a:t>: utf-8 -*</a:t>
            </a:r>
            <a:r>
              <a:rPr lang="sv-SE" sz="2200" dirty="0" smtClean="0">
                <a:latin typeface="Consolas"/>
                <a:cs typeface="Consolas"/>
              </a:rPr>
              <a:t>-</a:t>
            </a:r>
          </a:p>
          <a:p>
            <a:pPr marL="0" indent="0">
              <a:buNone/>
            </a:pPr>
            <a:r>
              <a:rPr lang="sv-SE" sz="2200" dirty="0" smtClean="0">
                <a:solidFill>
                  <a:srgbClr val="3366FF"/>
                </a:solidFill>
                <a:latin typeface="Consolas"/>
                <a:cs typeface="Consolas"/>
              </a:rPr>
              <a:t>from __</a:t>
            </a:r>
            <a:r>
              <a:rPr lang="sv-SE" sz="2200" dirty="0" err="1" smtClean="0">
                <a:solidFill>
                  <a:srgbClr val="3366FF"/>
                </a:solidFill>
                <a:latin typeface="Consolas"/>
                <a:cs typeface="Consolas"/>
              </a:rPr>
              <a:t>future</a:t>
            </a:r>
            <a:r>
              <a:rPr lang="sv-SE" sz="2200" dirty="0" smtClean="0">
                <a:solidFill>
                  <a:srgbClr val="3366FF"/>
                </a:solidFill>
                <a:latin typeface="Consolas"/>
                <a:cs typeface="Consolas"/>
              </a:rPr>
              <a:t>__ import </a:t>
            </a:r>
            <a:r>
              <a:rPr lang="sv-SE" sz="2200" dirty="0" err="1" smtClean="0">
                <a:solidFill>
                  <a:srgbClr val="3366FF"/>
                </a:solidFill>
                <a:latin typeface="Consolas"/>
                <a:cs typeface="Consolas"/>
              </a:rPr>
              <a:t>unicode_literals</a:t>
            </a:r>
            <a:endParaRPr lang="sv-SE" sz="2200" dirty="0">
              <a:solidFill>
                <a:srgbClr val="3366FF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import </a:t>
            </a:r>
            <a:r>
              <a:rPr lang="sv-SE" sz="2200" dirty="0" err="1">
                <a:latin typeface="Consolas"/>
                <a:cs typeface="Consolas"/>
              </a:rPr>
              <a:t>codecs</a:t>
            </a:r>
            <a:endParaRPr lang="sv-SE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sv-SE" sz="2200" dirty="0" err="1">
                <a:latin typeface="Consolas"/>
                <a:cs typeface="Consolas"/>
              </a:rPr>
              <a:t>with</a:t>
            </a:r>
            <a:r>
              <a:rPr lang="sv-SE" sz="2200" dirty="0">
                <a:latin typeface="Consolas"/>
                <a:cs typeface="Consolas"/>
              </a:rPr>
              <a:t> </a:t>
            </a:r>
            <a:r>
              <a:rPr lang="sv-SE" sz="2200" dirty="0" err="1">
                <a:latin typeface="Consolas"/>
                <a:cs typeface="Consolas"/>
              </a:rPr>
              <a:t>codecs.open</a:t>
            </a:r>
            <a:r>
              <a:rPr lang="sv-SE" sz="2200" dirty="0">
                <a:latin typeface="Consolas"/>
                <a:cs typeface="Consolas"/>
              </a:rPr>
              <a:t>('</a:t>
            </a:r>
            <a:r>
              <a:rPr lang="sv-SE" sz="2200" dirty="0" err="1">
                <a:latin typeface="Consolas"/>
                <a:cs typeface="Consolas"/>
              </a:rPr>
              <a:t>hurts.txt</a:t>
            </a:r>
            <a:r>
              <a:rPr lang="sv-SE" sz="2200" dirty="0">
                <a:latin typeface="Consolas"/>
                <a:cs typeface="Consolas"/>
              </a:rPr>
              <a:t>', 'r', 'utf-8') as f:</a:t>
            </a:r>
          </a:p>
          <a:p>
            <a:pPr marL="0" indent="0">
              <a:buNone/>
            </a:pPr>
            <a:r>
              <a:rPr lang="sv-SE" sz="2200" dirty="0">
                <a:latin typeface="Consolas"/>
                <a:cs typeface="Consolas"/>
              </a:rPr>
              <a:t>    status = </a:t>
            </a:r>
            <a:r>
              <a:rPr lang="sv-SE" sz="2200" dirty="0" err="1">
                <a:latin typeface="Consolas"/>
                <a:cs typeface="Consolas"/>
              </a:rPr>
              <a:t>f.read</a:t>
            </a:r>
            <a:r>
              <a:rPr lang="sv-SE" sz="2200" dirty="0">
                <a:latin typeface="Consolas"/>
                <a:cs typeface="Consolas"/>
              </a:rPr>
              <a:t>().</a:t>
            </a:r>
            <a:r>
              <a:rPr lang="sv-SE" sz="2200" dirty="0" err="1">
                <a:latin typeface="Consolas"/>
                <a:cs typeface="Consolas"/>
              </a:rPr>
              <a:t>strip</a:t>
            </a:r>
            <a:r>
              <a:rPr lang="sv-SE" sz="22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sv-SE" sz="2200" dirty="0">
                <a:solidFill>
                  <a:srgbClr val="800000"/>
                </a:solidFill>
                <a:latin typeface="Consolas"/>
                <a:cs typeface="Consolas"/>
              </a:rPr>
              <a:t>print('</a:t>
            </a:r>
            <a:r>
              <a:rPr lang="sv-SE" sz="2200" dirty="0" err="1">
                <a:solidFill>
                  <a:srgbClr val="800000"/>
                </a:solidFill>
                <a:latin typeface="Consolas"/>
                <a:cs typeface="Consolas"/>
              </a:rPr>
              <a:t>Schädigung</a:t>
            </a:r>
            <a:r>
              <a:rPr lang="sv-SE" sz="2200" dirty="0">
                <a:solidFill>
                  <a:srgbClr val="800000"/>
                </a:solidFill>
                <a:latin typeface="Consolas"/>
                <a:cs typeface="Consolas"/>
              </a:rPr>
              <a:t>: ' + status</a:t>
            </a:r>
            <a:r>
              <a:rPr lang="sv-SE" sz="2200" dirty="0" smtClean="0">
                <a:solidFill>
                  <a:srgbClr val="800000"/>
                </a:solidFill>
                <a:latin typeface="Consolas"/>
                <a:cs typeface="Consolas"/>
              </a:rPr>
              <a:t>)</a:t>
            </a:r>
            <a:endParaRPr lang="en-US" sz="2200" dirty="0" smtClean="0">
              <a:solidFill>
                <a:srgbClr val="80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3366FF"/>
                </a:solidFill>
              </a:rPr>
              <a:t>Fixed. All strings are character strings now.</a:t>
            </a:r>
            <a:endParaRPr lang="en-US" sz="2400" dirty="0">
              <a:solidFill>
                <a:srgbClr val="3366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500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2.x</a:t>
            </a:r>
          </a:p>
          <a:p>
            <a:pPr lvl="1"/>
            <a:r>
              <a:rPr lang="en-US" dirty="0" smtClean="0"/>
              <a:t>String literals are byte strings by default rather than characters.</a:t>
            </a:r>
          </a:p>
          <a:p>
            <a:pPr lvl="1"/>
            <a:r>
              <a:rPr lang="en-US" i="1" dirty="0" smtClean="0"/>
              <a:t>Implicitly</a:t>
            </a:r>
            <a:r>
              <a:rPr lang="en-US" dirty="0" smtClean="0"/>
              <a:t> converts between byte strings and </a:t>
            </a:r>
            <a:r>
              <a:rPr lang="en-US" i="1" dirty="0" smtClean="0"/>
              <a:t>ASCII</a:t>
            </a:r>
            <a:r>
              <a:rPr lang="en-US" dirty="0" smtClean="0"/>
              <a:t> character strings.</a:t>
            </a:r>
          </a:p>
          <a:p>
            <a:pPr lvl="1"/>
            <a:endParaRPr lang="en-US" dirty="0" smtClean="0"/>
          </a:p>
          <a:p>
            <a:r>
              <a:rPr lang="en-US" dirty="0"/>
              <a:t>HTML, CSS, JavaScript</a:t>
            </a:r>
          </a:p>
          <a:p>
            <a:pPr lvl="1"/>
            <a:r>
              <a:rPr lang="en-US" dirty="0"/>
              <a:t>Must declare an </a:t>
            </a:r>
            <a:r>
              <a:rPr lang="en-US" dirty="0" smtClean="0"/>
              <a:t>encoding in HTML.</a:t>
            </a:r>
          </a:p>
          <a:p>
            <a:pPr lvl="1"/>
            <a:endParaRPr lang="en-US" dirty="0" smtClean="0"/>
          </a:p>
          <a:p>
            <a:r>
              <a:rPr lang="en-US" dirty="0"/>
              <a:t>XML files</a:t>
            </a:r>
          </a:p>
          <a:p>
            <a:pPr lvl="1"/>
            <a:r>
              <a:rPr lang="en-US" dirty="0"/>
              <a:t>Must declare an </a:t>
            </a:r>
            <a:r>
              <a:rPr lang="en-US" dirty="0" smtClean="0"/>
              <a:t>encoding in XML. </a:t>
            </a:r>
            <a:r>
              <a:rPr lang="en-US" dirty="0"/>
              <a:t>Must honor </a:t>
            </a:r>
            <a:r>
              <a:rPr lang="en-US" dirty="0" smtClean="0"/>
              <a:t>such a declaration.</a:t>
            </a:r>
          </a:p>
          <a:p>
            <a:pPr lvl="1"/>
            <a:r>
              <a:rPr lang="en-US" dirty="0" smtClean="0"/>
              <a:t>Feed </a:t>
            </a:r>
            <a:r>
              <a:rPr lang="en-US" i="1" dirty="0" smtClean="0"/>
              <a:t>bytes</a:t>
            </a:r>
            <a:r>
              <a:rPr lang="en-US" dirty="0" smtClean="0"/>
              <a:t> to XML parsers rather than characters.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Text files</a:t>
            </a:r>
          </a:p>
          <a:p>
            <a:pPr lvl="1"/>
            <a:r>
              <a:rPr lang="en-US" dirty="0" smtClean="0"/>
              <a:t>Must always assume an encoding. Usually UTF-8.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109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Don't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cannot interpret a </a:t>
            </a:r>
            <a:r>
              <a:rPr lang="en-US" dirty="0" smtClean="0"/>
              <a:t>byte </a:t>
            </a:r>
            <a:r>
              <a:rPr lang="en-US" dirty="0"/>
              <a:t>sequence as a </a:t>
            </a:r>
            <a:br>
              <a:rPr lang="en-US" dirty="0"/>
            </a:br>
            <a:r>
              <a:rPr lang="en-US" dirty="0"/>
              <a:t>character sequence </a:t>
            </a:r>
            <a:r>
              <a:rPr lang="en-US" dirty="0" smtClean="0"/>
              <a:t>without </a:t>
            </a:r>
            <a:r>
              <a:rPr lang="en-US" dirty="0"/>
              <a:t>knowing the </a:t>
            </a:r>
            <a:br>
              <a:rPr lang="en-US" dirty="0"/>
            </a:br>
            <a:r>
              <a:rPr lang="en-US" dirty="0"/>
              <a:t>character </a:t>
            </a:r>
            <a:r>
              <a:rPr lang="en-US" dirty="0" smtClean="0"/>
              <a:t>encoding.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Bytes </a:t>
            </a:r>
            <a:r>
              <a:rPr lang="en-US" dirty="0"/>
              <a:t>and </a:t>
            </a:r>
            <a:r>
              <a:rPr lang="en-US" dirty="0" smtClean="0"/>
              <a:t>characters are </a:t>
            </a:r>
            <a:r>
              <a:rPr lang="en-US" dirty="0"/>
              <a:t>not the same </a:t>
            </a:r>
            <a:r>
              <a:rPr lang="en-US" dirty="0" smtClean="0"/>
              <a:t>thing. </a:t>
            </a:r>
            <a:r>
              <a:rPr lang="en-US" u="sng" dirty="0" smtClean="0"/>
              <a:t>Do </a:t>
            </a:r>
            <a:r>
              <a:rPr lang="en-US" u="sng" dirty="0"/>
              <a:t>not mix them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4613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7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More broken programs…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78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A writes some text to a file or app.</a:t>
            </a:r>
            <a:br>
              <a:rPr lang="en-US" dirty="0" smtClean="0"/>
            </a:br>
            <a:r>
              <a:rPr lang="en-US" dirty="0" smtClean="0"/>
              <a:t>Customer B reads it back, but it is </a:t>
            </a:r>
            <a:r>
              <a:rPr lang="en-US" i="1" dirty="0" smtClean="0"/>
              <a:t>different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In particular it has a bunch of ??? or ���.</a:t>
            </a:r>
          </a:p>
          <a:p>
            <a:pPr lvl="1"/>
            <a:r>
              <a:rPr lang="en-US" dirty="0" err="1" smtClean="0"/>
              <a:t>ß</a:t>
            </a:r>
            <a:r>
              <a:rPr lang="en-US" dirty="0" smtClean="0"/>
              <a:t> </a:t>
            </a:r>
            <a:r>
              <a:rPr lang="en-US" altLang="ja-JP" dirty="0" smtClean="0"/>
              <a:t>➔ �</a:t>
            </a:r>
          </a:p>
          <a:p>
            <a:endParaRPr lang="en-US" dirty="0" smtClean="0"/>
          </a:p>
          <a:p>
            <a:r>
              <a:rPr lang="en-US" sz="2800" dirty="0" err="1" smtClean="0">
                <a:latin typeface="Consolas"/>
                <a:cs typeface="Consolas"/>
              </a:rPr>
              <a:t>UnicodeEncodeError</a:t>
            </a:r>
            <a:r>
              <a:rPr lang="en-US" sz="2800" dirty="0">
                <a:latin typeface="Consolas"/>
                <a:cs typeface="Consolas"/>
              </a:rPr>
              <a:t>: '</a:t>
            </a:r>
            <a:r>
              <a:rPr lang="en-US" sz="2800" dirty="0" err="1">
                <a:latin typeface="Consolas"/>
                <a:cs typeface="Consolas"/>
              </a:rPr>
              <a:t>ascii</a:t>
            </a:r>
            <a:r>
              <a:rPr lang="en-US" sz="2800" dirty="0">
                <a:latin typeface="Consolas"/>
                <a:cs typeface="Consolas"/>
              </a:rPr>
              <a:t>' codec can't encode character '\ua000' in position 0: ordinal not in range(128)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657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(#1)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Java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Reader r = new </a:t>
            </a:r>
            <a:r>
              <a:rPr lang="en-US" sz="2800" dirty="0" err="1" smtClean="0">
                <a:latin typeface="Consolas"/>
                <a:cs typeface="Consolas"/>
              </a:rPr>
              <a:t>FileReader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9146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 (#1)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Java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Reader r = new </a:t>
            </a:r>
            <a:r>
              <a:rPr lang="en-US" sz="2800" dirty="0" err="1" smtClean="0">
                <a:latin typeface="Consolas"/>
                <a:cs typeface="Consolas"/>
              </a:rPr>
              <a:t>FileReader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");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No character encoding is specified!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Java will fallback to the OS default character encoding, which depends on its locale.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  <a:cs typeface="Consolas"/>
              </a:rPr>
              <a:t>Therefore a customer running this program on a </a:t>
            </a:r>
            <a:br>
              <a:rPr lang="en-US" sz="2400" dirty="0" smtClean="0">
                <a:solidFill>
                  <a:srgbClr val="800000"/>
                </a:solidFill>
                <a:cs typeface="Consolas"/>
              </a:rPr>
            </a:br>
            <a:r>
              <a:rPr lang="en-US" sz="2400" dirty="0" smtClean="0">
                <a:solidFill>
                  <a:srgbClr val="800000"/>
                </a:solidFill>
                <a:cs typeface="Consolas"/>
              </a:rPr>
              <a:t>Japanese OS will read different text than an English OS!</a:t>
            </a:r>
            <a:endParaRPr lang="en-US" sz="2400" dirty="0">
              <a:solidFill>
                <a:srgbClr val="80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4896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(#1)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Java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Reader r = new </a:t>
            </a:r>
            <a:r>
              <a:rPr lang="en-US" sz="2800" dirty="0" err="1" smtClean="0">
                <a:latin typeface="Consolas"/>
                <a:cs typeface="Consolas"/>
              </a:rPr>
              <a:t>FileReader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  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", </a:t>
            </a: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"UTF-8"</a:t>
            </a:r>
            <a:r>
              <a:rPr lang="en-US" sz="2800" dirty="0" smtClean="0">
                <a:latin typeface="Consolas"/>
                <a:cs typeface="Consolas"/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3366FF"/>
                </a:solidFill>
              </a:rPr>
              <a:t>Fixed. Will always read as UTF-8.</a:t>
            </a:r>
            <a:endParaRPr lang="en-US" sz="2400" dirty="0">
              <a:solidFill>
                <a:srgbClr val="3366FF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9927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(</a:t>
            </a:r>
            <a:r>
              <a:rPr lang="en-US" dirty="0" smtClean="0"/>
              <a:t>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Reader r = new </a:t>
            </a:r>
            <a:r>
              <a:rPr lang="en-US" sz="2800" dirty="0" err="1" smtClean="0">
                <a:latin typeface="Consolas"/>
                <a:cs typeface="Consolas"/>
              </a:rPr>
              <a:t>StreamReader</a:t>
            </a:r>
            <a:r>
              <a:rPr lang="en-US" sz="2800" dirty="0" smtClean="0">
                <a:latin typeface="Consolas"/>
                <a:cs typeface="Consolas"/>
              </a:rPr>
              <a:t>("</a:t>
            </a:r>
            <a:r>
              <a:rPr lang="en-US" sz="2800" dirty="0" err="1" smtClean="0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");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6572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(#2)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Reader r = new </a:t>
            </a:r>
            <a:r>
              <a:rPr lang="en-US" sz="2800" dirty="0" err="1">
                <a:latin typeface="Consolas"/>
                <a:cs typeface="Consolas"/>
              </a:rPr>
              <a:t>StreamReader</a:t>
            </a:r>
            <a:r>
              <a:rPr lang="en-US" sz="2800" dirty="0">
                <a:latin typeface="Consolas"/>
                <a:cs typeface="Consolas"/>
              </a:rPr>
              <a:t>("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>
                <a:latin typeface="Consolas"/>
                <a:cs typeface="Consolas"/>
              </a:rPr>
              <a:t>");</a:t>
            </a:r>
          </a:p>
          <a:p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Nothing!</a:t>
            </a:r>
          </a:p>
          <a:p>
            <a:pPr lvl="1"/>
            <a:r>
              <a:rPr lang="en-US" sz="2400" dirty="0" smtClean="0">
                <a:solidFill>
                  <a:srgbClr val="800000"/>
                </a:solidFill>
              </a:rPr>
              <a:t>C#'s </a:t>
            </a:r>
            <a:r>
              <a:rPr lang="en-US" sz="2400" dirty="0" err="1" smtClean="0">
                <a:solidFill>
                  <a:srgbClr val="800000"/>
                </a:solidFill>
              </a:rPr>
              <a:t>StreamReader</a:t>
            </a:r>
            <a:r>
              <a:rPr lang="en-US" sz="2400" dirty="0" smtClean="0">
                <a:solidFill>
                  <a:srgbClr val="800000"/>
                </a:solidFill>
              </a:rPr>
              <a:t> always uses UTF-8 encoding if no encoding is specified.</a:t>
            </a:r>
          </a:p>
          <a:p>
            <a:pPr lvl="1"/>
            <a:r>
              <a:rPr lang="en-US" sz="2400" u="sng" dirty="0" smtClean="0">
                <a:solidFill>
                  <a:srgbClr val="800000"/>
                </a:solidFill>
              </a:rPr>
              <a:t>You must always read the documentation</a:t>
            </a:r>
            <a:r>
              <a:rPr lang="en-US" sz="2400" dirty="0" smtClean="0">
                <a:solidFill>
                  <a:srgbClr val="800000"/>
                </a:solidFill>
              </a:rPr>
              <a:t>. Don't assume.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552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What's wrong with this code?</a:t>
            </a:r>
            <a:r>
              <a:rPr lang="en-US" dirty="0"/>
              <a:t> (#2)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// C#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Reader r = new </a:t>
            </a:r>
            <a:r>
              <a:rPr lang="en-US" sz="2800" dirty="0" err="1">
                <a:latin typeface="Consolas"/>
                <a:cs typeface="Consolas"/>
              </a:rPr>
              <a:t>StreamReader</a:t>
            </a:r>
            <a:r>
              <a:rPr lang="en-US" sz="2800" dirty="0" smtClean="0">
                <a:latin typeface="Consolas"/>
                <a:cs typeface="Consolas"/>
              </a:rPr>
              <a:t>(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"</a:t>
            </a:r>
            <a:r>
              <a:rPr lang="en-US" sz="2800" dirty="0" err="1">
                <a:latin typeface="Consolas"/>
                <a:cs typeface="Consolas"/>
              </a:rPr>
              <a:t>names.txt</a:t>
            </a:r>
            <a:r>
              <a:rPr lang="en-US" sz="2800" dirty="0" smtClean="0">
                <a:latin typeface="Consolas"/>
                <a:cs typeface="Consolas"/>
              </a:rPr>
              <a:t>", </a:t>
            </a:r>
            <a:r>
              <a:rPr lang="en-US" sz="2800" dirty="0" smtClean="0">
                <a:solidFill>
                  <a:srgbClr val="3366FF"/>
                </a:solidFill>
                <a:latin typeface="Consolas"/>
                <a:cs typeface="Consolas"/>
              </a:rPr>
              <a:t>Encoding.UTF8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;</a:t>
            </a:r>
          </a:p>
          <a:p>
            <a:endParaRPr lang="en-US" sz="2800" dirty="0" smtClean="0"/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</a:rPr>
              <a:t>Nevertheless, always explicitly specifying the encoding is </a:t>
            </a:r>
            <a:r>
              <a:rPr lang="en-US" sz="2400" dirty="0" smtClean="0">
                <a:solidFill>
                  <a:srgbClr val="3366FF"/>
                </a:solidFill>
              </a:rPr>
              <a:t>still a </a:t>
            </a:r>
            <a:r>
              <a:rPr lang="en-US" sz="2400" dirty="0">
                <a:solidFill>
                  <a:srgbClr val="3366FF"/>
                </a:solidFill>
              </a:rPr>
              <a:t>good idea</a:t>
            </a:r>
            <a:r>
              <a:rPr lang="en-US" sz="2400" dirty="0" smtClean="0">
                <a:solidFill>
                  <a:srgbClr val="33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02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 vs.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3057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77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92360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21663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105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50966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80269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909572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438875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117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968178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195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497481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63057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92360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21663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50966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0269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9572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8875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68178" y="4535948"/>
            <a:ext cx="979948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90" y="2085906"/>
            <a:ext cx="108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Byte </a:t>
            </a:r>
          </a:p>
          <a:p>
            <a:pPr algn="ctr"/>
            <a:r>
              <a:rPr lang="en-US" sz="2400" dirty="0" smtClean="0"/>
              <a:t>Stream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3113549" y="2810387"/>
            <a:ext cx="2854629" cy="15895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Decode</a:t>
            </a:r>
            <a:endParaRPr lang="en-US" sz="2800" dirty="0"/>
          </a:p>
        </p:txBody>
      </p:sp>
      <p:sp>
        <p:nvSpPr>
          <p:cNvPr id="26" name="Line Callout 1 25"/>
          <p:cNvSpPr/>
          <p:nvPr/>
        </p:nvSpPr>
        <p:spPr>
          <a:xfrm>
            <a:off x="6238563" y="3203676"/>
            <a:ext cx="1419125" cy="368710"/>
          </a:xfrm>
          <a:prstGeom prst="borderCallout1">
            <a:avLst>
              <a:gd name="adj1" fmla="val 51008"/>
              <a:gd name="adj2" fmla="val 2059"/>
              <a:gd name="adj3" fmla="val 52500"/>
              <a:gd name="adj4" fmla="val -695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/>
                <a:cs typeface="Consolas"/>
              </a:rPr>
              <a:t>utf-8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784" y="4399935"/>
            <a:ext cx="140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Character</a:t>
            </a:r>
          </a:p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Stream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8563" y="3539780"/>
            <a:ext cx="140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Character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Encoding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89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Bytes vs.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3057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77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792360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321663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105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850966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80269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32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909572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438875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117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968178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195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497481" y="2236839"/>
            <a:ext cx="450645" cy="450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159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63057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92360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21663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50966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0269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9572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8875" y="4535948"/>
            <a:ext cx="450645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68178" y="4535948"/>
            <a:ext cx="979948" cy="4506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ß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790" y="2085906"/>
            <a:ext cx="108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Byte </a:t>
            </a:r>
          </a:p>
          <a:p>
            <a:pPr algn="ctr"/>
            <a:r>
              <a:rPr lang="en-US" sz="2400" dirty="0" smtClean="0"/>
              <a:t>Stream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3113549" y="2810387"/>
            <a:ext cx="2854629" cy="15895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Decode</a:t>
            </a:r>
            <a:endParaRPr lang="en-US" sz="2800" dirty="0"/>
          </a:p>
        </p:txBody>
      </p:sp>
      <p:sp>
        <p:nvSpPr>
          <p:cNvPr id="26" name="Line Callout 1 25"/>
          <p:cNvSpPr/>
          <p:nvPr/>
        </p:nvSpPr>
        <p:spPr>
          <a:xfrm>
            <a:off x="6238563" y="3203676"/>
            <a:ext cx="1419125" cy="368710"/>
          </a:xfrm>
          <a:prstGeom prst="borderCallout1">
            <a:avLst>
              <a:gd name="adj1" fmla="val 51008"/>
              <a:gd name="adj2" fmla="val 2059"/>
              <a:gd name="adj3" fmla="val 52500"/>
              <a:gd name="adj4" fmla="val -695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/>
                <a:cs typeface="Consolas"/>
              </a:rPr>
              <a:t>utf-8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5784" y="4399935"/>
            <a:ext cx="140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Character</a:t>
            </a:r>
          </a:p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Stream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8563" y="3539780"/>
            <a:ext cx="140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Character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Encoding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0966" y="5002728"/>
            <a:ext cx="289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︎</a:t>
            </a:r>
            <a:r>
              <a:rPr lang="en-US" sz="2000" b="1" dirty="0" smtClean="0"/>
              <a:t>Multiple bytes wide! </a:t>
            </a:r>
            <a:r>
              <a:rPr lang="en-US" altLang="ja-JP" sz="2800" dirty="0"/>
              <a:t>☝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284057" y="2020658"/>
            <a:ext cx="16960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︎</a:t>
            </a:r>
            <a:r>
              <a:rPr lang="en-US" sz="2000" b="1" dirty="0" smtClean="0"/>
              <a:t>Often </a:t>
            </a:r>
            <a:br>
              <a:rPr lang="en-US" sz="2000" b="1" dirty="0" smtClean="0"/>
            </a:br>
            <a:r>
              <a:rPr lang="en-US" sz="2000" b="1" dirty="0" smtClean="0"/>
              <a:t>forgotten!</a:t>
            </a:r>
          </a:p>
          <a:p>
            <a:r>
              <a:rPr lang="en-US" altLang="ja-JP" sz="2800" dirty="0" smtClean="0"/>
              <a:t>☟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058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character encoding?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usually some signal (sometimes out-of-band) that specifies the encoding that should be used to interpret a byte stream as characters.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HTTP:      Content-Type: text/html; </a:t>
            </a:r>
            <a:r>
              <a:rPr lang="en-US" dirty="0" smtClean="0">
                <a:solidFill>
                  <a:srgbClr val="3366FF"/>
                </a:solidFill>
              </a:rPr>
              <a:t>charset=UTF-8</a:t>
            </a:r>
          </a:p>
          <a:p>
            <a:pPr lvl="1"/>
            <a:r>
              <a:rPr lang="en-US" dirty="0" smtClean="0"/>
              <a:t>HTML:     &lt;meta </a:t>
            </a:r>
            <a:r>
              <a:rPr lang="en-US" dirty="0" smtClean="0">
                <a:solidFill>
                  <a:srgbClr val="3366FF"/>
                </a:solidFill>
              </a:rPr>
              <a:t>charset=</a:t>
            </a:r>
            <a:r>
              <a:rPr lang="en-US" dirty="0">
                <a:solidFill>
                  <a:srgbClr val="3366FF"/>
                </a:solidFill>
              </a:rPr>
              <a:t>"</a:t>
            </a:r>
            <a:r>
              <a:rPr lang="en-US" dirty="0" smtClean="0">
                <a:solidFill>
                  <a:srgbClr val="3366FF"/>
                </a:solidFill>
              </a:rPr>
              <a:t>UTF-8</a:t>
            </a:r>
            <a:r>
              <a:rPr lang="en-US" dirty="0">
                <a:solidFill>
                  <a:srgbClr val="3366FF"/>
                </a:solidFill>
              </a:rPr>
              <a:t>"</a:t>
            </a:r>
            <a:r>
              <a:rPr lang="en-US" dirty="0" smtClean="0"/>
              <a:t>/&gt; </a:t>
            </a:r>
          </a:p>
          <a:p>
            <a:pPr lvl="1"/>
            <a:r>
              <a:rPr lang="en-US" dirty="0" smtClean="0"/>
              <a:t>XML:        &lt;?xml </a:t>
            </a:r>
            <a:r>
              <a:rPr lang="en-US" dirty="0" smtClean="0">
                <a:solidFill>
                  <a:srgbClr val="3366FF"/>
                </a:solidFill>
              </a:rPr>
              <a:t>encoding="UTF-8</a:t>
            </a:r>
            <a:r>
              <a:rPr lang="en-US" dirty="0">
                <a:solidFill>
                  <a:srgbClr val="3366FF"/>
                </a:solidFill>
              </a:rPr>
              <a:t>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Python:   </a:t>
            </a:r>
            <a:r>
              <a:rPr lang="pl-PL" dirty="0" smtClean="0"/>
              <a:t># </a:t>
            </a:r>
            <a:r>
              <a:rPr lang="pl-PL" dirty="0"/>
              <a:t>-*- </a:t>
            </a:r>
            <a:r>
              <a:rPr lang="pl-PL" dirty="0" err="1">
                <a:solidFill>
                  <a:srgbClr val="800000"/>
                </a:solidFill>
              </a:rPr>
              <a:t>coding</a:t>
            </a:r>
            <a:r>
              <a:rPr lang="pl-PL" dirty="0">
                <a:solidFill>
                  <a:srgbClr val="800000"/>
                </a:solidFill>
              </a:rPr>
              <a:t>: </a:t>
            </a:r>
            <a:r>
              <a:rPr lang="pl-PL" dirty="0" smtClean="0">
                <a:solidFill>
                  <a:srgbClr val="3366FF"/>
                </a:solidFill>
              </a:rPr>
              <a:t>utf-8 </a:t>
            </a:r>
            <a:r>
              <a:rPr lang="pl-PL" dirty="0" smtClean="0"/>
              <a:t>-</a:t>
            </a:r>
            <a:r>
              <a:rPr lang="pl-PL" dirty="0"/>
              <a:t>*</a:t>
            </a:r>
            <a:r>
              <a:rPr lang="pl-PL" dirty="0" smtClean="0"/>
              <a:t>-</a:t>
            </a:r>
          </a:p>
          <a:p>
            <a:pPr lvl="1"/>
            <a:r>
              <a:rPr lang="en-US" dirty="0"/>
              <a:t>POSIX:     LANG=en_US.</a:t>
            </a:r>
            <a:r>
              <a:rPr lang="en-US" dirty="0">
                <a:solidFill>
                  <a:srgbClr val="3366FF"/>
                </a:solidFill>
              </a:rPr>
              <a:t>UTF-</a:t>
            </a:r>
            <a:r>
              <a:rPr lang="en-US" dirty="0" smtClean="0">
                <a:solidFill>
                  <a:srgbClr val="3366FF"/>
                </a:solidFill>
              </a:rPr>
              <a:t>8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611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character encoding?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Unfortunately some types of files don't contain any information about their encoding.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Text files (*.txt)</a:t>
            </a:r>
          </a:p>
          <a:p>
            <a:pPr lvl="2"/>
            <a:r>
              <a:rPr lang="en-US" dirty="0" smtClean="0"/>
              <a:t>Usually the OS default character encoding is assumed, </a:t>
            </a:r>
            <a:br>
              <a:rPr lang="en-US" dirty="0" smtClean="0"/>
            </a:br>
            <a:r>
              <a:rPr lang="en-US" dirty="0" smtClean="0"/>
              <a:t>which depends on its locale. Yikes.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JSON files (*.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Usually UTF-8 is assumed,</a:t>
            </a:r>
            <a:r>
              <a:rPr lang="en-US" dirty="0" smtClean="0"/>
              <a:t> but </a:t>
            </a:r>
            <a:r>
              <a:rPr lang="en-US" dirty="0" smtClean="0"/>
              <a:t>other Unicode encodings are permitted by RFC 4627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Java source files (*.java)</a:t>
            </a:r>
          </a:p>
          <a:p>
            <a:pPr lvl="2"/>
            <a:r>
              <a:rPr lang="en-US" dirty="0" smtClean="0"/>
              <a:t>Encoding is derived from the </a:t>
            </a:r>
            <a:r>
              <a:rPr lang="en-US" dirty="0" smtClean="0">
                <a:latin typeface="Consolas"/>
                <a:cs typeface="Consolas"/>
              </a:rPr>
              <a:t>-encoding </a:t>
            </a:r>
            <a:r>
              <a:rPr lang="en-US" dirty="0" smtClean="0"/>
              <a:t>compiler flag.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888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Big Mistake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You cannot interpret a </a:t>
            </a:r>
            <a:br>
              <a:rPr lang="en-US" sz="4000" dirty="0" smtClean="0"/>
            </a:br>
            <a:r>
              <a:rPr lang="en-US" sz="4000" dirty="0" smtClean="0"/>
              <a:t>byte sequence as a </a:t>
            </a:r>
            <a:br>
              <a:rPr lang="en-US" sz="4000" dirty="0" smtClean="0"/>
            </a:br>
            <a:r>
              <a:rPr lang="en-US" sz="4000" dirty="0" smtClean="0"/>
              <a:t>character sequence </a:t>
            </a:r>
            <a:br>
              <a:rPr lang="en-US" sz="4000" dirty="0" smtClean="0"/>
            </a:br>
            <a:r>
              <a:rPr lang="en-US" sz="4000" dirty="0" smtClean="0"/>
              <a:t>without knowing the </a:t>
            </a:r>
            <a:br>
              <a:rPr lang="en-US" sz="4000" dirty="0" smtClean="0"/>
            </a:br>
            <a:r>
              <a:rPr lang="en-US" sz="4000" dirty="0" smtClean="0"/>
              <a:t>character encoding.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25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2362</Words>
  <Application>Microsoft Macintosh PowerPoint</Application>
  <PresentationFormat>On-screen Show (4:3)</PresentationFormat>
  <Paragraphs>357</Paragraphs>
  <Slides>45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Unicode 101</vt:lpstr>
      <vt:lpstr>Goal</vt:lpstr>
      <vt:lpstr>Out of Scope</vt:lpstr>
      <vt:lpstr>Problems</vt:lpstr>
      <vt:lpstr>Bytes vs. Characters</vt:lpstr>
      <vt:lpstr>Bytes vs. Characters</vt:lpstr>
      <vt:lpstr>What is the character encoding?</vt:lpstr>
      <vt:lpstr>What is the character encoding?</vt:lpstr>
      <vt:lpstr> Big Mistake #1</vt:lpstr>
      <vt:lpstr>What's wrong with this code? (A1)</vt:lpstr>
      <vt:lpstr>What's wrong with this code? (A1)</vt:lpstr>
      <vt:lpstr>What's wrong with this code? (A1)</vt:lpstr>
      <vt:lpstr>What's wrong with this code? (A2)</vt:lpstr>
      <vt:lpstr>What's wrong with this code? (A2)</vt:lpstr>
      <vt:lpstr>What's wrong with this code? (A2)</vt:lpstr>
      <vt:lpstr>What's wrong with this code? (B)</vt:lpstr>
      <vt:lpstr>What's wrong with this code? (B)</vt:lpstr>
      <vt:lpstr>What's wrong with this code? (B)</vt:lpstr>
      <vt:lpstr>What's wrong with this code? (C)</vt:lpstr>
      <vt:lpstr>What's wrong with this code? (C)</vt:lpstr>
      <vt:lpstr>What's wrong with this code? (C)</vt:lpstr>
      <vt:lpstr>What's wrong with this code? (D)</vt:lpstr>
      <vt:lpstr>What's wrong with this code? (D)</vt:lpstr>
      <vt:lpstr>What's wrong with this code? (D)</vt:lpstr>
      <vt:lpstr>Big Mistake #2</vt:lpstr>
      <vt:lpstr> </vt:lpstr>
      <vt:lpstr>What's wrong with this code? (E1)</vt:lpstr>
      <vt:lpstr>What's wrong with this code? (E1)</vt:lpstr>
      <vt:lpstr>What's wrong with this code? (E1)</vt:lpstr>
      <vt:lpstr>What's wrong with this code? (E1)</vt:lpstr>
      <vt:lpstr>What's wrong with this code? (E2)</vt:lpstr>
      <vt:lpstr>What's wrong with this code? (E2)</vt:lpstr>
      <vt:lpstr>What's wrong with this code? (F)</vt:lpstr>
      <vt:lpstr>What's wrong with this code? (F)</vt:lpstr>
      <vt:lpstr>What's wrong with this code? (F)</vt:lpstr>
      <vt:lpstr>Summary: Special Considerations</vt:lpstr>
      <vt:lpstr>Don't Forget</vt:lpstr>
      <vt:lpstr> </vt:lpstr>
      <vt:lpstr> </vt:lpstr>
      <vt:lpstr>What's wrong with this code? (#1)</vt:lpstr>
      <vt:lpstr>What's wrong with this code? (#1)</vt:lpstr>
      <vt:lpstr>What's wrong with this code? (#1)</vt:lpstr>
      <vt:lpstr>What's wrong with this code? (#2)</vt:lpstr>
      <vt:lpstr>What's wrong with this code? (#2)</vt:lpstr>
      <vt:lpstr>What's wrong with this code? (#2)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Unicode 101</dc:title>
  <dc:creator>David Foster</dc:creator>
  <cp:lastModifiedBy>David Foster</cp:lastModifiedBy>
  <cp:revision>42</cp:revision>
  <dcterms:created xsi:type="dcterms:W3CDTF">2015-06-27T18:34:44Z</dcterms:created>
  <dcterms:modified xsi:type="dcterms:W3CDTF">2015-06-27T18:39:28Z</dcterms:modified>
</cp:coreProperties>
</file>