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0" r:id="rId1"/>
  </p:sldMasterIdLst>
  <p:notesMasterIdLst>
    <p:notesMasterId r:id="rId27"/>
  </p:notesMasterIdLst>
  <p:handoutMasterIdLst>
    <p:handoutMasterId r:id="rId28"/>
  </p:handoutMasterIdLst>
  <p:sldIdLst>
    <p:sldId id="367" r:id="rId2"/>
    <p:sldId id="351" r:id="rId3"/>
    <p:sldId id="352" r:id="rId4"/>
    <p:sldId id="353" r:id="rId5"/>
    <p:sldId id="368" r:id="rId6"/>
    <p:sldId id="375" r:id="rId7"/>
    <p:sldId id="369" r:id="rId8"/>
    <p:sldId id="370" r:id="rId9"/>
    <p:sldId id="371" r:id="rId10"/>
    <p:sldId id="372" r:id="rId11"/>
    <p:sldId id="373" r:id="rId12"/>
    <p:sldId id="354" r:id="rId13"/>
    <p:sldId id="355" r:id="rId14"/>
    <p:sldId id="356" r:id="rId15"/>
    <p:sldId id="357" r:id="rId16"/>
    <p:sldId id="362" r:id="rId17"/>
    <p:sldId id="374" r:id="rId18"/>
    <p:sldId id="358" r:id="rId19"/>
    <p:sldId id="359" r:id="rId20"/>
    <p:sldId id="360" r:id="rId21"/>
    <p:sldId id="361" r:id="rId22"/>
    <p:sldId id="363" r:id="rId23"/>
    <p:sldId id="364" r:id="rId24"/>
    <p:sldId id="366" r:id="rId25"/>
    <p:sldId id="346" r:id="rId26"/>
  </p:sldIdLst>
  <p:sldSz cx="9144000" cy="5143500" type="screen16x9"/>
  <p:notesSz cx="6858000" cy="9144000"/>
  <p:defaultTextStyle>
    <a:defPPr>
      <a:defRPr lang="en-US"/>
    </a:defPPr>
    <a:lvl1pPr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07988" indent="49213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815975" indent="9842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223963" indent="147638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631950" indent="19685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262626"/>
    <a:srgbClr val="A8C9DF"/>
    <a:srgbClr val="B1D0ED"/>
    <a:srgbClr val="92DCFA"/>
    <a:srgbClr val="DC9800"/>
    <a:srgbClr val="FFC11E"/>
    <a:srgbClr val="E59E00"/>
    <a:srgbClr val="FFB933"/>
    <a:srgbClr val="71BB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07" autoAdjust="0"/>
  </p:normalViewPr>
  <p:slideViewPr>
    <p:cSldViewPr snapToGrid="0">
      <p:cViewPr varScale="1">
        <p:scale>
          <a:sx n="157" d="100"/>
          <a:sy n="157" d="100"/>
        </p:scale>
        <p:origin x="-464" y="-104"/>
      </p:cViewPr>
      <p:guideLst>
        <p:guide orient="horz" pos="5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-464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81633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81633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CBF0227-73D1-FF4A-BC91-FE958290113F}" type="datetimeFigureOut">
              <a:rPr lang="en-US"/>
              <a:pPr>
                <a:defRPr/>
              </a:pPr>
              <a:t>8/20/13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81633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81633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0902DB4-DCF7-384E-9ED7-C4FF588CA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8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81633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81633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A37B67A-BA50-DA43-8534-0AD0821A1339}" type="datetimeFigureOut">
              <a:rPr lang="en-US"/>
              <a:pPr>
                <a:defRPr/>
              </a:pPr>
              <a:t>8/20/13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81633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81633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A066C01-18BF-6F4D-9334-C915035FD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9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12763" rtl="0" fontAlgn="base">
      <a:spcBef>
        <a:spcPct val="30000"/>
      </a:spcBef>
      <a:spcAft>
        <a:spcPct val="0"/>
      </a:spcAft>
      <a:defRPr sz="7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255588" algn="l" defTabSz="512763" rtl="0" fontAlgn="base">
      <a:spcBef>
        <a:spcPct val="30000"/>
      </a:spcBef>
      <a:spcAft>
        <a:spcPct val="0"/>
      </a:spcAft>
      <a:defRPr sz="7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512763" algn="l" defTabSz="512763" rtl="0" fontAlgn="base">
      <a:spcBef>
        <a:spcPct val="30000"/>
      </a:spcBef>
      <a:spcAft>
        <a:spcPct val="0"/>
      </a:spcAft>
      <a:defRPr sz="7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769938" algn="l" defTabSz="512763" rtl="0" fontAlgn="base">
      <a:spcBef>
        <a:spcPct val="30000"/>
      </a:spcBef>
      <a:spcAft>
        <a:spcPct val="0"/>
      </a:spcAft>
      <a:defRPr sz="7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027113" algn="l" defTabSz="512763" rtl="0" fontAlgn="base">
      <a:spcBef>
        <a:spcPct val="30000"/>
      </a:spcBef>
      <a:spcAft>
        <a:spcPct val="0"/>
      </a:spcAft>
      <a:defRPr sz="7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285646" algn="l" defTabSz="5142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542776" algn="l" defTabSz="5142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799905" algn="l" defTabSz="5142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057034" algn="l" defTabSz="5142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066C01-18BF-6F4D-9334-C915035FD9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22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lvl="1" defTabSz="457155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714D-9DDC-C74A-905B-FA1B34AFB97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55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lvl="1" defTabSz="457155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714D-9DDC-C74A-905B-FA1B34AFB97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55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lvl="1" defTabSz="457155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714D-9DDC-C74A-905B-FA1B34AFB97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55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lvl="1" defTabSz="457155">
              <a:defRPr/>
            </a:pPr>
            <a:r>
              <a:rPr lang="en-US" baseline="0" dirty="0" smtClean="0"/>
              <a:t>Fuzzy matching is great for bulk-updating free-form textual documentation.</a:t>
            </a:r>
          </a:p>
          <a:p>
            <a:pPr marL="0" lvl="1" defTabSz="457155">
              <a:defRPr/>
            </a:pPr>
            <a:endParaRPr lang="en-US" baseline="0" dirty="0" smtClean="0"/>
          </a:p>
          <a:p>
            <a:pPr marL="0" lvl="1" defTabSz="457155">
              <a:defRPr/>
            </a:pPr>
            <a:r>
              <a:rPr lang="en-US" baseline="0" dirty="0" smtClean="0"/>
              <a:t>If you need to use a match special symbol as a literal, use a backslash.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714D-9DDC-C74A-905B-FA1B34AFB97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55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lvl="1" defTabSz="457155">
              <a:defRPr/>
            </a:pPr>
            <a:r>
              <a:rPr lang="en-US" baseline="0" dirty="0" smtClean="0"/>
              <a:t>Anchors are useful for forcing a match to occur at the beginning of end of the input.</a:t>
            </a:r>
          </a:p>
          <a:p>
            <a:pPr marL="0" lvl="1" defTabSz="457155">
              <a:defRPr/>
            </a:pPr>
            <a:endParaRPr lang="en-US" baseline="0" dirty="0" smtClean="0"/>
          </a:p>
          <a:p>
            <a:pPr marL="0" lvl="1" defTabSz="457155">
              <a:defRPr/>
            </a:pPr>
            <a:r>
              <a:rPr lang="en-US" baseline="0" dirty="0" smtClean="0"/>
              <a:t>If you don’t use an anchor, matches could occur in the </a:t>
            </a:r>
            <a:r>
              <a:rPr lang="en-US" i="1" baseline="0" dirty="0" smtClean="0"/>
              <a:t>middle</a:t>
            </a:r>
            <a:r>
              <a:rPr lang="en-US" i="0" baseline="0" dirty="0" smtClean="0"/>
              <a:t> of the input, which could be undesirable.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714D-9DDC-C74A-905B-FA1B34AFB97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55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lvl="1" defTabSz="457155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714D-9DDC-C74A-905B-FA1B34AFB97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5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lvl="1" defTabSz="457155">
              <a:defRPr/>
            </a:pPr>
            <a:r>
              <a:rPr lang="en-US" baseline="0" dirty="0" smtClean="0"/>
              <a:t>Anchors are useful for forcing a match to occur at the beginning of end of the input.</a:t>
            </a:r>
          </a:p>
          <a:p>
            <a:pPr marL="0" lvl="1" defTabSz="457155">
              <a:defRPr/>
            </a:pPr>
            <a:endParaRPr lang="en-US" baseline="0" dirty="0" smtClean="0"/>
          </a:p>
          <a:p>
            <a:pPr marL="0" lvl="1" defTabSz="457155">
              <a:defRPr/>
            </a:pPr>
            <a:r>
              <a:rPr lang="en-US" baseline="0" dirty="0" smtClean="0"/>
              <a:t>If you don’t use an anchor, matches could occur in the </a:t>
            </a:r>
            <a:r>
              <a:rPr lang="en-US" i="1" baseline="0" dirty="0" smtClean="0"/>
              <a:t>middle</a:t>
            </a:r>
            <a:r>
              <a:rPr lang="en-US" i="0" baseline="0" dirty="0" smtClean="0"/>
              <a:t> of the input, which could be undesirable.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714D-9DDC-C74A-905B-FA1B34AFB97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55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lvl="1" defTabSz="457155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714D-9DDC-C74A-905B-FA1B34AFB97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55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lvl="1" defTabSz="457155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714D-9DDC-C74A-905B-FA1B34AFB97F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55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lvl="1" defTabSz="457155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714D-9DDC-C74A-905B-FA1B34AFB97F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5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lvl="1" defTabSz="457155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714D-9DDC-C74A-905B-FA1B34AFB97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55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lvl="1" defTabSz="457155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714D-9DDC-C74A-905B-FA1B34AFB97F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55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lvl="1" defTabSz="457155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714D-9DDC-C74A-905B-FA1B34AFB97F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55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lvl="1" defTabSz="457155">
              <a:defRPr/>
            </a:pPr>
            <a:r>
              <a:rPr lang="en-US" baseline="0" dirty="0" smtClean="0"/>
              <a:t>Capitalized versions are the NOT-version of their </a:t>
            </a:r>
            <a:r>
              <a:rPr lang="en-US" baseline="0" dirty="0" err="1" smtClean="0"/>
              <a:t>uncapitalized</a:t>
            </a:r>
            <a:r>
              <a:rPr lang="en-US" baseline="0" dirty="0" smtClean="0"/>
              <a:t> counterparts.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714D-9DDC-C74A-905B-FA1B34AFB97F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55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066C01-18BF-6F4D-9334-C915035FD91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0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 lore:</a:t>
            </a:r>
          </a:p>
          <a:p>
            <a:r>
              <a:rPr lang="en-US" dirty="0" smtClean="0"/>
              <a:t>* 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/questions/1732348/regex-match-open-tags-except-</a:t>
            </a:r>
            <a:r>
              <a:rPr lang="en-US" dirty="0" err="1" smtClean="0"/>
              <a:t>xhtml</a:t>
            </a:r>
            <a:r>
              <a:rPr lang="en-US" dirty="0" smtClean="0"/>
              <a:t>-self-contained-tags/1732454#1732454</a:t>
            </a:r>
          </a:p>
          <a:p>
            <a:r>
              <a:rPr lang="en-US" dirty="0" smtClean="0"/>
              <a:t>* http://</a:t>
            </a:r>
            <a:r>
              <a:rPr lang="en-US" dirty="0" err="1" smtClean="0"/>
              <a:t>www.codinghorror.com</a:t>
            </a:r>
            <a:r>
              <a:rPr lang="en-US" dirty="0" smtClean="0"/>
              <a:t>/blog/2008/06/regular-expressions-now-you-have-two-</a:t>
            </a:r>
            <a:r>
              <a:rPr lang="en-US" dirty="0" err="1" smtClean="0"/>
              <a:t>problems.html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066C01-18BF-6F4D-9334-C915035FD9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10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lvl="1" defTabSz="457155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714D-9DDC-C74A-905B-FA1B34AFB97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5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lvl="1" defTabSz="457155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714D-9DDC-C74A-905B-FA1B34AFB97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55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lvl="1" defTabSz="457155">
              <a:defRPr/>
            </a:pPr>
            <a:r>
              <a:rPr lang="en-US" baseline="0" dirty="0" smtClean="0"/>
              <a:t>Here’s a simple first regular expression. It matches …</a:t>
            </a:r>
          </a:p>
          <a:p>
            <a:pPr marL="0" lvl="1" defTabSz="457155">
              <a:defRPr/>
            </a:pPr>
            <a:endParaRPr lang="en-US" baseline="0" dirty="0" smtClean="0"/>
          </a:p>
          <a:p>
            <a:pPr marL="0" lvl="1" defTabSz="457155">
              <a:defRPr/>
            </a:pPr>
            <a:r>
              <a:rPr lang="en-US" baseline="0" dirty="0" smtClean="0"/>
              <a:t>A character in a regex matches the same character in a string, unless it is a symbol. Most symbols do special things.</a:t>
            </a:r>
          </a:p>
          <a:p>
            <a:pPr marL="0" lvl="1" defTabSz="457155">
              <a:defRPr/>
            </a:pPr>
            <a:endParaRPr lang="en-US" baseline="0" dirty="0" smtClean="0"/>
          </a:p>
          <a:p>
            <a:pPr marL="0" lvl="1" defTabSz="457155">
              <a:defRPr/>
            </a:pPr>
            <a:r>
              <a:rPr lang="en-US" baseline="0" dirty="0" smtClean="0"/>
              <a:t>Here the + causes whatever occurs directly before it to be matched multiple times.</a:t>
            </a:r>
          </a:p>
          <a:p>
            <a:pPr marL="0" lvl="1" defTabSz="457155">
              <a:defRPr/>
            </a:pPr>
            <a:endParaRPr lang="en-US" baseline="0" dirty="0" smtClean="0"/>
          </a:p>
          <a:p>
            <a:pPr marL="0" lvl="1" defTabSz="457155">
              <a:defRPr/>
            </a:pPr>
            <a:r>
              <a:rPr lang="en-US" baseline="0" dirty="0" smtClean="0"/>
              <a:t>And notice the key on the right side. This key shows the meaning of the various regexes symbols used on each slide of this presentation. I’ve also color-coded all special symbols.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714D-9DDC-C74A-905B-FA1B34AFB97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55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lvl="1" defTabSz="457155">
              <a:defRPr/>
            </a:pPr>
            <a:r>
              <a:rPr lang="en-US" baseline="0" dirty="0" smtClean="0"/>
              <a:t>Now we’d like to match …</a:t>
            </a:r>
          </a:p>
          <a:p>
            <a:pPr marL="0" lvl="1" defTabSz="457155">
              <a:defRPr/>
            </a:pPr>
            <a:endParaRPr lang="en-US" baseline="0" dirty="0" smtClean="0"/>
          </a:p>
          <a:p>
            <a:pPr marL="0" lvl="1" defTabSz="457155">
              <a:defRPr/>
            </a:pPr>
            <a:r>
              <a:rPr lang="en-US" baseline="0" dirty="0" smtClean="0"/>
              <a:t>To do that we need a repetition operator. Here the * operator repeats whatever comes directly before it 0 or more times.</a:t>
            </a:r>
          </a:p>
          <a:p>
            <a:pPr marL="0" lvl="1" defTabSz="457155">
              <a:defRPr/>
            </a:pPr>
            <a:endParaRPr lang="en-US" baseline="0" dirty="0" smtClean="0"/>
          </a:p>
          <a:p>
            <a:pPr marL="0" lvl="1" defTabSz="457155">
              <a:defRPr/>
            </a:pPr>
            <a:r>
              <a:rPr lang="en-US" baseline="0" dirty="0" smtClean="0"/>
              <a:t>In order to get the * to apply to an entire word, we need to put the word in a group, marked with parentheses.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714D-9DDC-C74A-905B-FA1B34AFB97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55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lvl="1" defTabSz="457155">
              <a:defRPr/>
            </a:pPr>
            <a:r>
              <a:rPr lang="en-US" baseline="0" dirty="0" smtClean="0"/>
              <a:t>Now we want to match </a:t>
            </a:r>
            <a:r>
              <a:rPr lang="en-US" i="1" baseline="0" dirty="0" smtClean="0"/>
              <a:t>any</a:t>
            </a:r>
            <a:r>
              <a:rPr lang="en-US" i="0" baseline="0" dirty="0" smtClean="0"/>
              <a:t> word, not just a particular word. For this we need character classes.</a:t>
            </a:r>
          </a:p>
          <a:p>
            <a:pPr marL="0" lvl="1" defTabSz="457155">
              <a:defRPr/>
            </a:pPr>
            <a:endParaRPr lang="en-US" i="0" baseline="0" dirty="0" smtClean="0"/>
          </a:p>
          <a:p>
            <a:pPr marL="0" lvl="1" defTabSz="457155">
              <a:defRPr/>
            </a:pPr>
            <a:r>
              <a:rPr lang="en-US" i="0" baseline="0" dirty="0" smtClean="0"/>
              <a:t>A character class matches a single character chosen from a particular set.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714D-9DDC-C74A-905B-FA1B34AFB97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5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86250"/>
            <a:ext cx="9144000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26" tIns="25713" rIns="51426" bIns="25713" anchor="ctr"/>
          <a:lstStyle/>
          <a:p>
            <a:pPr algn="ctr" defTabSz="8163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logo_splunk_W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7613650" y="68263"/>
            <a:ext cx="182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6" tIns="25713" rIns="51426" bIns="25713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rgbClr val="A6A6A6"/>
                </a:solidFill>
              </a:rPr>
              <a:t>Copyright © </a:t>
            </a:r>
            <a:r>
              <a:rPr lang="en-US" sz="900" dirty="0" smtClean="0">
                <a:solidFill>
                  <a:srgbClr val="A6A6A6"/>
                </a:solidFill>
              </a:rPr>
              <a:t>2013 Splunk </a:t>
            </a:r>
            <a:r>
              <a:rPr lang="en-US" sz="900" dirty="0">
                <a:solidFill>
                  <a:srgbClr val="A6A6A6"/>
                </a:solidFill>
              </a:rPr>
              <a:t>Inc.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35729" y="2126197"/>
            <a:ext cx="3705368" cy="857250"/>
          </a:xfrm>
        </p:spPr>
        <p:txBody>
          <a:bodyPr>
            <a:no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008173" y="3193256"/>
            <a:ext cx="3697422" cy="487561"/>
          </a:xfrm>
          <a:prstGeom prst="rect">
            <a:avLst/>
          </a:prstGeom>
        </p:spPr>
        <p:txBody>
          <a:bodyPr lIns="51426" tIns="25713" rIns="51426" bIns="25713"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 marL="257129" indent="0">
              <a:buFontTx/>
              <a:buNone/>
              <a:defRPr>
                <a:solidFill>
                  <a:schemeClr val="bg1"/>
                </a:solidFill>
              </a:defRPr>
            </a:lvl2pPr>
            <a:lvl3pPr marL="553542" indent="0">
              <a:buFontTx/>
              <a:buNone/>
              <a:defRPr>
                <a:solidFill>
                  <a:schemeClr val="bg1"/>
                </a:solidFill>
              </a:defRPr>
            </a:lvl3pPr>
            <a:lvl4pPr marL="719962" indent="0">
              <a:buFontTx/>
              <a:buNone/>
              <a:defRPr>
                <a:solidFill>
                  <a:schemeClr val="bg1"/>
                </a:solidFill>
              </a:defRPr>
            </a:lvl4pPr>
            <a:lvl5pPr marL="647966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43452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Box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0">
                <a:schemeClr val="accent5"/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6" tIns="25713" rIns="51426" bIns="25713"/>
          <a:lstStyle/>
          <a:p>
            <a:pPr defTabSz="51425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0">
                <a:schemeClr val="accent5"/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6" tIns="25713" rIns="51426" bIns="25713"/>
          <a:lstStyle/>
          <a:p>
            <a:pPr defTabSz="51425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46278" y="1762130"/>
            <a:ext cx="7850592" cy="1707696"/>
          </a:xfrm>
          <a:prstGeom prst="rect">
            <a:avLst/>
          </a:prstGeom>
        </p:spPr>
        <p:txBody>
          <a:bodyPr lIns="411407" tIns="25713" rIns="411407" bIns="25713"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8E482-8428-2A47-B310-0A94D5D2A0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0">
                <a:schemeClr val="accent5"/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6" tIns="25713" rIns="51426" bIns="25713"/>
          <a:lstStyle/>
          <a:p>
            <a:pPr defTabSz="51425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6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Box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rotWithShape="1">
            <a:gsLst>
              <a:gs pos="0">
                <a:srgbClr val="5F5F5F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wrap="none" lIns="51426" tIns="25713" rIns="51426" bIns="25713" anchor="ctr"/>
          <a:lstStyle/>
          <a:p>
            <a:pPr defTabSz="51425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+mn-lt"/>
              <a:ea typeface="+mn-ea"/>
              <a:cs typeface="+mn-cs"/>
              <a:sym typeface="Myriad Pro" charset="0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rotWithShape="1">
            <a:gsLst>
              <a:gs pos="0">
                <a:srgbClr val="5F5F5F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wrap="none" lIns="51426" tIns="25713" rIns="51426" bIns="25713" anchor="ctr"/>
          <a:lstStyle/>
          <a:p>
            <a:pPr defTabSz="51425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+mn-lt"/>
              <a:ea typeface="+mn-ea"/>
              <a:cs typeface="+mn-cs"/>
              <a:sym typeface="Myriad Pr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46278" y="1762130"/>
            <a:ext cx="7850592" cy="1707696"/>
          </a:xfrm>
          <a:prstGeom prst="rect">
            <a:avLst/>
          </a:prstGeom>
        </p:spPr>
        <p:txBody>
          <a:bodyPr lIns="411407" tIns="25713" rIns="411407" bIns="25713"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5DAA1-B99F-1B47-9118-D4ADC997C7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rotWithShape="1">
            <a:gsLst>
              <a:gs pos="0">
                <a:srgbClr val="5F5F5F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wrap="none" lIns="51426" tIns="25713" rIns="51426" bIns="25713" anchor="ctr"/>
          <a:lstStyle/>
          <a:p>
            <a:pPr defTabSz="51425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+mn-lt"/>
              <a:ea typeface="+mn-ea"/>
              <a:cs typeface="+mn-cs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9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66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860F4-4FA4-EE41-8ADB-46C5B0D62A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71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11963" y="2509838"/>
            <a:ext cx="1031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6" tIns="25713" rIns="51426" bIns="25713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logo_splunk_W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>
          <a:xfrm>
            <a:off x="5035729" y="2126197"/>
            <a:ext cx="3705368" cy="857250"/>
          </a:xfrm>
        </p:spPr>
        <p:txBody>
          <a:bodyPr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6811963" y="2509838"/>
            <a:ext cx="1031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6" tIns="25713" rIns="51426" bIns="25713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10" name="Picture 8" descr="logo_splunk_W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513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55" y="1151038"/>
            <a:ext cx="4040289" cy="480417"/>
          </a:xfrm>
          <a:prstGeom prst="rect">
            <a:avLst/>
          </a:prstGeom>
        </p:spPr>
        <p:txBody>
          <a:bodyPr lIns="51426" tIns="25713" rIns="51426" bIns="25713" anchor="b"/>
          <a:lstStyle>
            <a:lvl1pPr marL="0" indent="0">
              <a:buNone/>
              <a:defRPr sz="1300" b="1"/>
            </a:lvl1pPr>
            <a:lvl2pPr marL="257129" indent="0">
              <a:buNone/>
              <a:defRPr sz="1100" b="1"/>
            </a:lvl2pPr>
            <a:lvl3pPr marL="514259" indent="0">
              <a:buNone/>
              <a:defRPr sz="1000" b="1"/>
            </a:lvl3pPr>
            <a:lvl4pPr marL="771388" indent="0">
              <a:buNone/>
              <a:defRPr sz="900" b="1"/>
            </a:lvl4pPr>
            <a:lvl5pPr marL="1028517" indent="0">
              <a:buNone/>
              <a:defRPr sz="900" b="1"/>
            </a:lvl5pPr>
            <a:lvl6pPr marL="1285646" indent="0">
              <a:buNone/>
              <a:defRPr sz="900" b="1"/>
            </a:lvl6pPr>
            <a:lvl7pPr marL="1542776" indent="0">
              <a:buNone/>
              <a:defRPr sz="900" b="1"/>
            </a:lvl7pPr>
            <a:lvl8pPr marL="1799905" indent="0">
              <a:buNone/>
              <a:defRPr sz="900" b="1"/>
            </a:lvl8pPr>
            <a:lvl9pPr marL="2057034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55" y="1631455"/>
            <a:ext cx="4040289" cy="2962870"/>
          </a:xfrm>
          <a:prstGeom prst="rect">
            <a:avLst/>
          </a:prstGeom>
        </p:spPr>
        <p:txBody>
          <a:bodyPr lIns="51426" tIns="25713" rIns="51426" bIns="25713"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771" y="1151038"/>
            <a:ext cx="4042075" cy="480417"/>
          </a:xfrm>
          <a:prstGeom prst="rect">
            <a:avLst/>
          </a:prstGeom>
        </p:spPr>
        <p:txBody>
          <a:bodyPr lIns="51426" tIns="25713" rIns="51426" bIns="25713" anchor="b"/>
          <a:lstStyle>
            <a:lvl1pPr marL="0" indent="0">
              <a:buNone/>
              <a:defRPr sz="1300" b="1"/>
            </a:lvl1pPr>
            <a:lvl2pPr marL="257129" indent="0">
              <a:buNone/>
              <a:defRPr sz="1100" b="1"/>
            </a:lvl2pPr>
            <a:lvl3pPr marL="514259" indent="0">
              <a:buNone/>
              <a:defRPr sz="1000" b="1"/>
            </a:lvl3pPr>
            <a:lvl4pPr marL="771388" indent="0">
              <a:buNone/>
              <a:defRPr sz="900" b="1"/>
            </a:lvl4pPr>
            <a:lvl5pPr marL="1028517" indent="0">
              <a:buNone/>
              <a:defRPr sz="900" b="1"/>
            </a:lvl5pPr>
            <a:lvl6pPr marL="1285646" indent="0">
              <a:buNone/>
              <a:defRPr sz="900" b="1"/>
            </a:lvl6pPr>
            <a:lvl7pPr marL="1542776" indent="0">
              <a:buNone/>
              <a:defRPr sz="900" b="1"/>
            </a:lvl7pPr>
            <a:lvl8pPr marL="1799905" indent="0">
              <a:buNone/>
              <a:defRPr sz="900" b="1"/>
            </a:lvl8pPr>
            <a:lvl9pPr marL="2057034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771" y="1631455"/>
            <a:ext cx="4042075" cy="2962870"/>
          </a:xfrm>
          <a:prstGeom prst="rect">
            <a:avLst/>
          </a:prstGeom>
        </p:spPr>
        <p:txBody>
          <a:bodyPr lIns="51426" tIns="25713" rIns="51426" bIns="25713"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Placeholder 6"/>
          <p:cNvSpPr>
            <a:spLocks noGrp="1"/>
          </p:cNvSpPr>
          <p:nvPr>
            <p:ph type="title"/>
          </p:nvPr>
        </p:nvSpPr>
        <p:spPr>
          <a:xfrm>
            <a:off x="2" y="8797"/>
            <a:ext cx="9143999" cy="857250"/>
          </a:xfrm>
          <a:prstGeom prst="rect">
            <a:avLst/>
          </a:prstGeom>
        </p:spPr>
        <p:txBody>
          <a:bodyPr vert="horz" lIns="51393" tIns="25695" rIns="51393" bIns="25695" rtlCol="0" anchor="ctr">
            <a:noAutofit/>
          </a:bodyPr>
          <a:lstStyle>
            <a:lvl1pPr>
              <a:defRPr sz="3900" spc="-112" baseline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3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6"/>
          <p:cNvSpPr>
            <a:spLocks noGrp="1"/>
          </p:cNvSpPr>
          <p:nvPr>
            <p:ph type="title"/>
          </p:nvPr>
        </p:nvSpPr>
        <p:spPr>
          <a:xfrm>
            <a:off x="2" y="8797"/>
            <a:ext cx="9143999" cy="857250"/>
          </a:xfrm>
          <a:prstGeom prst="rect">
            <a:avLst/>
          </a:prstGeom>
        </p:spPr>
        <p:txBody>
          <a:bodyPr vert="horz" lIns="51393" tIns="25695" rIns="51393" bIns="25695" rtlCol="0" anchor="ctr">
            <a:noAutofit/>
          </a:bodyPr>
          <a:lstStyle>
            <a:lvl1pPr>
              <a:defRPr sz="3900" spc="-112" baseline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3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811963" y="2509838"/>
            <a:ext cx="1031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6" tIns="25713" rIns="51426" bIns="25713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logo_splunk_W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5"/>
          <p:cNvSpPr>
            <a:spLocks noGrp="1"/>
          </p:cNvSpPr>
          <p:nvPr>
            <p:ph type="title"/>
          </p:nvPr>
        </p:nvSpPr>
        <p:spPr>
          <a:xfrm>
            <a:off x="5035729" y="2126197"/>
            <a:ext cx="3705368" cy="857250"/>
          </a:xfrm>
        </p:spPr>
        <p:txBody>
          <a:bodyPr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 userDrawn="1"/>
        </p:nvSpPr>
        <p:spPr bwMode="auto">
          <a:xfrm>
            <a:off x="6811963" y="2509838"/>
            <a:ext cx="1031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6" tIns="25713" rIns="51426" bIns="25713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8" name="Picture 8" descr="logo_splunk_W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60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30018"/>
            <a:ext cx="9144000" cy="3329996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1"/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102852" tIns="102852" rIns="102852" bIns="102852" anchor="ctr" anchorCtr="1"/>
          <a:lstStyle/>
          <a:p>
            <a:pPr defTabSz="51425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195993" y="1205588"/>
            <a:ext cx="6810403" cy="3400226"/>
          </a:xfrm>
          <a:prstGeom prst="rect">
            <a:avLst/>
          </a:prstGeom>
        </p:spPr>
        <p:txBody>
          <a:bodyPr lIns="51426" tIns="25713" rIns="51426" bIns="25713"/>
          <a:lstStyle>
            <a:lvl1pPr marL="0" marR="0" indent="0" algn="l" defTabSz="816334" rtl="0" eaLnBrk="1" fontAlgn="auto" latinLnBrk="0" hangingPunct="1">
              <a:lnSpc>
                <a:spcPct val="150000"/>
              </a:lnSpc>
              <a:spcBef>
                <a:spcPts val="675"/>
              </a:spcBef>
              <a:spcAft>
                <a:spcPts val="0"/>
              </a:spcAft>
              <a:buClrTx/>
              <a:buSzPct val="80000"/>
              <a:buFont typeface="Arial"/>
              <a:buNone/>
              <a:tabLst/>
              <a:defRPr sz="2000"/>
            </a:lvl1pPr>
            <a:lvl2pPr marL="257130" marR="0" indent="0" algn="l" defTabSz="816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2pPr>
            <a:lvl3pPr marL="553542" marR="0" indent="0" algn="l" defTabSz="816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Tx/>
              <a:buNone/>
              <a:tabLst/>
              <a:defRPr sz="2000"/>
            </a:lvl3pPr>
            <a:lvl4pPr marL="722283" marR="0" indent="0" algn="l" defTabSz="816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4pPr>
            <a:lvl5pPr>
              <a:defRPr sz="2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defRPr/>
            </a:pPr>
            <a:fld id="{07F48832-F29A-374C-9152-40F78534E3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030018"/>
            <a:ext cx="9144000" cy="3329996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1"/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102852" tIns="102852" rIns="102852" bIns="102852" anchor="ctr" anchorCtr="1"/>
          <a:lstStyle/>
          <a:p>
            <a:pPr defTabSz="51425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73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4"/>
          </p:nvPr>
        </p:nvSpPr>
        <p:spPr>
          <a:xfrm>
            <a:off x="288835" y="980197"/>
            <a:ext cx="8555969" cy="3557179"/>
          </a:xfrm>
          <a:prstGeom prst="rect">
            <a:avLst/>
          </a:prstGeom>
        </p:spPr>
        <p:txBody>
          <a:bodyPr lIns="51426" tIns="25713" rIns="51426" bIns="25713"/>
          <a:lstStyle>
            <a:lvl1pPr marL="257129" marR="0" indent="-257129" algn="l" defTabSz="816334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lvl1pPr>
            <a:lvl2pPr marL="543722" marR="0" indent="-286592" algn="l" defTabSz="816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lvl2pPr>
            <a:lvl3pPr marL="712462" marR="0" indent="-158920" algn="l" defTabSz="816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 3" pitchFamily="18" charset="2"/>
              <a:buChar char="ê"/>
              <a:tabLst/>
              <a:defRPr/>
            </a:lvl3pPr>
            <a:lvl4pPr marL="1028517" marR="0" indent="-306234" algn="l" defTabSz="816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E9CF1-D74C-C84C-BFDE-2F04DF0BE56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1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0" y="785685"/>
            <a:ext cx="9144000" cy="479779"/>
          </a:xfrm>
          <a:prstGeom prst="rect">
            <a:avLst/>
          </a:prstGeom>
        </p:spPr>
        <p:txBody>
          <a:bodyPr lIns="51426" tIns="25713" rIns="51426" bIns="25713"/>
          <a:lstStyle>
            <a:lvl1pPr algn="ctr">
              <a:buFontTx/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288835" y="1360213"/>
            <a:ext cx="8555969" cy="3162003"/>
          </a:xfrm>
          <a:prstGeom prst="rect">
            <a:avLst/>
          </a:prstGeom>
        </p:spPr>
        <p:txBody>
          <a:bodyPr lIns="51426" tIns="25713" rIns="51426" bIns="25713"/>
          <a:lstStyle>
            <a:lvl1pPr marL="257129" marR="0" indent="-257129" algn="l" defTabSz="816334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lvl1pPr>
            <a:lvl2pPr marL="543722" marR="0" indent="-286592" algn="l" defTabSz="816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lvl2pPr>
            <a:lvl3pPr marL="712462" marR="0" indent="-158920" algn="l" defTabSz="816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 3" pitchFamily="18" charset="2"/>
              <a:buChar char="ê"/>
              <a:tabLst/>
              <a:defRPr/>
            </a:lvl3pPr>
            <a:lvl4pPr marL="1028517" marR="0" indent="-306234" algn="l" defTabSz="816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noProof="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39C46-E965-504D-BC92-3B5C4E3128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2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"/>
            <a:ext cx="9143999" cy="9117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89260"/>
            <a:ext cx="9144000" cy="464789"/>
          </a:xfrm>
          <a:prstGeom prst="rect">
            <a:avLst/>
          </a:prstGeom>
        </p:spPr>
        <p:txBody>
          <a:bodyPr lIns="51426" tIns="25713" rIns="51426" bIns="25713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08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76604" y="1251901"/>
            <a:ext cx="3734142" cy="503768"/>
          </a:xfrm>
          <a:prstGeom prst="rect">
            <a:avLst/>
          </a:prstGeom>
        </p:spPr>
        <p:txBody>
          <a:bodyPr lIns="51426" tIns="25713" rIns="51426" bIns="25713">
            <a:noAutofit/>
          </a:bodyPr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544025" y="1251900"/>
            <a:ext cx="3939166" cy="496168"/>
          </a:xfrm>
          <a:prstGeom prst="rect">
            <a:avLst/>
          </a:prstGeom>
        </p:spPr>
        <p:txBody>
          <a:bodyPr lIns="51426" tIns="25713" rIns="51426" bIns="25713">
            <a:noAutofit/>
          </a:bodyPr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537432" y="1750588"/>
            <a:ext cx="3664609" cy="2824790"/>
          </a:xfrm>
          <a:prstGeom prst="rect">
            <a:avLst/>
          </a:prstGeom>
        </p:spPr>
        <p:txBody>
          <a:bodyPr lIns="51426" tIns="25713" rIns="51426" bIns="25713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779599" y="1752710"/>
            <a:ext cx="3738464" cy="2792267"/>
          </a:xfrm>
          <a:prstGeom prst="rect">
            <a:avLst/>
          </a:prstGeom>
        </p:spPr>
        <p:txBody>
          <a:bodyPr lIns="51426" tIns="25713" rIns="51426" bIns="25713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97742-EA46-BF4A-86F0-743A3431F7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2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Left Subhead, 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99714" y="911722"/>
            <a:ext cx="8134777" cy="544142"/>
          </a:xfrm>
          <a:prstGeom prst="rect">
            <a:avLst/>
          </a:prstGeom>
        </p:spPr>
        <p:txBody>
          <a:bodyPr lIns="51426" tIns="25713" rIns="51426" bIns="25713"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393058" y="1431382"/>
            <a:ext cx="3953357" cy="3166797"/>
          </a:xfrm>
          <a:prstGeom prst="rect">
            <a:avLst/>
          </a:prstGeom>
        </p:spPr>
        <p:txBody>
          <a:bodyPr lIns="51426" tIns="25713" rIns="51426" bIns="25713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B8CA-683D-874C-98C9-D2FFAF4B4E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0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99714" y="911722"/>
            <a:ext cx="8134777" cy="544142"/>
          </a:xfrm>
          <a:prstGeom prst="rect">
            <a:avLst/>
          </a:prstGeom>
        </p:spPr>
        <p:txBody>
          <a:bodyPr lIns="51426" tIns="25713" rIns="51426" bIns="25713"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4778707" y="1431382"/>
            <a:ext cx="3953357" cy="3166797"/>
          </a:xfrm>
          <a:prstGeom prst="rect">
            <a:avLst/>
          </a:prstGeom>
        </p:spPr>
        <p:txBody>
          <a:bodyPr lIns="51426" tIns="25713" rIns="51426" bIns="25713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B8CA-683D-874C-98C9-D2FFAF4B4E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Box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0">
                <a:srgbClr val="72BF3C"/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6" tIns="25713" rIns="51426" bIns="25713"/>
          <a:lstStyle/>
          <a:p>
            <a:pPr defTabSz="51425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0">
                <a:srgbClr val="72BF3C"/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6" tIns="25713" rIns="51426" bIns="25713"/>
          <a:lstStyle/>
          <a:p>
            <a:pPr defTabSz="51425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46278" y="1762130"/>
            <a:ext cx="7850592" cy="1707696"/>
          </a:xfrm>
          <a:prstGeom prst="rect">
            <a:avLst/>
          </a:prstGeom>
        </p:spPr>
        <p:txBody>
          <a:bodyPr lIns="411407" tIns="25713" rIns="411407" bIns="25713"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7C919-B6C7-3543-A408-D77D9C7C51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0">
                <a:srgbClr val="72BF3C"/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6" tIns="25713" rIns="51426" bIns="25713"/>
          <a:lstStyle/>
          <a:p>
            <a:pPr defTabSz="51425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19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ART-PPT-footer-blu-102.pn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9000"/>
            <a:ext cx="915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gray">
          <a:xfrm>
            <a:off x="0" y="9525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1633" tIns="40817" rIns="81633" bIns="408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379913" y="4770438"/>
            <a:ext cx="385762" cy="257175"/>
          </a:xfrm>
          <a:prstGeom prst="rect">
            <a:avLst/>
          </a:prstGeom>
        </p:spPr>
        <p:txBody>
          <a:bodyPr vert="horz" lIns="81633" tIns="40817" rIns="81633" bIns="40817" rtlCol="0" anchor="ctr"/>
          <a:lstStyle>
            <a:lvl1pPr algn="ctr" defTabSz="816334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C0C0C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30CCE6-9770-5A43-A55E-C3ADCAED01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55" r:id="rId8"/>
    <p:sldLayoutId id="2147483748" r:id="rId9"/>
    <p:sldLayoutId id="2147483749" r:id="rId10"/>
    <p:sldLayoutId id="2147483750" r:id="rId11"/>
    <p:sldLayoutId id="2147483751" r:id="rId12"/>
    <p:sldLayoutId id="2147483756" r:id="rId13"/>
    <p:sldLayoutId id="2147483763" r:id="rId14"/>
    <p:sldLayoutId id="2147483764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815975" rtl="0" eaLnBrk="1" fontAlgn="base" hangingPunct="1">
        <a:spcBef>
          <a:spcPct val="0"/>
        </a:spcBef>
        <a:spcAft>
          <a:spcPct val="0"/>
        </a:spcAft>
        <a:defRPr sz="3700" kern="12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ctr" defTabSz="815975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815975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815975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815975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815975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815975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815975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815975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55588" indent="-255588" algn="l" defTabSz="815975" rtl="0" eaLnBrk="1" fontAlgn="base" hangingPunct="1">
        <a:spcBef>
          <a:spcPts val="675"/>
        </a:spcBef>
        <a:spcAft>
          <a:spcPct val="0"/>
        </a:spcAft>
        <a:buSzPct val="80000"/>
        <a:buFont typeface="Arial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2925" indent="-285750" algn="l" defTabSz="815975" rtl="0" eaLnBrk="1" fontAlgn="base" hangingPunct="1">
        <a:spcBef>
          <a:spcPct val="0"/>
        </a:spcBef>
        <a:spcAft>
          <a:spcPct val="0"/>
        </a:spcAft>
        <a:buFont typeface="Calibri" charset="0"/>
        <a:buChar char="–"/>
        <a:defRPr sz="19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1200" indent="-158750" algn="l" defTabSz="815975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SzPct val="100000"/>
        <a:buFont typeface="Wingdings 3" charset="0"/>
        <a:buChar char="ê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925513" indent="-204788" algn="l" defTabSz="815975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14375" indent="-66675" algn="l" defTabSz="815975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Font typeface="Wingdings 3" charset="0"/>
        <a:buChar char="ê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919" indent="-204084" algn="l" defTabSz="8163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85" indent="-204084" algn="l" defTabSz="8163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53" indent="-204084" algn="l" defTabSz="8163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20" indent="-204084" algn="l" defTabSz="8163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7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4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01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68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35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02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69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36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davidfstr/renamerege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xkcd.com/208/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st.github.com/noprompt/6106573/raw/fcb683834bb2e171618ca91bf0b234014b5b957d/word-re.clj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245100" y="3659188"/>
            <a:ext cx="3333750" cy="820737"/>
          </a:xfrm>
          <a:prstGeom prst="rect">
            <a:avLst/>
          </a:prstGeom>
        </p:spPr>
        <p:txBody>
          <a:bodyPr lIns="51426" tIns="25713" rIns="51426" bIns="25713"/>
          <a:lstStyle>
            <a:lvl1pPr marL="0" indent="0">
              <a:buNone/>
              <a:defRPr sz="4000" baseline="0"/>
            </a:lvl1pPr>
          </a:lstStyle>
          <a:p>
            <a:pPr defTabSz="514259" eaLnBrk="0" fontAlgn="auto" hangingPunct="0">
              <a:spcBef>
                <a:spcPts val="1181"/>
              </a:spcBef>
              <a:spcAft>
                <a:spcPts val="0"/>
              </a:spcAft>
              <a:buClr>
                <a:srgbClr val="FFFFFF"/>
              </a:buClr>
              <a:buSzPct val="100000"/>
              <a:defRPr/>
            </a:pPr>
            <a:endParaRPr lang="en-US" kern="0" dirty="0">
              <a:solidFill>
                <a:schemeClr val="bg1"/>
              </a:solidFill>
              <a:latin typeface="+mn-lt"/>
              <a:ea typeface="+mn-ea"/>
              <a:cs typeface="+mn-cs"/>
              <a:sym typeface="Myriad Pr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itle 6"/>
          <p:cNvSpPr txBox="1">
            <a:spLocks/>
          </p:cNvSpPr>
          <p:nvPr/>
        </p:nvSpPr>
        <p:spPr bwMode="gray">
          <a:xfrm>
            <a:off x="5023698" y="2108149"/>
            <a:ext cx="370536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1633" tIns="40817" rIns="81633" bIns="40817" numCol="1" anchor="ctr" anchorCtr="0" compatLnSpc="1">
            <a:prstTxWarp prst="textNoShape">
              <a:avLst/>
            </a:prstTxWarp>
            <a:noAutofit/>
          </a:bodyPr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sz="3000" kern="1200" baseline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815975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815975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815975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815975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815975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815975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815975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815975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mtClean="0">
                <a:latin typeface="Calibri" charset="0"/>
              </a:rPr>
              <a:t>Regular Expressions</a:t>
            </a:r>
            <a:endParaRPr lang="en-US" dirty="0">
              <a:latin typeface="Calibri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5008173" y="3109032"/>
            <a:ext cx="3697422" cy="939591"/>
          </a:xfrm>
          <a:prstGeom prst="rect">
            <a:avLst/>
          </a:prstGeom>
        </p:spPr>
        <p:txBody>
          <a:bodyPr>
            <a:noAutofit/>
          </a:bodyPr>
          <a:lstStyle>
            <a:lvl1pPr marL="255588" indent="-255588" algn="l" defTabSz="815975" rtl="0" eaLnBrk="1" fontAlgn="base" hangingPunct="1">
              <a:spcBef>
                <a:spcPts val="675"/>
              </a:spcBef>
              <a:spcAft>
                <a:spcPct val="0"/>
              </a:spcAft>
              <a:buSzPct val="80000"/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42925" indent="-285750" algn="l" defTabSz="815975" rtl="0" eaLnBrk="1" fontAlgn="base" hangingPunct="1">
              <a:spcBef>
                <a:spcPct val="0"/>
              </a:spcBef>
              <a:spcAft>
                <a:spcPct val="0"/>
              </a:spcAft>
              <a:buFont typeface="Calibri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1200" indent="-158750" algn="l" defTabSz="815975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 3" charset="0"/>
              <a:buChar char="ê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925513" indent="-204788" algn="l" defTabSz="815975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714375" indent="-66675" algn="l" defTabSz="815975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Font typeface="Wingdings 3" charset="0"/>
              <a:buChar char="ê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44919" indent="-204084" algn="l" defTabSz="8163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085" indent="-204084" algn="l" defTabSz="8163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253" indent="-204084" algn="l" defTabSz="8163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420" indent="-204084" algn="l" defTabSz="8163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David Foster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Software Engineer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Aug 2013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4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57250"/>
          </a:xfrm>
        </p:spPr>
        <p:txBody>
          <a:bodyPr/>
          <a:lstStyle/>
          <a:p>
            <a:r>
              <a:rPr lang="en-US" sz="3500" dirty="0"/>
              <a:t>Simple Expressions </a:t>
            </a:r>
            <a:r>
              <a:rPr lang="en-US" sz="3500" dirty="0" smtClean="0"/>
              <a:t>(4/</a:t>
            </a:r>
            <a:r>
              <a:rPr lang="en-US" sz="3500" dirty="0"/>
              <a:t>4)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8837" y="935855"/>
            <a:ext cx="8555969" cy="3557179"/>
          </a:xfrm>
          <a:prstGeom prst="rect">
            <a:avLst/>
          </a:prstGeom>
        </p:spPr>
        <p:txBody>
          <a:bodyPr lIns="51426" tIns="25713" rIns="51426" bIns="25713"/>
          <a:lstStyle/>
          <a:p>
            <a:pPr marL="207714" indent="-305978"/>
            <a:r>
              <a:rPr lang="en-US" sz="2000" dirty="0" smtClean="0"/>
              <a:t>Goal: Match the same word repeated 1 or more times</a:t>
            </a:r>
            <a:endParaRPr lang="en-US" sz="2000" dirty="0" smtClean="0"/>
          </a:p>
          <a:p>
            <a:pPr marL="207714" indent="-305978"/>
            <a:endParaRPr lang="en-US" sz="2000" dirty="0" smtClean="0"/>
          </a:p>
          <a:p>
            <a:pPr marL="207714" indent="-305978"/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FF0000"/>
                </a:solidFill>
              </a:rPr>
              <a:t>[a-</a:t>
            </a:r>
            <a:r>
              <a:rPr lang="en-US" sz="4000" dirty="0" err="1" smtClean="0">
                <a:solidFill>
                  <a:srgbClr val="FF0000"/>
                </a:solidFill>
              </a:rPr>
              <a:t>zA</a:t>
            </a:r>
            <a:r>
              <a:rPr lang="en-US" sz="4000" dirty="0" smtClean="0">
                <a:solidFill>
                  <a:srgbClr val="FF0000"/>
                </a:solidFill>
              </a:rPr>
              <a:t>-Z]</a:t>
            </a:r>
            <a:r>
              <a:rPr lang="en-US" sz="4000" dirty="0" smtClean="0">
                <a:solidFill>
                  <a:srgbClr val="FF6600"/>
                </a:solidFill>
              </a:rPr>
              <a:t>+</a:t>
            </a:r>
            <a:r>
              <a:rPr lang="en-US" sz="4000" dirty="0" smtClean="0">
                <a:solidFill>
                  <a:srgbClr val="0000FF"/>
                </a:solidFill>
              </a:rPr>
              <a:t>)(</a:t>
            </a:r>
            <a:r>
              <a:rPr lang="en-US" sz="4000" dirty="0" smtClean="0">
                <a:solidFill>
                  <a:srgbClr val="800000"/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\1</a:t>
            </a:r>
            <a:r>
              <a:rPr lang="en-US" sz="4000" dirty="0" smtClean="0">
                <a:solidFill>
                  <a:srgbClr val="0000FF"/>
                </a:solidFill>
              </a:rPr>
              <a:t>)</a:t>
            </a:r>
            <a:r>
              <a:rPr lang="en-US" sz="4000" dirty="0" smtClean="0">
                <a:solidFill>
                  <a:srgbClr val="FF6600"/>
                </a:solidFill>
              </a:rPr>
              <a:t>*</a:t>
            </a:r>
            <a:endParaRPr lang="en-US" sz="3600" dirty="0" smtClean="0">
              <a:solidFill>
                <a:srgbClr val="FF6600"/>
              </a:solidFill>
            </a:endParaRPr>
          </a:p>
          <a:p>
            <a:pPr marL="207714" indent="-305978"/>
            <a:endParaRPr lang="en-US" sz="2000" dirty="0" smtClean="0"/>
          </a:p>
          <a:p>
            <a:pPr marL="207714" indent="-305978"/>
            <a:endParaRPr lang="en-US" sz="2000" dirty="0" smtClean="0"/>
          </a:p>
          <a:p>
            <a:pPr marL="207714" indent="-305978"/>
            <a:r>
              <a:rPr lang="en-US" sz="2000" dirty="0" smtClean="0"/>
              <a:t>Now things are getting interesting…</a:t>
            </a:r>
            <a:endParaRPr lang="en-US" sz="4000" dirty="0">
              <a:solidFill>
                <a:srgbClr val="800000"/>
              </a:solidFill>
            </a:endParaRPr>
          </a:p>
          <a:p>
            <a:pPr marL="207714" indent="-305978"/>
            <a:endParaRPr lang="en-US" sz="4000" dirty="0">
              <a:solidFill>
                <a:srgbClr val="8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09939" y="4816673"/>
            <a:ext cx="3857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3" tIns="45677" rIns="91353" bIns="45677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17237" indent="-160477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641900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898663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155422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1412182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166894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92570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2182465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814856" eaLnBrk="1" hangingPunct="1">
              <a:buClr>
                <a:prstClr val="white"/>
              </a:buClr>
            </a:pPr>
            <a:fld id="{3829F5D3-0D84-5B47-9DAA-2ACEE1523205}" type="slidenum">
              <a:rPr lang="en-US" sz="1200">
                <a:solidFill>
                  <a:prstClr val="white"/>
                </a:solidFill>
              </a:rPr>
              <a:pPr defTabSz="814856" eaLnBrk="1" hangingPunct="1">
                <a:buClr>
                  <a:prstClr val="white"/>
                </a:buClr>
              </a:pPr>
              <a:t>10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71180" y="2697647"/>
            <a:ext cx="2504965" cy="18985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25713" rIns="51426" bIns="25713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( )     Group</a:t>
            </a:r>
          </a:p>
          <a:p>
            <a:r>
              <a:rPr lang="en-US" sz="2000" dirty="0">
                <a:solidFill>
                  <a:srgbClr val="FF0000"/>
                </a:solidFill>
              </a:rPr>
              <a:t>[⬦]   Char in ⬦</a:t>
            </a:r>
          </a:p>
          <a:p>
            <a:r>
              <a:rPr lang="en-US" sz="2000" dirty="0" smtClean="0">
                <a:solidFill>
                  <a:srgbClr val="FF6600"/>
                </a:solidFill>
              </a:rPr>
              <a:t>♦*    Repetition (0..∞)</a:t>
            </a:r>
          </a:p>
          <a:p>
            <a:r>
              <a:rPr lang="en-US" sz="2000" dirty="0" smtClean="0">
                <a:solidFill>
                  <a:srgbClr val="FF6600"/>
                </a:solidFill>
              </a:rPr>
              <a:t>♦+    </a:t>
            </a:r>
            <a:r>
              <a:rPr lang="en-US" sz="2000" dirty="0">
                <a:solidFill>
                  <a:srgbClr val="FF6600"/>
                </a:solidFill>
              </a:rPr>
              <a:t>Repetition </a:t>
            </a:r>
            <a:r>
              <a:rPr lang="en-US" sz="2000" dirty="0" smtClean="0">
                <a:solidFill>
                  <a:srgbClr val="FF6600"/>
                </a:solidFill>
              </a:rPr>
              <a:t>(1.</a:t>
            </a:r>
            <a:r>
              <a:rPr lang="en-US" sz="2000" dirty="0">
                <a:solidFill>
                  <a:srgbClr val="FF6600"/>
                </a:solidFill>
              </a:rPr>
              <a:t>.∞</a:t>
            </a:r>
            <a:r>
              <a:rPr lang="en-US" sz="2000" dirty="0" smtClean="0">
                <a:solidFill>
                  <a:srgbClr val="FF6600"/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\1    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Backreference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rgbClr val="800000"/>
                </a:solidFill>
              </a:rPr>
              <a:t>♦      Literal Character</a:t>
            </a:r>
          </a:p>
        </p:txBody>
      </p:sp>
      <p:sp>
        <p:nvSpPr>
          <p:cNvPr id="8" name="Left Brace 7"/>
          <p:cNvSpPr/>
          <p:nvPr/>
        </p:nvSpPr>
        <p:spPr>
          <a:xfrm rot="5400000" flipH="1">
            <a:off x="1623676" y="1453641"/>
            <a:ext cx="169874" cy="20835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55233" y="2515851"/>
            <a:ext cx="50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F7F7F"/>
                </a:solidFill>
              </a:rPr>
              <a:t>\1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2995352" y="2526060"/>
            <a:ext cx="50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7F7F7F"/>
                </a:solidFill>
              </a:rPr>
              <a:t>\2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5400000" flipH="1">
            <a:off x="3159359" y="2091406"/>
            <a:ext cx="171163" cy="8067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7115" y="1870208"/>
            <a:ext cx="383271" cy="53351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1690578"/>
            <a:ext cx="9143999" cy="857250"/>
          </a:xfrm>
        </p:spPr>
        <p:txBody>
          <a:bodyPr/>
          <a:lstStyle/>
          <a:p>
            <a:r>
              <a:rPr lang="en-US" sz="3500" dirty="0" smtClean="0"/>
              <a:t>Real World Examples</a:t>
            </a:r>
            <a:endParaRPr lang="en-US" sz="35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09939" y="4816673"/>
            <a:ext cx="3857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3" tIns="45677" rIns="91353" bIns="45677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17237" indent="-160477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641900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898663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155422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1412182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166894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92570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2182465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814856" eaLnBrk="1" hangingPunct="1">
              <a:buClr>
                <a:prstClr val="white"/>
              </a:buClr>
            </a:pPr>
            <a:fld id="{3829F5D3-0D84-5B47-9DAA-2ACEE1523205}" type="slidenum">
              <a:rPr lang="en-US" sz="1200">
                <a:solidFill>
                  <a:prstClr val="white"/>
                </a:solidFill>
              </a:rPr>
              <a:pPr defTabSz="814856" eaLnBrk="1" hangingPunct="1">
                <a:buClr>
                  <a:prstClr val="white"/>
                </a:buClr>
              </a:pPr>
              <a:t>11</a:t>
            </a:fld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7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57250"/>
          </a:xfrm>
        </p:spPr>
        <p:txBody>
          <a:bodyPr/>
          <a:lstStyle/>
          <a:p>
            <a:r>
              <a:rPr lang="en-US" sz="3500" dirty="0" smtClean="0"/>
              <a:t>Example: Email Extraction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8837" y="935855"/>
            <a:ext cx="8555969" cy="3557179"/>
          </a:xfrm>
          <a:prstGeom prst="rect">
            <a:avLst/>
          </a:prstGeom>
        </p:spPr>
        <p:txBody>
          <a:bodyPr lIns="51426" tIns="25713" rIns="51426" bIns="25713"/>
          <a:lstStyle/>
          <a:p>
            <a:pPr marL="207714" indent="-305978"/>
            <a:r>
              <a:rPr lang="en-US" sz="2000" dirty="0" smtClean="0"/>
              <a:t>Boris Mann &lt;</a:t>
            </a:r>
            <a:r>
              <a:rPr lang="en-US" sz="2000" dirty="0" err="1" smtClean="0"/>
              <a:t>bmann@example.com</a:t>
            </a:r>
            <a:r>
              <a:rPr lang="en-US" sz="2000" dirty="0" smtClean="0"/>
              <a:t>&gt;    </a:t>
            </a:r>
            <a:r>
              <a:rPr lang="en-US" sz="2000" dirty="0" smtClean="0"/>
              <a:t>➞ </a:t>
            </a:r>
            <a:r>
              <a:rPr lang="en-US" sz="2000" dirty="0" err="1" smtClean="0"/>
              <a:t>bmann@</a:t>
            </a:r>
            <a:r>
              <a:rPr lang="en-US" sz="2000" dirty="0" err="1"/>
              <a:t>example.com</a:t>
            </a:r>
            <a:endParaRPr lang="en-US" sz="2000" dirty="0" smtClean="0"/>
          </a:p>
          <a:p>
            <a:pPr marL="207714" indent="-305978"/>
            <a:r>
              <a:rPr lang="en-US" sz="2000" dirty="0" smtClean="0"/>
              <a:t>John Doe &lt;</a:t>
            </a:r>
            <a:r>
              <a:rPr lang="en-US" sz="2000" dirty="0" err="1" smtClean="0"/>
              <a:t>jdoe@example.com</a:t>
            </a:r>
            <a:r>
              <a:rPr lang="en-US" sz="2000" dirty="0"/>
              <a:t>&gt;             ➞ </a:t>
            </a:r>
            <a:r>
              <a:rPr lang="en-US" sz="2000" dirty="0" err="1"/>
              <a:t>jdoe@example.com</a:t>
            </a:r>
            <a:endParaRPr lang="en-US" sz="2000" dirty="0" smtClean="0"/>
          </a:p>
          <a:p>
            <a:pPr marL="207714" indent="-305978"/>
            <a:r>
              <a:rPr lang="en-US" sz="2000" dirty="0" smtClean="0"/>
              <a:t>Bob Waters &lt;</a:t>
            </a:r>
            <a:r>
              <a:rPr lang="en-US" sz="2000" dirty="0" err="1" smtClean="0"/>
              <a:t>bwaters</a:t>
            </a:r>
            <a:r>
              <a:rPr lang="en-US" sz="2000" dirty="0" err="1" smtClean="0"/>
              <a:t>@example.com</a:t>
            </a:r>
            <a:r>
              <a:rPr lang="en-US" sz="2000" dirty="0" smtClean="0"/>
              <a:t>&gt;  </a:t>
            </a:r>
            <a:r>
              <a:rPr lang="en-US" sz="2000" dirty="0"/>
              <a:t>➞ </a:t>
            </a:r>
            <a:r>
              <a:rPr lang="en-US" sz="2000" dirty="0" err="1"/>
              <a:t>bwaters@</a:t>
            </a:r>
            <a:r>
              <a:rPr lang="en-US" sz="2000" dirty="0" err="1" smtClean="0"/>
              <a:t>example.com</a:t>
            </a:r>
            <a:endParaRPr lang="en-US" sz="2000" dirty="0" smtClean="0"/>
          </a:p>
          <a:p>
            <a:pPr marL="207714" indent="-305978"/>
            <a:endParaRPr lang="en-US" sz="2000" dirty="0" smtClean="0"/>
          </a:p>
          <a:p>
            <a:pPr marL="207714" indent="-305978"/>
            <a:r>
              <a:rPr lang="en-US" sz="4000" dirty="0" smtClean="0">
                <a:solidFill>
                  <a:srgbClr val="FF0000"/>
                </a:solidFill>
              </a:rPr>
              <a:t>[^&lt;]</a:t>
            </a:r>
            <a:r>
              <a:rPr lang="en-US" sz="4000" dirty="0" smtClean="0">
                <a:solidFill>
                  <a:srgbClr val="FF6600"/>
                </a:solidFill>
              </a:rPr>
              <a:t>*</a:t>
            </a:r>
            <a:r>
              <a:rPr lang="en-US" sz="4000" dirty="0" smtClean="0"/>
              <a:t> &lt;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FF0000"/>
                </a:solidFill>
              </a:rPr>
              <a:t>[^&gt;]</a:t>
            </a:r>
            <a:r>
              <a:rPr lang="en-US" sz="4000" dirty="0" smtClean="0">
                <a:solidFill>
                  <a:srgbClr val="FF6600"/>
                </a:solidFill>
              </a:rPr>
              <a:t>+</a:t>
            </a:r>
            <a:r>
              <a:rPr lang="en-US" sz="4000" dirty="0" smtClean="0">
                <a:solidFill>
                  <a:srgbClr val="0000FF"/>
                </a:solidFill>
              </a:rPr>
              <a:t>)</a:t>
            </a:r>
            <a:r>
              <a:rPr lang="en-US" sz="4000" dirty="0" smtClean="0"/>
              <a:t>&gt;   ➞   </a:t>
            </a:r>
            <a:r>
              <a:rPr lang="en-US" sz="4000" dirty="0" smtClean="0">
                <a:solidFill>
                  <a:srgbClr val="757575"/>
                </a:solidFill>
              </a:rPr>
              <a:t>\1</a:t>
            </a:r>
            <a:endParaRPr lang="en-US" sz="4000" dirty="0">
              <a:solidFill>
                <a:srgbClr val="757575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09939" y="4816673"/>
            <a:ext cx="3857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3" tIns="45677" rIns="91353" bIns="45677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17237" indent="-160477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641900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898663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155422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1412182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166894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92570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2182465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814856" eaLnBrk="1" hangingPunct="1">
              <a:buClr>
                <a:prstClr val="white"/>
              </a:buClr>
            </a:pPr>
            <a:fld id="{3829F5D3-0D84-5B47-9DAA-2ACEE1523205}" type="slidenum">
              <a:rPr lang="en-US" sz="1200">
                <a:solidFill>
                  <a:prstClr val="white"/>
                </a:solidFill>
              </a:rPr>
              <a:pPr defTabSz="814856" eaLnBrk="1" hangingPunct="1">
                <a:buClr>
                  <a:prstClr val="white"/>
                </a:buClr>
              </a:pPr>
              <a:t>12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71180" y="2697647"/>
            <a:ext cx="2504965" cy="18985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25713" rIns="51426" bIns="25713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( )     Group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[^⬦] Char NOT in ⬦</a:t>
            </a:r>
          </a:p>
          <a:p>
            <a:r>
              <a:rPr lang="en-US" sz="2000" dirty="0" smtClean="0">
                <a:solidFill>
                  <a:srgbClr val="FF6600"/>
                </a:solidFill>
              </a:rPr>
              <a:t>♦*    Repetition (0..∞)</a:t>
            </a:r>
          </a:p>
          <a:p>
            <a:r>
              <a:rPr lang="en-US" sz="2000" dirty="0" smtClean="0">
                <a:solidFill>
                  <a:srgbClr val="FF6600"/>
                </a:solidFill>
              </a:rPr>
              <a:t>♦+    </a:t>
            </a:r>
            <a:r>
              <a:rPr lang="en-US" sz="2000" dirty="0">
                <a:solidFill>
                  <a:srgbClr val="FF6600"/>
                </a:solidFill>
              </a:rPr>
              <a:t>Repetition </a:t>
            </a:r>
            <a:r>
              <a:rPr lang="en-US" sz="2000" dirty="0" smtClean="0">
                <a:solidFill>
                  <a:srgbClr val="FF6600"/>
                </a:solidFill>
              </a:rPr>
              <a:t>(1.</a:t>
            </a:r>
            <a:r>
              <a:rPr lang="en-US" sz="2000" dirty="0">
                <a:solidFill>
                  <a:srgbClr val="FF6600"/>
                </a:solidFill>
              </a:rPr>
              <a:t>.∞</a:t>
            </a:r>
            <a:r>
              <a:rPr lang="en-US" sz="2000" dirty="0" smtClean="0">
                <a:solidFill>
                  <a:srgbClr val="FF6600"/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\1    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Backreference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rgbClr val="800000"/>
                </a:solidFill>
              </a:rPr>
              <a:t>♦      Literal Character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847" y="2622471"/>
            <a:ext cx="383271" cy="53351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57250"/>
          </a:xfrm>
        </p:spPr>
        <p:txBody>
          <a:bodyPr/>
          <a:lstStyle/>
          <a:p>
            <a:r>
              <a:rPr lang="en-US" sz="3500" dirty="0" smtClean="0"/>
              <a:t>Example: Fuzzy Matching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8837" y="935855"/>
            <a:ext cx="8555969" cy="3557179"/>
          </a:xfrm>
          <a:prstGeom prst="rect">
            <a:avLst/>
          </a:prstGeom>
        </p:spPr>
        <p:txBody>
          <a:bodyPr lIns="51426" tIns="25713" rIns="51426" bIns="25713"/>
          <a:lstStyle/>
          <a:p>
            <a:pPr marL="207714" indent="-305978"/>
            <a:r>
              <a:rPr lang="en-US" sz="2000" dirty="0" smtClean="0"/>
              <a:t>Getting Started with the new </a:t>
            </a:r>
            <a:r>
              <a:rPr lang="en-US" sz="2000" dirty="0" smtClean="0">
                <a:solidFill>
                  <a:srgbClr val="3366FF"/>
                </a:solidFill>
              </a:rPr>
              <a:t>App Framework</a:t>
            </a:r>
          </a:p>
          <a:p>
            <a:pPr marL="207714" indent="-305978"/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="</a:t>
            </a:r>
            <a:r>
              <a:rPr lang="en-US" sz="2000" dirty="0" smtClean="0">
                <a:solidFill>
                  <a:srgbClr val="3366FF"/>
                </a:solidFill>
              </a:rPr>
              <a:t>App</a:t>
            </a:r>
            <a:r>
              <a:rPr lang="en-US" sz="2000" dirty="0" smtClean="0"/>
              <a:t>%20</a:t>
            </a:r>
            <a:r>
              <a:rPr lang="en-US" sz="2000" dirty="0" smtClean="0">
                <a:solidFill>
                  <a:srgbClr val="3366FF"/>
                </a:solidFill>
              </a:rPr>
              <a:t>Framework</a:t>
            </a:r>
            <a:r>
              <a:rPr lang="en-US" sz="2000" dirty="0" smtClean="0"/>
              <a:t>%20Guide.html"&gt;…&lt;/a&gt;</a:t>
            </a:r>
            <a:endParaRPr lang="en-US" sz="2000" dirty="0" smtClean="0"/>
          </a:p>
          <a:p>
            <a:pPr marL="207714" indent="-305978"/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dirty="0" err="1" smtClean="0">
                <a:solidFill>
                  <a:srgbClr val="3366FF"/>
                </a:solidFill>
              </a:rPr>
              <a:t>App</a:t>
            </a:r>
            <a:r>
              <a:rPr lang="en-US" sz="2000" dirty="0" err="1" smtClean="0"/>
              <a:t>+</a:t>
            </a:r>
            <a:r>
              <a:rPr lang="en-US" sz="2000" dirty="0" err="1" smtClean="0">
                <a:solidFill>
                  <a:srgbClr val="3366FF"/>
                </a:solidFill>
              </a:rPr>
              <a:t>Framework</a:t>
            </a:r>
            <a:r>
              <a:rPr lang="en-US" sz="2000" dirty="0" err="1" smtClean="0"/>
              <a:t>+Reference.html</a:t>
            </a:r>
            <a:r>
              <a:rPr lang="en-US" sz="2000" dirty="0"/>
              <a:t>"&gt;…&lt;/a&gt;</a:t>
            </a:r>
          </a:p>
          <a:p>
            <a:pPr marL="207714" indent="-305978"/>
            <a:endParaRPr lang="en-US" sz="2000" dirty="0" smtClean="0"/>
          </a:p>
          <a:p>
            <a:pPr marL="207714" indent="-305978"/>
            <a:r>
              <a:rPr lang="en-US" sz="4000" dirty="0" smtClean="0"/>
              <a:t>App</a:t>
            </a:r>
            <a:r>
              <a:rPr lang="en-US" sz="4000" dirty="0" smtClean="0">
                <a:solidFill>
                  <a:srgbClr val="0000FF"/>
                </a:solidFill>
              </a:rPr>
              <a:t>( </a:t>
            </a:r>
            <a:r>
              <a:rPr lang="en-US" sz="4000" dirty="0" smtClean="0">
                <a:solidFill>
                  <a:srgbClr val="FF0000"/>
                </a:solidFill>
              </a:rPr>
              <a:t>|</a:t>
            </a:r>
            <a:r>
              <a:rPr lang="en-US" sz="4000" dirty="0" smtClean="0"/>
              <a:t>%</a:t>
            </a:r>
            <a:r>
              <a:rPr lang="en-US" sz="4000" dirty="0"/>
              <a:t>20</a:t>
            </a:r>
            <a:r>
              <a:rPr lang="en-US" sz="4000" dirty="0" smtClean="0">
                <a:solidFill>
                  <a:srgbClr val="FF0000"/>
                </a:solidFill>
              </a:rPr>
              <a:t>|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\+</a:t>
            </a:r>
            <a:r>
              <a:rPr lang="en-US" sz="4000" dirty="0" smtClean="0">
                <a:solidFill>
                  <a:srgbClr val="0000FF"/>
                </a:solidFill>
              </a:rPr>
              <a:t>)</a:t>
            </a:r>
            <a:r>
              <a:rPr lang="en-US" sz="4000" dirty="0" smtClean="0"/>
              <a:t>Framework</a:t>
            </a:r>
          </a:p>
          <a:p>
            <a:pPr marL="207714" indent="-305978"/>
            <a:endParaRPr lang="en-US" sz="4000" dirty="0" smtClean="0"/>
          </a:p>
          <a:p>
            <a:pPr marL="207714" indent="-305978"/>
            <a:r>
              <a:rPr lang="en-US" sz="4000" dirty="0" smtClean="0"/>
              <a:t>App</a:t>
            </a:r>
            <a:r>
              <a:rPr lang="en-US" sz="4000" dirty="0" smtClean="0">
                <a:solidFill>
                  <a:srgbClr val="FF0000"/>
                </a:solidFill>
              </a:rPr>
              <a:t>.</a:t>
            </a:r>
            <a:r>
              <a:rPr lang="en-US" sz="4000" dirty="0" smtClean="0">
                <a:solidFill>
                  <a:srgbClr val="FF6600"/>
                </a:solidFill>
              </a:rPr>
              <a:t>{0,5}</a:t>
            </a:r>
            <a:r>
              <a:rPr lang="en-US" sz="4000" dirty="0" smtClean="0"/>
              <a:t>Framework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09939" y="4816673"/>
            <a:ext cx="3857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3" tIns="45677" rIns="91353" bIns="45677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17237" indent="-160477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641900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898663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155422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1412182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166894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92570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2182465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814856" eaLnBrk="1" hangingPunct="1">
              <a:buClr>
                <a:prstClr val="white"/>
              </a:buClr>
            </a:pPr>
            <a:fld id="{3829F5D3-0D84-5B47-9DAA-2ACEE1523205}" type="slidenum">
              <a:rPr lang="en-US" sz="1200">
                <a:solidFill>
                  <a:prstClr val="white"/>
                </a:solidFill>
              </a:rPr>
              <a:pPr defTabSz="814856" eaLnBrk="1" hangingPunct="1">
                <a:buClr>
                  <a:prstClr val="white"/>
                </a:buClr>
              </a:pPr>
              <a:t>13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71180" y="2697647"/>
            <a:ext cx="2504965" cy="18985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25713" rIns="51426" bIns="25713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( )     Group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|       Choice (OR)</a:t>
            </a:r>
          </a:p>
          <a:p>
            <a:r>
              <a:rPr lang="en-US" sz="2000" dirty="0" smtClean="0">
                <a:solidFill>
                  <a:srgbClr val="7F7F7F"/>
                </a:solidFill>
              </a:rPr>
              <a:t>\♦    Escaped Char</a:t>
            </a:r>
          </a:p>
          <a:p>
            <a:r>
              <a:rPr lang="en-US" sz="2000" dirty="0">
                <a:solidFill>
                  <a:srgbClr val="800000"/>
                </a:solidFill>
              </a:rPr>
              <a:t>♦      Literal </a:t>
            </a:r>
            <a:r>
              <a:rPr lang="en-US" sz="2000" dirty="0" smtClean="0">
                <a:solidFill>
                  <a:srgbClr val="800000"/>
                </a:solidFill>
              </a:rPr>
              <a:t>Character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.       Any </a:t>
            </a:r>
            <a:r>
              <a:rPr lang="en-US" sz="2000" dirty="0" smtClean="0">
                <a:solidFill>
                  <a:srgbClr val="FF0000"/>
                </a:solidFill>
              </a:rPr>
              <a:t>Character</a:t>
            </a:r>
            <a:endParaRPr lang="en-US" sz="2000" dirty="0" smtClean="0">
              <a:solidFill>
                <a:srgbClr val="7F7F7F"/>
              </a:solidFill>
            </a:endParaRPr>
          </a:p>
          <a:p>
            <a:r>
              <a:rPr lang="en-US" sz="2000" dirty="0" smtClean="0">
                <a:solidFill>
                  <a:srgbClr val="FF6600"/>
                </a:solidFill>
              </a:rPr>
              <a:t>♦{</a:t>
            </a:r>
            <a:r>
              <a:rPr lang="en-US" sz="2000" dirty="0" err="1" smtClean="0">
                <a:solidFill>
                  <a:srgbClr val="FF6600"/>
                </a:solidFill>
              </a:rPr>
              <a:t>n,k</a:t>
            </a:r>
            <a:r>
              <a:rPr lang="en-US" sz="2000" dirty="0" smtClean="0">
                <a:solidFill>
                  <a:srgbClr val="FF6600"/>
                </a:solidFill>
              </a:rPr>
              <a:t>} Repetition (</a:t>
            </a:r>
            <a:r>
              <a:rPr lang="en-US" sz="2000" dirty="0" err="1" smtClean="0">
                <a:solidFill>
                  <a:srgbClr val="FF6600"/>
                </a:solidFill>
              </a:rPr>
              <a:t>n..k</a:t>
            </a:r>
            <a:r>
              <a:rPr lang="en-US" sz="2000" dirty="0" smtClean="0">
                <a:solidFill>
                  <a:srgbClr val="FF6600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90151" y="3365921"/>
            <a:ext cx="1850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</a:t>
            </a:r>
            <a:r>
              <a:rPr lang="en-US" sz="2000" dirty="0" smtClean="0"/>
              <a:t>r even better…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261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57250"/>
          </a:xfrm>
        </p:spPr>
        <p:txBody>
          <a:bodyPr/>
          <a:lstStyle/>
          <a:p>
            <a:r>
              <a:rPr lang="en-US" sz="3500" dirty="0" smtClean="0"/>
              <a:t>Example: Change File Extension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8837" y="935855"/>
            <a:ext cx="8555969" cy="3557179"/>
          </a:xfrm>
          <a:prstGeom prst="rect">
            <a:avLst/>
          </a:prstGeom>
        </p:spPr>
        <p:txBody>
          <a:bodyPr lIns="51426" tIns="25713" rIns="51426" bIns="25713"/>
          <a:lstStyle/>
          <a:p>
            <a:pPr marL="207714" indent="-305978"/>
            <a:r>
              <a:rPr lang="en-US" sz="2000" dirty="0" err="1" smtClean="0"/>
              <a:t>README.markdown</a:t>
            </a:r>
            <a:r>
              <a:rPr lang="en-US" sz="2000" dirty="0" smtClean="0"/>
              <a:t>    ➞ </a:t>
            </a:r>
            <a:r>
              <a:rPr lang="en-US" sz="2000" dirty="0" err="1" smtClean="0"/>
              <a:t>README.md</a:t>
            </a:r>
            <a:endParaRPr lang="en-US" sz="2000" dirty="0"/>
          </a:p>
          <a:p>
            <a:pPr marL="207714" indent="-305978"/>
            <a:r>
              <a:rPr lang="en-US" sz="2000" dirty="0" err="1" smtClean="0"/>
              <a:t>Buttercup.JPG</a:t>
            </a:r>
            <a:r>
              <a:rPr lang="en-US" sz="2000" dirty="0" smtClean="0"/>
              <a:t>               ➞ </a:t>
            </a:r>
            <a:r>
              <a:rPr lang="en-US" sz="2000" dirty="0" err="1" smtClean="0"/>
              <a:t>Buttercup.jpg</a:t>
            </a:r>
            <a:endParaRPr lang="en-US" sz="2000" dirty="0" smtClean="0"/>
          </a:p>
          <a:p>
            <a:pPr marL="207714" indent="-305978"/>
            <a:r>
              <a:rPr lang="en-US" sz="2000" dirty="0" err="1" smtClean="0"/>
              <a:t>c</a:t>
            </a:r>
            <a:r>
              <a:rPr lang="en-US" sz="2000" dirty="0" err="1"/>
              <a:t>om.splunk.Input.htm</a:t>
            </a:r>
            <a:r>
              <a:rPr lang="en-US" sz="2000" dirty="0"/>
              <a:t> ➞ </a:t>
            </a:r>
            <a:r>
              <a:rPr lang="en-US" sz="2000" dirty="0" err="1" smtClean="0"/>
              <a:t>com.splunk.Input.html</a:t>
            </a:r>
            <a:endParaRPr lang="en-US" sz="2000" dirty="0" smtClean="0"/>
          </a:p>
          <a:p>
            <a:pPr marL="207714" indent="-305978"/>
            <a:r>
              <a:rPr lang="en-US" sz="4000" dirty="0" smtClean="0">
                <a:solidFill>
                  <a:schemeClr val="accent6"/>
                </a:solidFill>
              </a:rPr>
              <a:t>^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FF0000"/>
                </a:solidFill>
              </a:rPr>
              <a:t>.</a:t>
            </a:r>
            <a:r>
              <a:rPr lang="en-US" sz="4000" dirty="0" smtClean="0">
                <a:solidFill>
                  <a:srgbClr val="FF6600"/>
                </a:solidFill>
              </a:rPr>
              <a:t>+</a:t>
            </a:r>
            <a:r>
              <a:rPr lang="en-US" sz="4000" dirty="0" smtClean="0">
                <a:solidFill>
                  <a:srgbClr val="0000FF"/>
                </a:solidFill>
              </a:rPr>
              <a:t>)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\.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FF0000"/>
                </a:solidFill>
              </a:rPr>
              <a:t>[a-z]</a:t>
            </a:r>
            <a:r>
              <a:rPr lang="en-US" sz="4000" dirty="0" smtClean="0">
                <a:solidFill>
                  <a:srgbClr val="FF6600"/>
                </a:solidFill>
              </a:rPr>
              <a:t>+</a:t>
            </a:r>
            <a:r>
              <a:rPr lang="en-US" sz="4000" dirty="0" smtClean="0">
                <a:solidFill>
                  <a:srgbClr val="0000FF"/>
                </a:solidFill>
              </a:rPr>
              <a:t>)</a:t>
            </a:r>
            <a:r>
              <a:rPr lang="en-US" sz="4000" dirty="0" smtClean="0">
                <a:solidFill>
                  <a:schemeClr val="accent6"/>
                </a:solidFill>
              </a:rPr>
              <a:t>$</a:t>
            </a:r>
            <a:r>
              <a:rPr lang="en-US" sz="4000" dirty="0" smtClean="0"/>
              <a:t>   </a:t>
            </a:r>
            <a:r>
              <a:rPr lang="en-US" sz="4000" dirty="0"/>
              <a:t>➞   </a:t>
            </a:r>
            <a:r>
              <a:rPr lang="en-US" sz="4000" dirty="0">
                <a:solidFill>
                  <a:srgbClr val="757575"/>
                </a:solidFill>
              </a:rPr>
              <a:t>\</a:t>
            </a:r>
            <a:r>
              <a:rPr lang="en-US" sz="4000" dirty="0" smtClean="0">
                <a:solidFill>
                  <a:srgbClr val="757575"/>
                </a:solidFill>
              </a:rPr>
              <a:t>1</a:t>
            </a:r>
            <a:r>
              <a:rPr lang="en-US" sz="4000" dirty="0" smtClean="0">
                <a:solidFill>
                  <a:srgbClr val="800000"/>
                </a:solidFill>
              </a:rPr>
              <a:t>.md</a:t>
            </a:r>
          </a:p>
          <a:p>
            <a:pPr marL="207714" indent="-305978"/>
            <a:endParaRPr lang="en-US" sz="4000" dirty="0" smtClean="0"/>
          </a:p>
          <a:p>
            <a:pPr marL="207714" indent="-305978"/>
            <a:endParaRPr lang="en-US" sz="2000" dirty="0" smtClean="0"/>
          </a:p>
          <a:p>
            <a:pPr marL="207714" indent="-305978"/>
            <a:r>
              <a:rPr lang="en-US" sz="2000" dirty="0">
                <a:hlinkClick r:id="rId3"/>
              </a:rPr>
              <a:t>https://github.com/davidfstr/</a:t>
            </a:r>
            <a:r>
              <a:rPr lang="en-US" sz="2000" dirty="0" smtClean="0">
                <a:hlinkClick r:id="rId3"/>
              </a:rPr>
              <a:t>renameregex</a:t>
            </a:r>
            <a:endParaRPr lang="en-US" sz="2000" dirty="0" smtClean="0"/>
          </a:p>
          <a:p>
            <a:pPr marL="495051" lvl="1" indent="-305978"/>
            <a:r>
              <a:rPr lang="en-US" sz="1700" dirty="0" smtClean="0"/>
              <a:t>Note: Java replacement expressions use </a:t>
            </a:r>
            <a:r>
              <a:rPr lang="en-US" sz="1700" dirty="0" smtClean="0">
                <a:solidFill>
                  <a:srgbClr val="7F7F7F"/>
                </a:solidFill>
              </a:rPr>
              <a:t>$1</a:t>
            </a:r>
            <a:r>
              <a:rPr lang="en-US" sz="1700" dirty="0" smtClean="0"/>
              <a:t> instead of </a:t>
            </a:r>
            <a:r>
              <a:rPr lang="en-US" sz="1700" dirty="0" smtClean="0">
                <a:solidFill>
                  <a:srgbClr val="7F7F7F"/>
                </a:solidFill>
              </a:rPr>
              <a:t>\1</a:t>
            </a:r>
            <a:r>
              <a:rPr lang="en-US" sz="1700" dirty="0" smtClean="0"/>
              <a:t>.</a:t>
            </a:r>
            <a:endParaRPr lang="en-US" sz="1700" dirty="0"/>
          </a:p>
          <a:p>
            <a:pPr marL="207714" indent="-305978"/>
            <a:endParaRPr lang="en-US" sz="4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09939" y="4816673"/>
            <a:ext cx="3857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3" tIns="45677" rIns="91353" bIns="45677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17237" indent="-160477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641900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898663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155422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1412182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166894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92570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2182465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814856" eaLnBrk="1" hangingPunct="1">
              <a:buClr>
                <a:prstClr val="white"/>
              </a:buClr>
            </a:pPr>
            <a:fld id="{3829F5D3-0D84-5B47-9DAA-2ACEE1523205}" type="slidenum">
              <a:rPr lang="en-US" sz="1200">
                <a:solidFill>
                  <a:prstClr val="white"/>
                </a:solidFill>
              </a:rPr>
              <a:pPr defTabSz="814856" eaLnBrk="1" hangingPunct="1">
                <a:buClr>
                  <a:prstClr val="white"/>
                </a:buClr>
              </a:pPr>
              <a:t>14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71180" y="2697647"/>
            <a:ext cx="2504965" cy="12830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25713" rIns="51426" bIns="25713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( )     Group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[⬦]   Char in ⬦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^⬦    Anchor to start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⬦$    Anchor to end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8778" y="2866683"/>
            <a:ext cx="38725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</a:t>
            </a:r>
            <a:r>
              <a:rPr lang="en-US" sz="2000" dirty="0" smtClean="0"/>
              <a:t>nly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\1</a:t>
            </a:r>
            <a:r>
              <a:rPr lang="en-US" sz="2000" dirty="0" smtClean="0"/>
              <a:t> is special for replacements.</a:t>
            </a:r>
          </a:p>
          <a:p>
            <a:r>
              <a:rPr lang="en-US" sz="2000" dirty="0" smtClean="0"/>
              <a:t>Dot is not special here.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069005" y="2682748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☝</a:t>
            </a:r>
          </a:p>
        </p:txBody>
      </p:sp>
      <p:sp>
        <p:nvSpPr>
          <p:cNvPr id="9" name="Rectangle 8"/>
          <p:cNvSpPr/>
          <p:nvPr/>
        </p:nvSpPr>
        <p:spPr>
          <a:xfrm>
            <a:off x="187877" y="2246759"/>
            <a:ext cx="383271" cy="53351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9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57250"/>
          </a:xfrm>
        </p:spPr>
        <p:txBody>
          <a:bodyPr/>
          <a:lstStyle/>
          <a:p>
            <a:r>
              <a:rPr lang="en-US" sz="3500" dirty="0" smtClean="0"/>
              <a:t>Memory Tip: ^ vs. $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8837" y="935855"/>
            <a:ext cx="8555969" cy="3557179"/>
          </a:xfrm>
          <a:prstGeom prst="rect">
            <a:avLst/>
          </a:prstGeom>
        </p:spPr>
        <p:txBody>
          <a:bodyPr lIns="51426" tIns="25713" rIns="51426" bIns="25713"/>
          <a:lstStyle/>
          <a:p>
            <a:pPr marL="207714" indent="-305978"/>
            <a:r>
              <a:rPr lang="en-US" sz="2800" dirty="0" smtClean="0"/>
              <a:t>These match the beginning and end of input.</a:t>
            </a:r>
          </a:p>
          <a:p>
            <a:pPr marL="207714" indent="-305978"/>
            <a:r>
              <a:rPr lang="en-US" sz="2800" dirty="0" smtClean="0"/>
              <a:t>I sometimes forget which is which.</a:t>
            </a:r>
          </a:p>
          <a:p>
            <a:pPr marL="207714" indent="-305978"/>
            <a:endParaRPr lang="en-US" sz="2800" dirty="0"/>
          </a:p>
          <a:p>
            <a:pPr marL="0" indent="0">
              <a:buNone/>
            </a:pPr>
            <a:r>
              <a:rPr lang="en-US" sz="3600" dirty="0" smtClean="0">
                <a:solidFill>
                  <a:srgbClr val="FF6600"/>
                </a:solidFill>
              </a:rPr>
              <a:t>^</a:t>
            </a:r>
            <a:r>
              <a:rPr lang="en-US" sz="3600" dirty="0" smtClean="0"/>
              <a:t> = “</a:t>
            </a:r>
            <a:r>
              <a:rPr lang="en-US" sz="3600" dirty="0" smtClean="0">
                <a:solidFill>
                  <a:srgbClr val="3366FF"/>
                </a:solidFill>
              </a:rPr>
              <a:t>Wake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smtClean="0"/>
              <a:t>up at the </a:t>
            </a:r>
            <a:r>
              <a:rPr lang="en-US" sz="3600" dirty="0" smtClean="0">
                <a:solidFill>
                  <a:srgbClr val="3366FF"/>
                </a:solidFill>
              </a:rPr>
              <a:t>start </a:t>
            </a:r>
            <a:r>
              <a:rPr lang="en-US" sz="3600" dirty="0" smtClean="0"/>
              <a:t>of the day…”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6600"/>
                </a:solidFill>
              </a:rPr>
              <a:t>$</a:t>
            </a:r>
            <a:r>
              <a:rPr lang="en-US" sz="3600" dirty="0" smtClean="0"/>
              <a:t> = “…and make </a:t>
            </a:r>
            <a:r>
              <a:rPr lang="en-US" sz="3600" dirty="0" smtClean="0">
                <a:solidFill>
                  <a:srgbClr val="3366FF"/>
                </a:solidFill>
              </a:rPr>
              <a:t>money </a:t>
            </a:r>
            <a:r>
              <a:rPr lang="en-US" sz="3600" dirty="0" smtClean="0"/>
              <a:t>by the </a:t>
            </a:r>
            <a:r>
              <a:rPr lang="en-US" sz="3600" dirty="0" smtClean="0">
                <a:solidFill>
                  <a:srgbClr val="3366FF"/>
                </a:solidFill>
              </a:rPr>
              <a:t>end </a:t>
            </a:r>
            <a:r>
              <a:rPr lang="en-US" sz="3600" dirty="0" smtClean="0"/>
              <a:t>of it.”</a:t>
            </a:r>
          </a:p>
          <a:p>
            <a:pPr marL="207714" indent="-305978"/>
            <a:endParaRPr lang="en-US" sz="4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09939" y="4816673"/>
            <a:ext cx="3857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3" tIns="45677" rIns="91353" bIns="45677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17237" indent="-160477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641900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898663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155422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1412182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166894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92570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2182465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814856" eaLnBrk="1" hangingPunct="1">
              <a:buClr>
                <a:prstClr val="white"/>
              </a:buClr>
            </a:pPr>
            <a:fld id="{3829F5D3-0D84-5B47-9DAA-2ACEE1523205}" type="slidenum">
              <a:rPr lang="en-US" sz="1200">
                <a:solidFill>
                  <a:prstClr val="white"/>
                </a:solidFill>
              </a:rPr>
              <a:pPr defTabSz="814856" eaLnBrk="1" hangingPunct="1">
                <a:buClr>
                  <a:prstClr val="white"/>
                </a:buClr>
              </a:pPr>
              <a:t>15</a:t>
            </a:fld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57250"/>
          </a:xfrm>
        </p:spPr>
        <p:txBody>
          <a:bodyPr/>
          <a:lstStyle/>
          <a:p>
            <a:r>
              <a:rPr lang="en-US" sz="3500" dirty="0" smtClean="0"/>
              <a:t>Example: Find Identifiers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8837" y="935855"/>
            <a:ext cx="8555969" cy="3557179"/>
          </a:xfrm>
          <a:prstGeom prst="rect">
            <a:avLst/>
          </a:prstGeom>
        </p:spPr>
        <p:txBody>
          <a:bodyPr lIns="51426" tIns="25713" rIns="51426" bIns="25713"/>
          <a:lstStyle/>
          <a:p>
            <a:pPr marL="207714" indent="-305978"/>
            <a:r>
              <a:rPr lang="en-US" sz="2000" dirty="0" err="1" smtClean="0"/>
              <a:t>ChartElement</a:t>
            </a:r>
            <a:r>
              <a:rPr lang="en-US" sz="2000" dirty="0" smtClean="0"/>
              <a:t>    ➞ </a:t>
            </a:r>
            <a:r>
              <a:rPr lang="en-US" sz="2000" dirty="0" err="1" smtClean="0"/>
              <a:t>ChartView</a:t>
            </a:r>
            <a:r>
              <a:rPr lang="en-US" sz="2000" dirty="0" smtClean="0"/>
              <a:t> </a:t>
            </a:r>
          </a:p>
          <a:p>
            <a:pPr marL="207714" indent="-305978"/>
            <a:r>
              <a:rPr lang="en-US" sz="2000" dirty="0" err="1" smtClean="0"/>
              <a:t>SingleElement</a:t>
            </a:r>
            <a:r>
              <a:rPr lang="en-US" sz="2000" dirty="0" smtClean="0"/>
              <a:t>   ➞ </a:t>
            </a:r>
            <a:r>
              <a:rPr lang="en-US" sz="2000" dirty="0" err="1" smtClean="0"/>
              <a:t>SingleView</a:t>
            </a:r>
            <a:endParaRPr lang="en-US" sz="2000" dirty="0" smtClean="0"/>
          </a:p>
          <a:p>
            <a:pPr marL="207714" indent="-305978"/>
            <a:r>
              <a:rPr lang="en-US" sz="2000" dirty="0" err="1" smtClean="0"/>
              <a:t>TableElement</a:t>
            </a:r>
            <a:r>
              <a:rPr lang="en-US" sz="2000" dirty="0" smtClean="0"/>
              <a:t>    ➞ </a:t>
            </a:r>
            <a:r>
              <a:rPr lang="en-US" sz="2000" dirty="0" err="1" smtClean="0"/>
              <a:t>TableView</a:t>
            </a:r>
            <a:endParaRPr lang="en-US" sz="2000" dirty="0" smtClean="0"/>
          </a:p>
          <a:p>
            <a:pPr marL="207714" indent="-305978"/>
            <a:r>
              <a:rPr lang="en-US" sz="4000" dirty="0" smtClean="0">
                <a:solidFill>
                  <a:schemeClr val="accent6"/>
                </a:solidFill>
              </a:rPr>
              <a:t>\b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>
                <a:solidFill>
                  <a:srgbClr val="FF0000"/>
                </a:solidFill>
              </a:rPr>
              <a:t>[a-</a:t>
            </a:r>
            <a:r>
              <a:rPr lang="en-US" sz="4000" dirty="0" err="1" smtClean="0">
                <a:solidFill>
                  <a:srgbClr val="FF0000"/>
                </a:solidFill>
              </a:rPr>
              <a:t>zA</a:t>
            </a:r>
            <a:r>
              <a:rPr lang="en-US" sz="4000" dirty="0" smtClean="0">
                <a:solidFill>
                  <a:srgbClr val="FF0000"/>
                </a:solidFill>
              </a:rPr>
              <a:t>-Z]</a:t>
            </a:r>
            <a:r>
              <a:rPr lang="en-US" sz="4000" dirty="0" smtClean="0">
                <a:solidFill>
                  <a:srgbClr val="FF6600"/>
                </a:solidFill>
              </a:rPr>
              <a:t>+</a:t>
            </a:r>
            <a:r>
              <a:rPr lang="en-US" sz="4000" dirty="0" smtClean="0">
                <a:solidFill>
                  <a:srgbClr val="0000FF"/>
                </a:solidFill>
              </a:rPr>
              <a:t>)</a:t>
            </a:r>
            <a:r>
              <a:rPr lang="en-US" sz="4000" dirty="0" smtClean="0">
                <a:solidFill>
                  <a:srgbClr val="800000"/>
                </a:solidFill>
              </a:rPr>
              <a:t>Element</a:t>
            </a:r>
            <a:r>
              <a:rPr lang="en-US" sz="4000" dirty="0">
                <a:solidFill>
                  <a:schemeClr val="accent6"/>
                </a:solidFill>
              </a:rPr>
              <a:t>\b</a:t>
            </a:r>
            <a:r>
              <a:rPr lang="en-US" sz="4000" dirty="0" smtClean="0"/>
              <a:t>   </a:t>
            </a:r>
            <a:r>
              <a:rPr lang="en-US" sz="4000" dirty="0"/>
              <a:t>➞   </a:t>
            </a:r>
            <a:r>
              <a:rPr lang="en-US" sz="4000" dirty="0">
                <a:solidFill>
                  <a:srgbClr val="757575"/>
                </a:solidFill>
              </a:rPr>
              <a:t>\</a:t>
            </a:r>
            <a:r>
              <a:rPr lang="en-US" sz="4000" dirty="0" smtClean="0">
                <a:solidFill>
                  <a:srgbClr val="757575"/>
                </a:solidFill>
              </a:rPr>
              <a:t>1</a:t>
            </a:r>
            <a:r>
              <a:rPr lang="en-US" sz="4000" dirty="0" smtClean="0">
                <a:solidFill>
                  <a:srgbClr val="800000"/>
                </a:solidFill>
              </a:rPr>
              <a:t>View</a:t>
            </a:r>
          </a:p>
          <a:p>
            <a:pPr marL="207714" indent="-305978"/>
            <a:endParaRPr lang="en-US" sz="2000" dirty="0" smtClean="0"/>
          </a:p>
          <a:p>
            <a:pPr marL="207714" indent="-305978"/>
            <a:r>
              <a:rPr lang="en-US" sz="2000" dirty="0" smtClean="0"/>
              <a:t>When matching word boundaries on both ends,</a:t>
            </a:r>
            <a:br>
              <a:rPr lang="en-US" sz="2000" dirty="0" smtClean="0"/>
            </a:br>
            <a:r>
              <a:rPr lang="en-US" sz="2000" dirty="0" smtClean="0"/>
              <a:t>  many editors have a “Match Entire Word” option</a:t>
            </a:r>
            <a:br>
              <a:rPr lang="en-US" sz="2000" dirty="0" smtClean="0"/>
            </a:br>
            <a:r>
              <a:rPr lang="en-US" sz="2000" dirty="0" smtClean="0"/>
              <a:t>  that does the same thing as adding </a:t>
            </a:r>
            <a:r>
              <a:rPr lang="en-US" sz="2000" dirty="0" smtClean="0">
                <a:solidFill>
                  <a:schemeClr val="accent6"/>
                </a:solidFill>
              </a:rPr>
              <a:t>\b</a:t>
            </a:r>
            <a:r>
              <a:rPr lang="en-US" sz="2000" dirty="0" smtClean="0"/>
              <a:t> to each side.</a:t>
            </a:r>
            <a:endParaRPr lang="en-US" sz="1700" dirty="0" smtClean="0"/>
          </a:p>
          <a:p>
            <a:pPr marL="207714" indent="-305978"/>
            <a:endParaRPr lang="en-US" sz="4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09939" y="4816673"/>
            <a:ext cx="3857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3" tIns="45677" rIns="91353" bIns="45677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17237" indent="-160477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641900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898663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155422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1412182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166894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92570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2182465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814856" eaLnBrk="1" hangingPunct="1">
              <a:buClr>
                <a:prstClr val="white"/>
              </a:buClr>
            </a:pPr>
            <a:fld id="{3829F5D3-0D84-5B47-9DAA-2ACEE1523205}" type="slidenum">
              <a:rPr lang="en-US" sz="1200">
                <a:solidFill>
                  <a:prstClr val="white"/>
                </a:solidFill>
              </a:rPr>
              <a:pPr defTabSz="814856" eaLnBrk="1" hangingPunct="1">
                <a:buClr>
                  <a:prstClr val="white"/>
                </a:buClr>
              </a:pPr>
              <a:t>16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71180" y="2872827"/>
            <a:ext cx="2504965" cy="6674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25713" rIns="51426" bIns="25713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\b    Anchor to word 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       boundary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2847" y="2284330"/>
            <a:ext cx="383271" cy="53351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8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1690578"/>
            <a:ext cx="9143999" cy="857250"/>
          </a:xfrm>
        </p:spPr>
        <p:txBody>
          <a:bodyPr/>
          <a:lstStyle/>
          <a:p>
            <a:r>
              <a:rPr lang="en-US" sz="3500" dirty="0" smtClean="0"/>
              <a:t>Advanced Expressions</a:t>
            </a:r>
            <a:endParaRPr lang="en-US" sz="35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09939" y="4816673"/>
            <a:ext cx="3857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3" tIns="45677" rIns="91353" bIns="45677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17237" indent="-160477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641900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898663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155422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1412182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166894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92570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2182465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814856" eaLnBrk="1" hangingPunct="1">
              <a:buClr>
                <a:prstClr val="white"/>
              </a:buClr>
            </a:pPr>
            <a:fld id="{3829F5D3-0D84-5B47-9DAA-2ACEE1523205}" type="slidenum">
              <a:rPr lang="en-US" sz="1200">
                <a:solidFill>
                  <a:prstClr val="white"/>
                </a:solidFill>
              </a:rPr>
              <a:pPr defTabSz="814856" eaLnBrk="1" hangingPunct="1">
                <a:buClr>
                  <a:prstClr val="white"/>
                </a:buClr>
              </a:pPr>
              <a:t>17</a:t>
            </a:fld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2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57250"/>
          </a:xfrm>
        </p:spPr>
        <p:txBody>
          <a:bodyPr/>
          <a:lstStyle/>
          <a:p>
            <a:r>
              <a:rPr lang="en-US" sz="3500" dirty="0" smtClean="0"/>
              <a:t>Advanced: Reluctant Quantifiers (1/3)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8837" y="935855"/>
            <a:ext cx="8555969" cy="3557179"/>
          </a:xfrm>
          <a:prstGeom prst="rect">
            <a:avLst/>
          </a:prstGeom>
        </p:spPr>
        <p:txBody>
          <a:bodyPr lIns="51426" tIns="25713" rIns="51426" bIns="25713"/>
          <a:lstStyle/>
          <a:p>
            <a:pPr marL="207714" indent="-305978"/>
            <a:r>
              <a:rPr lang="en-US" sz="2800" dirty="0" smtClean="0"/>
              <a:t>Goal: Delete the first item in a comma-separated list</a:t>
            </a:r>
          </a:p>
          <a:p>
            <a:pPr marL="207714" indent="-305978"/>
            <a:endParaRPr lang="en-US" sz="1500" dirty="0" smtClean="0"/>
          </a:p>
          <a:p>
            <a:pPr marL="189073" lvl="1" indent="0">
              <a:buNone/>
            </a:pPr>
            <a:r>
              <a:rPr lang="en-US" sz="3700" dirty="0">
                <a:solidFill>
                  <a:schemeClr val="accent6"/>
                </a:solidFill>
              </a:rPr>
              <a:t>^</a:t>
            </a:r>
            <a:r>
              <a:rPr lang="en-US" sz="3700" dirty="0">
                <a:solidFill>
                  <a:srgbClr val="0000FF"/>
                </a:solidFill>
              </a:rPr>
              <a:t>(</a:t>
            </a:r>
            <a:r>
              <a:rPr lang="en-US" sz="3700" dirty="0">
                <a:solidFill>
                  <a:srgbClr val="FF0000"/>
                </a:solidFill>
              </a:rPr>
              <a:t>.</a:t>
            </a:r>
            <a:r>
              <a:rPr lang="en-US" sz="3700" dirty="0">
                <a:solidFill>
                  <a:srgbClr val="FF6600"/>
                </a:solidFill>
              </a:rPr>
              <a:t>+</a:t>
            </a:r>
            <a:r>
              <a:rPr lang="en-US" sz="3700" dirty="0" smtClean="0">
                <a:solidFill>
                  <a:srgbClr val="0000FF"/>
                </a:solidFill>
              </a:rPr>
              <a:t>)</a:t>
            </a:r>
            <a:r>
              <a:rPr lang="en-US" sz="3700" dirty="0" smtClean="0">
                <a:solidFill>
                  <a:srgbClr val="800000"/>
                </a:solidFill>
              </a:rPr>
              <a:t>,</a:t>
            </a:r>
            <a:r>
              <a:rPr lang="en-US" sz="3700" dirty="0" smtClean="0">
                <a:solidFill>
                  <a:srgbClr val="0000FF"/>
                </a:solidFill>
              </a:rPr>
              <a:t>(</a:t>
            </a:r>
            <a:r>
              <a:rPr lang="en-US" sz="3700" dirty="0" smtClean="0">
                <a:solidFill>
                  <a:srgbClr val="FF0000"/>
                </a:solidFill>
              </a:rPr>
              <a:t>.</a:t>
            </a:r>
            <a:r>
              <a:rPr lang="en-US" sz="3700" dirty="0" smtClean="0">
                <a:solidFill>
                  <a:srgbClr val="FF6600"/>
                </a:solidFill>
              </a:rPr>
              <a:t>+</a:t>
            </a:r>
            <a:r>
              <a:rPr lang="en-US" sz="3700" dirty="0">
                <a:solidFill>
                  <a:srgbClr val="0000FF"/>
                </a:solidFill>
              </a:rPr>
              <a:t>)</a:t>
            </a:r>
            <a:r>
              <a:rPr lang="en-US" sz="3700" dirty="0">
                <a:solidFill>
                  <a:schemeClr val="accent6"/>
                </a:solidFill>
              </a:rPr>
              <a:t>$</a:t>
            </a:r>
            <a:r>
              <a:rPr lang="en-US" sz="3700" dirty="0"/>
              <a:t>   ➞   </a:t>
            </a:r>
            <a:r>
              <a:rPr lang="en-US" sz="3700" dirty="0" smtClean="0">
                <a:solidFill>
                  <a:srgbClr val="7F7F7F"/>
                </a:solidFill>
              </a:rPr>
              <a:t>\2</a:t>
            </a:r>
          </a:p>
          <a:p>
            <a:pPr marL="189073" lvl="1" indent="0">
              <a:buNone/>
            </a:pPr>
            <a:endParaRPr lang="en-US" sz="2000" dirty="0" smtClean="0"/>
          </a:p>
          <a:p>
            <a:pPr marL="189073" lvl="1" indent="0">
              <a:buNone/>
            </a:pPr>
            <a:endParaRPr lang="en-US" sz="2000" dirty="0" smtClean="0"/>
          </a:p>
          <a:p>
            <a:pPr marL="189073" lvl="1" indent="0">
              <a:buNone/>
            </a:pPr>
            <a:r>
              <a:rPr lang="en-US" sz="3600" dirty="0" smtClean="0"/>
              <a:t>1,2,3,4,5      ➞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09939" y="4816673"/>
            <a:ext cx="3857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3" tIns="45677" rIns="91353" bIns="45677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17237" indent="-160477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641900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898663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155422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1412182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166894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92570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2182465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814856" eaLnBrk="1" hangingPunct="1">
              <a:buClr>
                <a:prstClr val="white"/>
              </a:buClr>
            </a:pPr>
            <a:fld id="{3829F5D3-0D84-5B47-9DAA-2ACEE1523205}" type="slidenum">
              <a:rPr lang="en-US" sz="1200">
                <a:solidFill>
                  <a:prstClr val="white"/>
                </a:solidFill>
              </a:rPr>
              <a:pPr defTabSz="814856" eaLnBrk="1" hangingPunct="1">
                <a:buClr>
                  <a:prstClr val="white"/>
                </a:buClr>
              </a:pPr>
              <a:t>18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0148" y="2798628"/>
            <a:ext cx="1912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9073" lvl="1" indent="0">
              <a:buNone/>
            </a:pPr>
            <a:r>
              <a:rPr lang="en-US" sz="3600" dirty="0" smtClean="0"/>
              <a:t>5     </a:t>
            </a:r>
            <a:r>
              <a:rPr lang="en-US" sz="3600" dirty="0">
                <a:solidFill>
                  <a:srgbClr val="FF0000"/>
                </a:solidFill>
              </a:rPr>
              <a:t>Oops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1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57250"/>
          </a:xfrm>
        </p:spPr>
        <p:txBody>
          <a:bodyPr/>
          <a:lstStyle/>
          <a:p>
            <a:r>
              <a:rPr lang="en-US" sz="3500" dirty="0" smtClean="0"/>
              <a:t>Advanced: Reluctant Quantifiers (2/3)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8837" y="935855"/>
            <a:ext cx="8555969" cy="3557179"/>
          </a:xfrm>
          <a:prstGeom prst="rect">
            <a:avLst/>
          </a:prstGeom>
        </p:spPr>
        <p:txBody>
          <a:bodyPr lIns="51426" tIns="25713" rIns="51426" bIns="25713"/>
          <a:lstStyle/>
          <a:p>
            <a:pPr marL="207714" indent="-305978"/>
            <a:r>
              <a:rPr lang="en-US" sz="2800" dirty="0" smtClean="0"/>
              <a:t>What happened?</a:t>
            </a:r>
          </a:p>
          <a:p>
            <a:pPr marL="207714" indent="-305978"/>
            <a:endParaRPr lang="en-US" sz="800" dirty="0" smtClean="0"/>
          </a:p>
          <a:p>
            <a:pPr marL="495051" lvl="1" indent="-305978"/>
            <a:r>
              <a:rPr lang="en-US" sz="2500" dirty="0" smtClean="0"/>
              <a:t>The first </a:t>
            </a:r>
            <a:r>
              <a:rPr lang="en-US" sz="2500" dirty="0" smtClean="0">
                <a:solidFill>
                  <a:srgbClr val="FF0000"/>
                </a:solidFill>
              </a:rPr>
              <a:t>.</a:t>
            </a:r>
            <a:r>
              <a:rPr lang="en-US" sz="2500" dirty="0" smtClean="0">
                <a:solidFill>
                  <a:srgbClr val="FF6600"/>
                </a:solidFill>
              </a:rPr>
              <a:t>+</a:t>
            </a:r>
            <a:r>
              <a:rPr lang="en-US" sz="2500" dirty="0" smtClean="0"/>
              <a:t> ate everything and matched the </a:t>
            </a:r>
            <a:r>
              <a:rPr lang="en-US" sz="2500" i="1" dirty="0" smtClean="0"/>
              <a:t>last</a:t>
            </a:r>
            <a:r>
              <a:rPr lang="en-US" sz="2500" dirty="0" smtClean="0"/>
              <a:t> comma </a:t>
            </a:r>
            <a:br>
              <a:rPr lang="en-US" sz="2500" dirty="0" smtClean="0"/>
            </a:br>
            <a:r>
              <a:rPr lang="en-US" sz="2500" dirty="0" smtClean="0"/>
              <a:t>in the list instead of the first one.</a:t>
            </a:r>
          </a:p>
          <a:p>
            <a:pPr marL="207714" indent="-305978"/>
            <a:endParaRPr lang="en-US" sz="1500" dirty="0" smtClean="0"/>
          </a:p>
          <a:p>
            <a:pPr marL="495051" lvl="1" indent="-305978"/>
            <a:r>
              <a:rPr lang="en-US" sz="3700" dirty="0">
                <a:solidFill>
                  <a:schemeClr val="accent6"/>
                </a:solidFill>
              </a:rPr>
              <a:t>^</a:t>
            </a:r>
            <a:r>
              <a:rPr lang="en-US" sz="3700" dirty="0">
                <a:solidFill>
                  <a:srgbClr val="0000FF"/>
                </a:solidFill>
              </a:rPr>
              <a:t>(</a:t>
            </a:r>
            <a:r>
              <a:rPr lang="en-US" sz="3700" dirty="0">
                <a:solidFill>
                  <a:srgbClr val="FF0000"/>
                </a:solidFill>
              </a:rPr>
              <a:t>.</a:t>
            </a:r>
            <a:r>
              <a:rPr lang="en-US" sz="3700" dirty="0">
                <a:solidFill>
                  <a:srgbClr val="FF6600"/>
                </a:solidFill>
              </a:rPr>
              <a:t>+</a:t>
            </a:r>
            <a:r>
              <a:rPr lang="en-US" sz="3700" dirty="0" smtClean="0">
                <a:solidFill>
                  <a:srgbClr val="0000FF"/>
                </a:solidFill>
              </a:rPr>
              <a:t>)</a:t>
            </a:r>
            <a:r>
              <a:rPr lang="en-US" sz="3700" dirty="0" smtClean="0">
                <a:solidFill>
                  <a:srgbClr val="800000"/>
                </a:solidFill>
              </a:rPr>
              <a:t>,</a:t>
            </a:r>
            <a:r>
              <a:rPr lang="en-US" sz="3700" dirty="0" smtClean="0">
                <a:solidFill>
                  <a:srgbClr val="0000FF"/>
                </a:solidFill>
              </a:rPr>
              <a:t>(</a:t>
            </a:r>
            <a:r>
              <a:rPr lang="en-US" sz="3700" dirty="0" smtClean="0">
                <a:solidFill>
                  <a:srgbClr val="FF0000"/>
                </a:solidFill>
              </a:rPr>
              <a:t>.</a:t>
            </a:r>
            <a:r>
              <a:rPr lang="en-US" sz="3700" dirty="0" smtClean="0">
                <a:solidFill>
                  <a:srgbClr val="FF6600"/>
                </a:solidFill>
              </a:rPr>
              <a:t>+</a:t>
            </a:r>
            <a:r>
              <a:rPr lang="en-US" sz="3700" dirty="0">
                <a:solidFill>
                  <a:srgbClr val="0000FF"/>
                </a:solidFill>
              </a:rPr>
              <a:t>)</a:t>
            </a:r>
            <a:r>
              <a:rPr lang="en-US" sz="3700" dirty="0">
                <a:solidFill>
                  <a:schemeClr val="accent6"/>
                </a:solidFill>
              </a:rPr>
              <a:t>$</a:t>
            </a:r>
            <a:r>
              <a:rPr lang="en-US" sz="3700" dirty="0"/>
              <a:t>   ➞   </a:t>
            </a:r>
            <a:r>
              <a:rPr lang="en-US" sz="3700" dirty="0" smtClean="0">
                <a:solidFill>
                  <a:srgbClr val="7F7F7F"/>
                </a:solidFill>
              </a:rPr>
              <a:t>\2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09939" y="4816673"/>
            <a:ext cx="3857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3" tIns="45677" rIns="91353" bIns="45677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17237" indent="-160477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641900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898663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155422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1412182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166894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92570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2182465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814856" eaLnBrk="1" hangingPunct="1">
              <a:buClr>
                <a:prstClr val="white"/>
              </a:buClr>
            </a:pPr>
            <a:fld id="{3829F5D3-0D84-5B47-9DAA-2ACEE1523205}" type="slidenum">
              <a:rPr lang="en-US" sz="1200">
                <a:solidFill>
                  <a:prstClr val="white"/>
                </a:solidFill>
              </a:rPr>
              <a:pPr defTabSz="814856" eaLnBrk="1" hangingPunct="1">
                <a:buClr>
                  <a:prstClr val="white"/>
                </a:buClr>
              </a:pPr>
              <a:t>19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2708" y="3357166"/>
            <a:ext cx="3079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Very hungry. Om nom nom.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136385" y="3208266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☝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300" y="2757728"/>
            <a:ext cx="383271" cy="53351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2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57250"/>
          </a:xfrm>
        </p:spPr>
        <p:txBody>
          <a:bodyPr/>
          <a:lstStyle/>
          <a:p>
            <a:r>
              <a:rPr lang="en-US" sz="3500" dirty="0" smtClean="0"/>
              <a:t>What is a regular expression?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8837" y="935855"/>
            <a:ext cx="8555969" cy="3557179"/>
          </a:xfrm>
          <a:prstGeom prst="rect">
            <a:avLst/>
          </a:prstGeom>
        </p:spPr>
        <p:txBody>
          <a:bodyPr lIns="51426" tIns="25713" rIns="51426" bIns="25713"/>
          <a:lstStyle/>
          <a:p>
            <a:pPr marL="207714" indent="-305978"/>
            <a:r>
              <a:rPr lang="en-US" sz="2800" dirty="0" smtClean="0"/>
              <a:t>A compact language for matching strings</a:t>
            </a:r>
          </a:p>
          <a:p>
            <a:pPr marL="207714" indent="-305978"/>
            <a:endParaRPr lang="en-US" sz="2800" dirty="0"/>
          </a:p>
          <a:p>
            <a:pPr marL="207714" indent="-305978"/>
            <a:r>
              <a:rPr lang="en-US" sz="2000" dirty="0">
                <a:solidFill>
                  <a:srgbClr val="3366FF"/>
                </a:solidFill>
              </a:rPr>
              <a:t>Boris Mann </a:t>
            </a:r>
            <a:r>
              <a:rPr lang="en-US" sz="2000" dirty="0"/>
              <a:t>&lt;</a:t>
            </a:r>
            <a:r>
              <a:rPr lang="en-US" sz="2000" dirty="0" err="1">
                <a:solidFill>
                  <a:srgbClr val="3366FF"/>
                </a:solidFill>
              </a:rPr>
              <a:t>bmann@example.com</a:t>
            </a:r>
            <a:r>
              <a:rPr lang="en-US" sz="2000" dirty="0"/>
              <a:t>&gt; </a:t>
            </a:r>
            <a:endParaRPr lang="en-US" sz="2000" dirty="0" smtClean="0"/>
          </a:p>
          <a:p>
            <a:pPr marL="207714" indent="-305978"/>
            <a:endParaRPr lang="en-US" sz="2800" dirty="0"/>
          </a:p>
          <a:p>
            <a:pPr lvl="1"/>
            <a:endParaRPr lang="en-US" sz="20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09939" y="4816673"/>
            <a:ext cx="3857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3" tIns="45677" rIns="91353" bIns="45677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17237" indent="-160477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641900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898663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155422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1412182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166894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92570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2182465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814856" eaLnBrk="1" hangingPunct="1">
              <a:buClr>
                <a:prstClr val="white"/>
              </a:buClr>
            </a:pPr>
            <a:fld id="{3829F5D3-0D84-5B47-9DAA-2ACEE1523205}" type="slidenum">
              <a:rPr lang="en-US" sz="1200">
                <a:solidFill>
                  <a:prstClr val="white"/>
                </a:solidFill>
              </a:rPr>
              <a:pPr defTabSz="814856" eaLnBrk="1" hangingPunct="1">
                <a:buClr>
                  <a:prstClr val="white"/>
                </a:buClr>
              </a:pPr>
              <a:t>2</a:t>
            </a:fld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6" name="Elbow Connector 5"/>
          <p:cNvCxnSpPr/>
          <p:nvPr/>
        </p:nvCxnSpPr>
        <p:spPr>
          <a:xfrm>
            <a:off x="2986690" y="2338551"/>
            <a:ext cx="455448" cy="376621"/>
          </a:xfrm>
          <a:prstGeom prst="bentConnector3">
            <a:avLst>
              <a:gd name="adj1" fmla="val 19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1217448" y="2329793"/>
            <a:ext cx="2228193" cy="853089"/>
          </a:xfrm>
          <a:prstGeom prst="bentConnector3">
            <a:avLst>
              <a:gd name="adj1" fmla="val 125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25842" y="2525093"/>
            <a:ext cx="12726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Extract email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20587" y="2966528"/>
            <a:ext cx="12862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Extract name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8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57250"/>
          </a:xfrm>
        </p:spPr>
        <p:txBody>
          <a:bodyPr/>
          <a:lstStyle/>
          <a:p>
            <a:r>
              <a:rPr lang="en-US" sz="3500" dirty="0" smtClean="0"/>
              <a:t>Advanced: Reluctant Quantifiers (3/3)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8837" y="935855"/>
            <a:ext cx="8555969" cy="3557179"/>
          </a:xfrm>
          <a:prstGeom prst="rect">
            <a:avLst/>
          </a:prstGeom>
        </p:spPr>
        <p:txBody>
          <a:bodyPr lIns="51426" tIns="25713" rIns="51426" bIns="25713"/>
          <a:lstStyle/>
          <a:p>
            <a:pPr marL="207714" indent="-305978"/>
            <a:r>
              <a:rPr lang="en-US" sz="2800" dirty="0" smtClean="0"/>
              <a:t>We want to make the + less hungry.</a:t>
            </a:r>
          </a:p>
          <a:p>
            <a:pPr marL="207714" indent="-305978"/>
            <a:endParaRPr lang="en-US" sz="800" dirty="0" smtClean="0"/>
          </a:p>
          <a:p>
            <a:pPr marL="495051" lvl="1" indent="-305978"/>
            <a:r>
              <a:rPr lang="en-US" sz="2500" dirty="0" smtClean="0"/>
              <a:t>Every quantifier (</a:t>
            </a:r>
            <a:r>
              <a:rPr lang="en-US" sz="2500" dirty="0" smtClean="0">
                <a:solidFill>
                  <a:srgbClr val="FF6600"/>
                </a:solidFill>
              </a:rPr>
              <a:t>+</a:t>
            </a:r>
            <a:r>
              <a:rPr lang="en-US" sz="2500" dirty="0" smtClean="0"/>
              <a:t>, </a:t>
            </a:r>
            <a:r>
              <a:rPr lang="en-US" sz="2500" dirty="0" smtClean="0">
                <a:solidFill>
                  <a:srgbClr val="FF6600"/>
                </a:solidFill>
              </a:rPr>
              <a:t>*</a:t>
            </a:r>
            <a:r>
              <a:rPr lang="en-US" sz="2500" dirty="0" smtClean="0"/>
              <a:t>, </a:t>
            </a:r>
            <a:r>
              <a:rPr lang="en-US" sz="2500" dirty="0" smtClean="0">
                <a:solidFill>
                  <a:srgbClr val="FF6600"/>
                </a:solidFill>
              </a:rPr>
              <a:t>{</a:t>
            </a:r>
            <a:r>
              <a:rPr lang="en-US" sz="2500" dirty="0" err="1" smtClean="0">
                <a:solidFill>
                  <a:srgbClr val="FF6600"/>
                </a:solidFill>
              </a:rPr>
              <a:t>n,k</a:t>
            </a:r>
            <a:r>
              <a:rPr lang="en-US" sz="2500" dirty="0" smtClean="0">
                <a:solidFill>
                  <a:srgbClr val="FF6600"/>
                </a:solidFill>
              </a:rPr>
              <a:t>}</a:t>
            </a:r>
            <a:r>
              <a:rPr lang="en-US" sz="2500" dirty="0" smtClean="0"/>
              <a:t>) has a </a:t>
            </a:r>
            <a:r>
              <a:rPr lang="en-US" sz="2500" i="1" dirty="0" smtClean="0"/>
              <a:t>reluctant</a:t>
            </a:r>
            <a:r>
              <a:rPr lang="en-US" sz="2500" dirty="0" smtClean="0"/>
              <a:t> version that eats as </a:t>
            </a:r>
            <a:r>
              <a:rPr lang="en-US" sz="2500" i="1" dirty="0" smtClean="0"/>
              <a:t>little</a:t>
            </a:r>
            <a:r>
              <a:rPr lang="en-US" sz="2500" dirty="0" smtClean="0"/>
              <a:t> as possible. Just add a </a:t>
            </a:r>
            <a:r>
              <a:rPr lang="en-US" sz="2500" dirty="0" smtClean="0">
                <a:solidFill>
                  <a:srgbClr val="FF6600"/>
                </a:solidFill>
              </a:rPr>
              <a:t>?</a:t>
            </a:r>
            <a:r>
              <a:rPr lang="en-US" sz="2500" dirty="0" smtClean="0"/>
              <a:t> after the greedy version.</a:t>
            </a:r>
          </a:p>
          <a:p>
            <a:pPr marL="207714" indent="-305978"/>
            <a:endParaRPr lang="en-US" sz="1500" dirty="0" smtClean="0"/>
          </a:p>
          <a:p>
            <a:pPr marL="495051" lvl="1" indent="-305978"/>
            <a:r>
              <a:rPr lang="en-US" sz="3700" dirty="0">
                <a:solidFill>
                  <a:schemeClr val="accent6"/>
                </a:solidFill>
              </a:rPr>
              <a:t>^</a:t>
            </a:r>
            <a:r>
              <a:rPr lang="en-US" sz="3700" dirty="0">
                <a:solidFill>
                  <a:srgbClr val="0000FF"/>
                </a:solidFill>
              </a:rPr>
              <a:t>(</a:t>
            </a:r>
            <a:r>
              <a:rPr lang="en-US" sz="3700" dirty="0">
                <a:solidFill>
                  <a:srgbClr val="FF0000"/>
                </a:solidFill>
              </a:rPr>
              <a:t>.</a:t>
            </a:r>
            <a:r>
              <a:rPr lang="en-US" sz="3700" dirty="0" smtClean="0">
                <a:solidFill>
                  <a:srgbClr val="FF6600"/>
                </a:solidFill>
              </a:rPr>
              <a:t>+?</a:t>
            </a:r>
            <a:r>
              <a:rPr lang="en-US" sz="3700" dirty="0" smtClean="0">
                <a:solidFill>
                  <a:srgbClr val="0000FF"/>
                </a:solidFill>
              </a:rPr>
              <a:t>)</a:t>
            </a:r>
            <a:r>
              <a:rPr lang="en-US" sz="3700" dirty="0" smtClean="0">
                <a:solidFill>
                  <a:srgbClr val="800000"/>
                </a:solidFill>
              </a:rPr>
              <a:t>,</a:t>
            </a:r>
            <a:r>
              <a:rPr lang="en-US" sz="3700" dirty="0" smtClean="0">
                <a:solidFill>
                  <a:srgbClr val="0000FF"/>
                </a:solidFill>
              </a:rPr>
              <a:t>(</a:t>
            </a:r>
            <a:r>
              <a:rPr lang="en-US" sz="3700" dirty="0" smtClean="0">
                <a:solidFill>
                  <a:srgbClr val="FF0000"/>
                </a:solidFill>
              </a:rPr>
              <a:t>.</a:t>
            </a:r>
            <a:r>
              <a:rPr lang="en-US" sz="3700" dirty="0" smtClean="0">
                <a:solidFill>
                  <a:srgbClr val="FF6600"/>
                </a:solidFill>
              </a:rPr>
              <a:t>+</a:t>
            </a:r>
            <a:r>
              <a:rPr lang="en-US" sz="3700" dirty="0">
                <a:solidFill>
                  <a:srgbClr val="0000FF"/>
                </a:solidFill>
              </a:rPr>
              <a:t>)</a:t>
            </a:r>
            <a:r>
              <a:rPr lang="en-US" sz="3700" dirty="0">
                <a:solidFill>
                  <a:schemeClr val="accent6"/>
                </a:solidFill>
              </a:rPr>
              <a:t>$</a:t>
            </a:r>
            <a:r>
              <a:rPr lang="en-US" sz="3700" dirty="0"/>
              <a:t>   ➞   </a:t>
            </a:r>
            <a:r>
              <a:rPr lang="en-US" sz="3700" dirty="0" smtClean="0">
                <a:solidFill>
                  <a:srgbClr val="7F7F7F"/>
                </a:solidFill>
              </a:rPr>
              <a:t>\2</a:t>
            </a:r>
          </a:p>
          <a:p>
            <a:pPr marL="495051" lvl="1" indent="-305978"/>
            <a:endParaRPr lang="en-US" sz="3700" dirty="0">
              <a:solidFill>
                <a:srgbClr val="7F7F7F"/>
              </a:solidFill>
            </a:endParaRPr>
          </a:p>
          <a:p>
            <a:pPr marL="495051" lvl="1" indent="-305978"/>
            <a:r>
              <a:rPr lang="en-US" sz="4000" dirty="0"/>
              <a:t>1,2,3,4,5     </a:t>
            </a:r>
            <a:r>
              <a:rPr lang="en-US" sz="4000" dirty="0" smtClean="0"/>
              <a:t>➞</a:t>
            </a:r>
            <a:endParaRPr lang="en-US" sz="4000" dirty="0">
              <a:solidFill>
                <a:srgbClr val="008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09939" y="4816673"/>
            <a:ext cx="3857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3" tIns="45677" rIns="91353" bIns="45677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17237" indent="-160477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641900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898663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155422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1412182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166894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92570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2182465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814856" eaLnBrk="1" hangingPunct="1">
              <a:buClr>
                <a:prstClr val="white"/>
              </a:buClr>
            </a:pPr>
            <a:fld id="{3829F5D3-0D84-5B47-9DAA-2ACEE1523205}" type="slidenum">
              <a:rPr lang="en-US" sz="1200">
                <a:solidFill>
                  <a:prstClr val="white"/>
                </a:solidFill>
              </a:rPr>
              <a:pPr defTabSz="814856" eaLnBrk="1" hangingPunct="1">
                <a:buClr>
                  <a:prstClr val="white"/>
                </a:buClr>
              </a:pPr>
              <a:t>20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5334" y="3357166"/>
            <a:ext cx="5789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“Do I really want to eat that character? I’m on a diet.”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59011" y="3208266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☝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300" y="2750213"/>
            <a:ext cx="383271" cy="53351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5815" y="3914921"/>
            <a:ext cx="383271" cy="53351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50281" y="3722334"/>
            <a:ext cx="3083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95051" lvl="1" indent="-305978"/>
            <a:r>
              <a:rPr lang="en-US" sz="4000" dirty="0"/>
              <a:t>2,3,4,5     </a:t>
            </a:r>
            <a:r>
              <a:rPr lang="en-US" sz="4000" dirty="0">
                <a:solidFill>
                  <a:srgbClr val="008000"/>
                </a:solidFill>
              </a:rPr>
              <a:t>Yay!</a:t>
            </a:r>
            <a:endParaRPr lang="en-US" sz="4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8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57250"/>
          </a:xfrm>
        </p:spPr>
        <p:txBody>
          <a:bodyPr/>
          <a:lstStyle/>
          <a:p>
            <a:r>
              <a:rPr lang="en-US" sz="3500" dirty="0" smtClean="0"/>
              <a:t>Tip: Avoid the dot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8837" y="935855"/>
            <a:ext cx="8555969" cy="3557179"/>
          </a:xfrm>
          <a:prstGeom prst="rect">
            <a:avLst/>
          </a:prstGeom>
        </p:spPr>
        <p:txBody>
          <a:bodyPr lIns="51426" tIns="25713" rIns="51426" bIns="25713"/>
          <a:lstStyle/>
          <a:p>
            <a:pPr marL="207714" indent="-305978"/>
            <a:r>
              <a:rPr lang="en-US" sz="2800" dirty="0" smtClean="0"/>
              <a:t>If we had used a more specific regex, it wouldn’t even be necessary to use a reluctant quantifier:</a:t>
            </a:r>
          </a:p>
          <a:p>
            <a:pPr marL="0" indent="0">
              <a:buNone/>
            </a:pPr>
            <a:endParaRPr lang="en-US" sz="1500" dirty="0" smtClean="0"/>
          </a:p>
          <a:p>
            <a:pPr marL="495051" lvl="1" indent="-305978"/>
            <a:r>
              <a:rPr lang="en-US" sz="3700" dirty="0">
                <a:solidFill>
                  <a:schemeClr val="accent6"/>
                </a:solidFill>
              </a:rPr>
              <a:t>^</a:t>
            </a:r>
            <a:r>
              <a:rPr lang="en-US" sz="3700" dirty="0" smtClean="0">
                <a:solidFill>
                  <a:srgbClr val="0000FF"/>
                </a:solidFill>
              </a:rPr>
              <a:t>(</a:t>
            </a:r>
            <a:r>
              <a:rPr lang="en-US" sz="3700" dirty="0" smtClean="0">
                <a:solidFill>
                  <a:srgbClr val="FF0000"/>
                </a:solidFill>
              </a:rPr>
              <a:t>[^,]</a:t>
            </a:r>
            <a:r>
              <a:rPr lang="en-US" sz="3700" dirty="0" smtClean="0">
                <a:solidFill>
                  <a:srgbClr val="FF6600"/>
                </a:solidFill>
              </a:rPr>
              <a:t>+</a:t>
            </a:r>
            <a:r>
              <a:rPr lang="en-US" sz="3700" dirty="0" smtClean="0">
                <a:solidFill>
                  <a:srgbClr val="0000FF"/>
                </a:solidFill>
              </a:rPr>
              <a:t>)</a:t>
            </a:r>
            <a:r>
              <a:rPr lang="en-US" sz="3700" dirty="0" smtClean="0">
                <a:solidFill>
                  <a:srgbClr val="800000"/>
                </a:solidFill>
              </a:rPr>
              <a:t>,</a:t>
            </a:r>
            <a:r>
              <a:rPr lang="en-US" sz="3700" dirty="0" smtClean="0">
                <a:solidFill>
                  <a:srgbClr val="0000FF"/>
                </a:solidFill>
              </a:rPr>
              <a:t>(</a:t>
            </a:r>
            <a:r>
              <a:rPr lang="en-US" sz="3700" dirty="0" smtClean="0">
                <a:solidFill>
                  <a:srgbClr val="FF0000"/>
                </a:solidFill>
              </a:rPr>
              <a:t>.</a:t>
            </a:r>
            <a:r>
              <a:rPr lang="en-US" sz="3700" dirty="0" smtClean="0">
                <a:solidFill>
                  <a:srgbClr val="FF6600"/>
                </a:solidFill>
              </a:rPr>
              <a:t>+</a:t>
            </a:r>
            <a:r>
              <a:rPr lang="en-US" sz="3700" dirty="0">
                <a:solidFill>
                  <a:srgbClr val="0000FF"/>
                </a:solidFill>
              </a:rPr>
              <a:t>)</a:t>
            </a:r>
            <a:r>
              <a:rPr lang="en-US" sz="3700" dirty="0">
                <a:solidFill>
                  <a:schemeClr val="accent6"/>
                </a:solidFill>
              </a:rPr>
              <a:t>$</a:t>
            </a:r>
            <a:r>
              <a:rPr lang="en-US" sz="3700" dirty="0"/>
              <a:t>   ➞   </a:t>
            </a:r>
            <a:r>
              <a:rPr lang="en-US" sz="3700" dirty="0" smtClean="0">
                <a:solidFill>
                  <a:srgbClr val="7F7F7F"/>
                </a:solidFill>
              </a:rPr>
              <a:t>\2</a:t>
            </a:r>
          </a:p>
          <a:p>
            <a:pPr marL="495051" lvl="1" indent="-305978"/>
            <a:endParaRPr lang="en-US" sz="3700" dirty="0">
              <a:solidFill>
                <a:srgbClr val="7F7F7F"/>
              </a:solidFill>
            </a:endParaRPr>
          </a:p>
          <a:p>
            <a:pPr marL="495051" lvl="1" indent="-305978"/>
            <a:r>
              <a:rPr lang="en-US" sz="4000" dirty="0"/>
              <a:t>1,2,3,4,5     </a:t>
            </a:r>
            <a:r>
              <a:rPr lang="en-US" sz="4000" dirty="0" smtClean="0"/>
              <a:t>➞</a:t>
            </a:r>
            <a:endParaRPr lang="en-US" sz="4000" dirty="0">
              <a:solidFill>
                <a:srgbClr val="008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09939" y="4816673"/>
            <a:ext cx="3857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3" tIns="45677" rIns="91353" bIns="45677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17237" indent="-160477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641900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898663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155422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1412182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166894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92570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2182465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814856" eaLnBrk="1" hangingPunct="1">
              <a:buClr>
                <a:prstClr val="white"/>
              </a:buClr>
            </a:pPr>
            <a:fld id="{3829F5D3-0D84-5B47-9DAA-2ACEE1523205}" type="slidenum">
              <a:rPr lang="en-US" sz="1200">
                <a:solidFill>
                  <a:prstClr val="white"/>
                </a:solidFill>
              </a:rPr>
              <a:pPr defTabSz="814856" eaLnBrk="1" hangingPunct="1">
                <a:buClr>
                  <a:prstClr val="white"/>
                </a:buClr>
              </a:pPr>
              <a:t>21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5334" y="2744036"/>
            <a:ext cx="25374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No dot? No ambiguity.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59011" y="2595136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☝</a:t>
            </a:r>
          </a:p>
        </p:txBody>
      </p:sp>
      <p:sp>
        <p:nvSpPr>
          <p:cNvPr id="8" name="Rectangle 7"/>
          <p:cNvSpPr/>
          <p:nvPr/>
        </p:nvSpPr>
        <p:spPr>
          <a:xfrm>
            <a:off x="443391" y="2276816"/>
            <a:ext cx="383271" cy="53351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5815" y="3388924"/>
            <a:ext cx="383271" cy="53351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98710" y="3171891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95051" lvl="1" indent="-305978"/>
            <a:r>
              <a:rPr lang="en-US" sz="4000" dirty="0" smtClean="0"/>
              <a:t>2,3,4,5     </a:t>
            </a:r>
            <a:r>
              <a:rPr lang="en-US" sz="4000" dirty="0">
                <a:solidFill>
                  <a:srgbClr val="008000"/>
                </a:solidFill>
              </a:rPr>
              <a:t>Still good</a:t>
            </a:r>
            <a:endParaRPr lang="en-US" sz="4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2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57250"/>
          </a:xfrm>
        </p:spPr>
        <p:txBody>
          <a:bodyPr/>
          <a:lstStyle/>
          <a:p>
            <a:r>
              <a:rPr lang="en-US" sz="3500" dirty="0" smtClean="0"/>
              <a:t>Advanced: Abbreviated Character Classes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8837" y="935855"/>
            <a:ext cx="8555969" cy="3557179"/>
          </a:xfrm>
          <a:prstGeom prst="rect">
            <a:avLst/>
          </a:prstGeom>
        </p:spPr>
        <p:txBody>
          <a:bodyPr lIns="51426" tIns="25713" rIns="51426" bIns="25713"/>
          <a:lstStyle/>
          <a:p>
            <a:pPr marL="207714" indent="-305978"/>
            <a:r>
              <a:rPr lang="en-US" sz="2800" dirty="0" smtClean="0"/>
              <a:t>Not recommended since they’re hard to remember.</a:t>
            </a:r>
          </a:p>
          <a:p>
            <a:pPr marL="207714" indent="-305978"/>
            <a:endParaRPr lang="en-US" sz="2800" dirty="0"/>
          </a:p>
          <a:p>
            <a:pPr marL="207714" indent="-305978"/>
            <a:endParaRPr lang="en-US" sz="2800" dirty="0" smtClean="0"/>
          </a:p>
          <a:p>
            <a:pPr marL="207714" indent="-305978"/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207714" indent="-305978"/>
            <a:endParaRPr lang="en-US" sz="2800" dirty="0" smtClean="0"/>
          </a:p>
          <a:p>
            <a:pPr marL="207714" indent="-305978"/>
            <a:r>
              <a:rPr lang="en-US" sz="2800" dirty="0" smtClean="0"/>
              <a:t>Prefer writing out character sets explicitly.</a:t>
            </a:r>
            <a:endParaRPr lang="en-US" sz="2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09939" y="4816673"/>
            <a:ext cx="3857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3" tIns="45677" rIns="91353" bIns="45677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17237" indent="-160477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641900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898663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155422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1412182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166894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92570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2182465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814856" eaLnBrk="1" hangingPunct="1">
              <a:buClr>
                <a:prstClr val="white"/>
              </a:buClr>
            </a:pPr>
            <a:fld id="{3829F5D3-0D84-5B47-9DAA-2ACEE1523205}" type="slidenum">
              <a:rPr lang="en-US" sz="1200">
                <a:solidFill>
                  <a:prstClr val="white"/>
                </a:solidFill>
              </a:rPr>
              <a:pPr defTabSz="814856" eaLnBrk="1" hangingPunct="1">
                <a:buClr>
                  <a:prstClr val="white"/>
                </a:buClr>
              </a:pPr>
              <a:t>22</a:t>
            </a:fld>
            <a:endParaRPr lang="en-US" sz="1200" dirty="0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48215"/>
              </p:ext>
            </p:extLst>
          </p:nvPr>
        </p:nvGraphicFramePr>
        <p:xfrm>
          <a:off x="1156138" y="1757198"/>
          <a:ext cx="647262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310"/>
                <a:gridCol w="32363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Character</a:t>
                      </a:r>
                      <a:r>
                        <a:rPr lang="en-US" sz="2000" baseline="0" dirty="0" smtClean="0"/>
                        <a:t> Set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Abbreviation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[A-Za-z0-9_]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\w    (</a:t>
                      </a:r>
                      <a:r>
                        <a:rPr lang="en-US" sz="2000" i="1" dirty="0" smtClean="0"/>
                        <a:t>word</a:t>
                      </a:r>
                      <a:r>
                        <a:rPr lang="en-US" sz="2000" i="0" dirty="0" smtClean="0"/>
                        <a:t>, NOT whitespace)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16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[^A-Za-z0-9_]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\W   (non-</a:t>
                      </a:r>
                      <a:r>
                        <a:rPr lang="en-US" sz="2000" i="0" dirty="0" smtClean="0"/>
                        <a:t>word)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[ \t\r\n\v\f]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\s     </a:t>
                      </a:r>
                      <a:r>
                        <a:rPr lang="en-US" sz="2000" baseline="0" dirty="0" smtClean="0"/>
                        <a:t> (white</a:t>
                      </a:r>
                      <a:r>
                        <a:rPr lang="en-US" sz="2000" i="1" baseline="0" dirty="0" smtClean="0"/>
                        <a:t>space</a:t>
                      </a:r>
                      <a:r>
                        <a:rPr lang="en-US" sz="2000" i="0" baseline="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[0-9]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\d</a:t>
                      </a:r>
                      <a:r>
                        <a:rPr lang="en-US" sz="2000" baseline="0" dirty="0" smtClean="0"/>
                        <a:t>     (digit)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63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Advanced: </a:t>
            </a:r>
            <a:r>
              <a:rPr lang="en-US" dirty="0" err="1" smtClean="0"/>
              <a:t>Noncapturing</a:t>
            </a:r>
            <a:r>
              <a:rPr lang="en-US" dirty="0" smtClean="0"/>
              <a:t>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 smtClean="0"/>
              <a:t>A special kind of </a:t>
            </a:r>
            <a:r>
              <a:rPr lang="en-US" sz="2400" dirty="0" smtClean="0">
                <a:solidFill>
                  <a:srgbClr val="0000FF"/>
                </a:solidFill>
              </a:rPr>
              <a:t>( )</a:t>
            </a:r>
            <a:r>
              <a:rPr lang="en-US" sz="2400" dirty="0" smtClean="0"/>
              <a:t> that cannot be referenced by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\1, \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…, \n</a:t>
            </a:r>
            <a:endParaRPr lang="en-US" sz="2400" dirty="0" smtClean="0"/>
          </a:p>
          <a:p>
            <a:pPr lvl="1"/>
            <a:r>
              <a:rPr lang="en-US" sz="2000" dirty="0" smtClean="0"/>
              <a:t>Useful when the </a:t>
            </a:r>
            <a:r>
              <a:rPr lang="en-US" sz="2000" dirty="0" smtClean="0">
                <a:solidFill>
                  <a:srgbClr val="0000FF"/>
                </a:solidFill>
              </a:rPr>
              <a:t>( )</a:t>
            </a:r>
            <a:r>
              <a:rPr lang="en-US" sz="2000" dirty="0" smtClean="0"/>
              <a:t> is only there for a </a:t>
            </a:r>
            <a:r>
              <a:rPr lang="en-US" sz="2000" dirty="0" smtClean="0">
                <a:solidFill>
                  <a:srgbClr val="FF0000"/>
                </a:solidFill>
              </a:rPr>
              <a:t>|</a:t>
            </a:r>
            <a:r>
              <a:rPr lang="en-US" sz="2000" dirty="0" smtClean="0"/>
              <a:t> or a quantifier: </a:t>
            </a:r>
            <a:r>
              <a:rPr lang="en-US" sz="2000" dirty="0" smtClean="0">
                <a:solidFill>
                  <a:srgbClr val="FF6600"/>
                </a:solidFill>
              </a:rPr>
              <a:t>(⬦</a:t>
            </a:r>
            <a:r>
              <a:rPr lang="en-US" sz="2000" dirty="0">
                <a:solidFill>
                  <a:srgbClr val="FF6600"/>
                </a:solidFill>
              </a:rPr>
              <a:t>)</a:t>
            </a:r>
            <a:r>
              <a:rPr lang="en-US" sz="2000" dirty="0" smtClean="0">
                <a:solidFill>
                  <a:srgbClr val="FF6600"/>
                </a:solidFill>
              </a:rPr>
              <a:t>?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6600"/>
                </a:solidFill>
              </a:rPr>
              <a:t>(</a:t>
            </a:r>
            <a:r>
              <a:rPr lang="en-US" sz="2000" dirty="0">
                <a:solidFill>
                  <a:srgbClr val="FF6600"/>
                </a:solidFill>
              </a:rPr>
              <a:t>⬦</a:t>
            </a:r>
            <a:r>
              <a:rPr lang="en-US" sz="2000" dirty="0" smtClean="0">
                <a:solidFill>
                  <a:srgbClr val="FF6600"/>
                </a:solidFill>
              </a:rPr>
              <a:t>)+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6600"/>
                </a:solidFill>
              </a:rPr>
              <a:t>(</a:t>
            </a:r>
            <a:r>
              <a:rPr lang="en-US" sz="2000" dirty="0">
                <a:solidFill>
                  <a:srgbClr val="FF6600"/>
                </a:solidFill>
              </a:rPr>
              <a:t>⬦</a:t>
            </a:r>
            <a:r>
              <a:rPr lang="en-US" sz="2000" dirty="0" smtClean="0">
                <a:solidFill>
                  <a:srgbClr val="FF6600"/>
                </a:solidFill>
              </a:rPr>
              <a:t>)*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Goal: Recognize an integer (</a:t>
            </a:r>
            <a:r>
              <a:rPr lang="en-US" sz="2800" dirty="0" smtClean="0">
                <a:solidFill>
                  <a:srgbClr val="3366FF"/>
                </a:solidFill>
              </a:rPr>
              <a:t>5</a:t>
            </a:r>
            <a:r>
              <a:rPr lang="en-US" sz="2800" dirty="0" smtClean="0">
                <a:solidFill>
                  <a:srgbClr val="000000"/>
                </a:solidFill>
              </a:rPr>
              <a:t>) or decimal (</a:t>
            </a:r>
            <a:r>
              <a:rPr lang="en-US" sz="2800" dirty="0">
                <a:solidFill>
                  <a:srgbClr val="3366FF"/>
                </a:solidFill>
              </a:rPr>
              <a:t>5.37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but not </a:t>
            </a:r>
            <a:r>
              <a:rPr lang="en-US" i="1" dirty="0" smtClean="0">
                <a:solidFill>
                  <a:srgbClr val="3366FF"/>
                </a:solidFill>
              </a:rPr>
              <a:t>.37 </a:t>
            </a:r>
            <a:r>
              <a:rPr lang="en-US" i="1" dirty="0" smtClean="0">
                <a:solidFill>
                  <a:srgbClr val="000000"/>
                </a:solidFill>
              </a:rPr>
              <a:t>(to keep this demo simple)</a:t>
            </a:r>
            <a:endParaRPr lang="en-US" i="1" dirty="0" smtClean="0">
              <a:solidFill>
                <a:srgbClr val="3366FF"/>
              </a:solidFill>
            </a:endParaRPr>
          </a:p>
          <a:p>
            <a:pPr lvl="1"/>
            <a:endParaRPr lang="en-US" sz="2800" dirty="0" smtClean="0">
              <a:solidFill>
                <a:srgbClr val="FF6600"/>
              </a:solidFill>
            </a:endParaRPr>
          </a:p>
          <a:p>
            <a:pPr marL="257129" lvl="1" indent="-257129">
              <a:spcBef>
                <a:spcPts val="675"/>
              </a:spcBef>
              <a:buSzPct val="80000"/>
              <a:buBlip>
                <a:blip r:embed="rId2"/>
              </a:buBlip>
            </a:pPr>
            <a:r>
              <a:rPr lang="en-US" sz="3700" dirty="0" smtClean="0">
                <a:solidFill>
                  <a:srgbClr val="0000FF"/>
                </a:solidFill>
              </a:rPr>
              <a:t>(</a:t>
            </a:r>
            <a:r>
              <a:rPr lang="en-US" sz="3700" dirty="0" smtClean="0">
                <a:solidFill>
                  <a:srgbClr val="FF0000"/>
                </a:solidFill>
              </a:rPr>
              <a:t>[0-9]</a:t>
            </a:r>
            <a:r>
              <a:rPr lang="en-US" sz="3700" dirty="0" smtClean="0">
                <a:solidFill>
                  <a:srgbClr val="FF6600"/>
                </a:solidFill>
              </a:rPr>
              <a:t>+</a:t>
            </a:r>
            <a:r>
              <a:rPr lang="en-US" sz="3700" dirty="0" smtClean="0">
                <a:solidFill>
                  <a:srgbClr val="0000FF"/>
                </a:solidFill>
              </a:rPr>
              <a:t>)</a:t>
            </a:r>
            <a:r>
              <a:rPr lang="en-US" sz="3700" dirty="0" smtClean="0">
                <a:solidFill>
                  <a:srgbClr val="3366FF"/>
                </a:solidFill>
              </a:rPr>
              <a:t>(?:</a:t>
            </a:r>
            <a:r>
              <a:rPr lang="en-US" sz="3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\.</a:t>
            </a:r>
            <a:r>
              <a:rPr lang="en-US" sz="3700" dirty="0" smtClean="0">
                <a:solidFill>
                  <a:srgbClr val="0000FF"/>
                </a:solidFill>
              </a:rPr>
              <a:t>(</a:t>
            </a:r>
            <a:r>
              <a:rPr lang="en-US" sz="3700" dirty="0" smtClean="0">
                <a:solidFill>
                  <a:srgbClr val="FF0000"/>
                </a:solidFill>
              </a:rPr>
              <a:t>[</a:t>
            </a:r>
            <a:r>
              <a:rPr lang="en-US" sz="3700" dirty="0">
                <a:solidFill>
                  <a:srgbClr val="FF0000"/>
                </a:solidFill>
              </a:rPr>
              <a:t>0-9]</a:t>
            </a:r>
            <a:r>
              <a:rPr lang="en-US" sz="3700" dirty="0" smtClean="0">
                <a:solidFill>
                  <a:srgbClr val="FF6600"/>
                </a:solidFill>
              </a:rPr>
              <a:t>+</a:t>
            </a:r>
            <a:r>
              <a:rPr lang="en-US" sz="3700" dirty="0" smtClean="0">
                <a:solidFill>
                  <a:srgbClr val="0000FF"/>
                </a:solidFill>
              </a:rPr>
              <a:t>)</a:t>
            </a:r>
            <a:r>
              <a:rPr lang="en-US" sz="3700" dirty="0" smtClean="0">
                <a:solidFill>
                  <a:srgbClr val="3366FF"/>
                </a:solidFill>
              </a:rPr>
              <a:t>)</a:t>
            </a:r>
            <a:r>
              <a:rPr lang="en-US" sz="3700" dirty="0" smtClean="0">
                <a:solidFill>
                  <a:srgbClr val="FF6600"/>
                </a:solidFill>
              </a:rPr>
              <a:t>?</a:t>
            </a:r>
            <a:endParaRPr lang="en-US" sz="3700" dirty="0" smtClean="0">
              <a:solidFill>
                <a:srgbClr val="7F7F7F"/>
              </a:solidFill>
            </a:endParaRPr>
          </a:p>
          <a:p>
            <a:endParaRPr lang="en-US" sz="2800" dirty="0" smtClean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C3E9CF1-D74C-C84C-BFDE-2F04DF0BE56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71180" y="2697647"/>
            <a:ext cx="2504965" cy="6674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25713" rIns="51426" bIns="25713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</a:rPr>
              <a:t>(</a:t>
            </a:r>
            <a:r>
              <a:rPr lang="en-US" sz="2000" dirty="0">
                <a:solidFill>
                  <a:srgbClr val="3366FF"/>
                </a:solidFill>
              </a:rPr>
              <a:t>?:⬦)  </a:t>
            </a:r>
            <a:r>
              <a:rPr lang="en-US" sz="2000" dirty="0" smtClean="0">
                <a:solidFill>
                  <a:srgbClr val="3366FF"/>
                </a:solidFill>
              </a:rPr>
              <a:t>Non-C Group</a:t>
            </a:r>
          </a:p>
          <a:p>
            <a:endParaRPr lang="en-US" sz="2000" dirty="0" smtClean="0">
              <a:solidFill>
                <a:srgbClr val="3366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2299" y="3979002"/>
            <a:ext cx="2324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Noncapturing</a:t>
            </a:r>
            <a:r>
              <a:rPr lang="en-US" sz="2000" dirty="0" smtClean="0"/>
              <a:t> Group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985976" y="3830102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☝</a:t>
            </a:r>
          </a:p>
        </p:txBody>
      </p:sp>
      <p:sp>
        <p:nvSpPr>
          <p:cNvPr id="8" name="Left Brace 7"/>
          <p:cNvSpPr/>
          <p:nvPr/>
        </p:nvSpPr>
        <p:spPr>
          <a:xfrm rot="5400000">
            <a:off x="1224986" y="2629927"/>
            <a:ext cx="169082" cy="133388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5400000">
            <a:off x="3444039" y="2624530"/>
            <a:ext cx="169082" cy="133388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58855" y="2718073"/>
            <a:ext cx="50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F7F7F"/>
                </a:solidFill>
              </a:rPr>
              <a:t>\1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3270390" y="2720193"/>
            <a:ext cx="50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7F7F7F"/>
                </a:solidFill>
              </a:rPr>
              <a:t>\2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35272" y="3426496"/>
            <a:ext cx="383271" cy="53351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88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Summary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1129" y="1077287"/>
            <a:ext cx="2504965" cy="34374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25713" rIns="51426" bIns="25713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( )     Group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[⬦</a:t>
            </a:r>
            <a:r>
              <a:rPr lang="en-US" sz="2000" dirty="0">
                <a:solidFill>
                  <a:srgbClr val="FF0000"/>
                </a:solidFill>
              </a:rPr>
              <a:t>] </a:t>
            </a:r>
            <a:r>
              <a:rPr lang="en-US" sz="2000" dirty="0" smtClean="0">
                <a:solidFill>
                  <a:srgbClr val="FF0000"/>
                </a:solidFill>
              </a:rPr>
              <a:t>  Char in ⬦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[^⬦] Char NOT in ⬦</a:t>
            </a:r>
          </a:p>
          <a:p>
            <a:r>
              <a:rPr lang="en-US" sz="2000" dirty="0">
                <a:solidFill>
                  <a:srgbClr val="FF0000"/>
                </a:solidFill>
              </a:rPr>
              <a:t>|       Choice (OR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.       Any </a:t>
            </a:r>
            <a:r>
              <a:rPr lang="en-US" sz="2000" dirty="0" smtClean="0">
                <a:solidFill>
                  <a:srgbClr val="FF0000"/>
                </a:solidFill>
              </a:rPr>
              <a:t>Character</a:t>
            </a:r>
          </a:p>
          <a:p>
            <a:r>
              <a:rPr lang="en-US" sz="2000" dirty="0" smtClean="0">
                <a:solidFill>
                  <a:srgbClr val="FF6600"/>
                </a:solidFill>
              </a:rPr>
              <a:t>♦?    </a:t>
            </a:r>
            <a:r>
              <a:rPr lang="en-US" sz="2000" dirty="0">
                <a:solidFill>
                  <a:srgbClr val="FF6600"/>
                </a:solidFill>
              </a:rPr>
              <a:t>Repetition (0.</a:t>
            </a:r>
            <a:r>
              <a:rPr lang="en-US" sz="2000" dirty="0" smtClean="0">
                <a:solidFill>
                  <a:srgbClr val="FF6600"/>
                </a:solidFill>
              </a:rPr>
              <a:t>.</a:t>
            </a:r>
            <a:r>
              <a:rPr lang="en-US" sz="2000" u="sng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FF6600"/>
                </a:solidFill>
              </a:rPr>
              <a:t>♦*    Repetition (0..</a:t>
            </a:r>
            <a:r>
              <a:rPr lang="en-US" sz="2000" u="sng" dirty="0" smtClean="0">
                <a:solidFill>
                  <a:srgbClr val="FF6600"/>
                </a:solidFill>
              </a:rPr>
              <a:t>∞</a:t>
            </a:r>
            <a:r>
              <a:rPr lang="en-US" sz="2000" dirty="0" smtClean="0">
                <a:solidFill>
                  <a:srgbClr val="FF6600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FF6600"/>
                </a:solidFill>
              </a:rPr>
              <a:t>♦+    </a:t>
            </a:r>
            <a:r>
              <a:rPr lang="en-US" sz="2000" dirty="0">
                <a:solidFill>
                  <a:srgbClr val="FF6600"/>
                </a:solidFill>
              </a:rPr>
              <a:t>Repetition </a:t>
            </a:r>
            <a:r>
              <a:rPr lang="en-US" sz="2000" dirty="0" smtClean="0">
                <a:solidFill>
                  <a:srgbClr val="FF6600"/>
                </a:solidFill>
              </a:rPr>
              <a:t>(1.</a:t>
            </a:r>
            <a:r>
              <a:rPr lang="en-US" sz="2000" dirty="0">
                <a:solidFill>
                  <a:srgbClr val="FF6600"/>
                </a:solidFill>
              </a:rPr>
              <a:t>.</a:t>
            </a:r>
            <a:r>
              <a:rPr lang="en-US" sz="2000" u="sng" dirty="0">
                <a:solidFill>
                  <a:srgbClr val="FF6600"/>
                </a:solidFill>
              </a:rPr>
              <a:t>∞</a:t>
            </a:r>
            <a:r>
              <a:rPr lang="en-US" sz="2000" dirty="0" smtClean="0">
                <a:solidFill>
                  <a:srgbClr val="FF6600"/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\1    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Backreference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\♦    Escaped Char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rgbClr val="800000"/>
                </a:solidFill>
              </a:rPr>
              <a:t>♦      Literal Character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0081" y="1089549"/>
            <a:ext cx="3718903" cy="34374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25713" rIns="51426" bIns="25713" rtlCol="0">
            <a:spAutoFit/>
          </a:bodyPr>
          <a:lstStyle/>
          <a:p>
            <a:r>
              <a:rPr lang="en-US" sz="2000" dirty="0">
                <a:solidFill>
                  <a:srgbClr val="3366FF"/>
                </a:solidFill>
              </a:rPr>
              <a:t>(?:⬦)  </a:t>
            </a:r>
            <a:r>
              <a:rPr lang="en-US" sz="2000" dirty="0" err="1" smtClean="0">
                <a:solidFill>
                  <a:srgbClr val="3366FF"/>
                </a:solidFill>
              </a:rPr>
              <a:t>Noncapturing</a:t>
            </a:r>
            <a:r>
              <a:rPr lang="en-US" sz="2000" dirty="0" smtClean="0">
                <a:solidFill>
                  <a:srgbClr val="3366FF"/>
                </a:solidFill>
              </a:rPr>
              <a:t> Group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\w       Word Character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\s        White</a:t>
            </a:r>
            <a:r>
              <a:rPr lang="en-US" sz="2000" u="sng" dirty="0" smtClean="0">
                <a:solidFill>
                  <a:srgbClr val="FF0000"/>
                </a:solidFill>
              </a:rPr>
              <a:t>s</a:t>
            </a:r>
            <a:r>
              <a:rPr lang="en-US" sz="2000" dirty="0" smtClean="0">
                <a:solidFill>
                  <a:srgbClr val="FF0000"/>
                </a:solidFill>
              </a:rPr>
              <a:t>pace Character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\d        Digit Character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6600"/>
                </a:solidFill>
              </a:rPr>
              <a:t>♦??    Reluctant Repetition </a:t>
            </a:r>
            <a:r>
              <a:rPr lang="en-US" sz="2000" dirty="0">
                <a:solidFill>
                  <a:srgbClr val="FF6600"/>
                </a:solidFill>
              </a:rPr>
              <a:t>(</a:t>
            </a:r>
            <a:r>
              <a:rPr lang="en-US" sz="2000" u="sng" dirty="0">
                <a:solidFill>
                  <a:srgbClr val="FF6600"/>
                </a:solidFill>
              </a:rPr>
              <a:t>0</a:t>
            </a:r>
            <a:r>
              <a:rPr lang="en-US" sz="2000" dirty="0">
                <a:solidFill>
                  <a:srgbClr val="FF6600"/>
                </a:solidFill>
              </a:rPr>
              <a:t>.</a:t>
            </a:r>
            <a:r>
              <a:rPr lang="en-US" sz="2000" dirty="0" smtClean="0">
                <a:solidFill>
                  <a:srgbClr val="FF6600"/>
                </a:solidFill>
              </a:rPr>
              <a:t>.1)</a:t>
            </a:r>
          </a:p>
          <a:p>
            <a:r>
              <a:rPr lang="en-US" sz="2000" dirty="0" smtClean="0">
                <a:solidFill>
                  <a:srgbClr val="FF6600"/>
                </a:solidFill>
              </a:rPr>
              <a:t>♦*?    Reluctant Repetition (</a:t>
            </a:r>
            <a:r>
              <a:rPr lang="en-US" sz="2000" u="sng" dirty="0" smtClean="0">
                <a:solidFill>
                  <a:srgbClr val="FF6600"/>
                </a:solidFill>
              </a:rPr>
              <a:t>0</a:t>
            </a:r>
            <a:r>
              <a:rPr lang="en-US" sz="2000" dirty="0" smtClean="0">
                <a:solidFill>
                  <a:srgbClr val="FF6600"/>
                </a:solidFill>
              </a:rPr>
              <a:t>..∞)</a:t>
            </a:r>
          </a:p>
          <a:p>
            <a:r>
              <a:rPr lang="en-US" sz="2000" dirty="0" smtClean="0">
                <a:solidFill>
                  <a:srgbClr val="FF6600"/>
                </a:solidFill>
              </a:rPr>
              <a:t>♦+?    Reluctant Repetition (</a:t>
            </a:r>
            <a:r>
              <a:rPr lang="en-US" sz="2000" u="sng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.</a:t>
            </a:r>
            <a:r>
              <a:rPr lang="en-US" sz="2000" dirty="0">
                <a:solidFill>
                  <a:srgbClr val="FF6600"/>
                </a:solidFill>
              </a:rPr>
              <a:t>.∞</a:t>
            </a:r>
            <a:r>
              <a:rPr lang="en-US" sz="2000" dirty="0" smtClean="0">
                <a:solidFill>
                  <a:srgbClr val="FF6600"/>
                </a:solidFill>
              </a:rPr>
              <a:t>)</a:t>
            </a:r>
            <a:endParaRPr lang="en-US" sz="2000" dirty="0">
              <a:solidFill>
                <a:srgbClr val="FF6600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^⬦    </a:t>
            </a:r>
            <a:r>
              <a:rPr lang="en-US" sz="2000" dirty="0" smtClean="0">
                <a:solidFill>
                  <a:schemeClr val="accent6"/>
                </a:solidFill>
              </a:rPr>
              <a:t> Anchor </a:t>
            </a:r>
            <a:r>
              <a:rPr lang="en-US" sz="2000" dirty="0">
                <a:solidFill>
                  <a:schemeClr val="accent6"/>
                </a:solidFill>
              </a:rPr>
              <a:t>to start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⬦$    </a:t>
            </a:r>
            <a:r>
              <a:rPr lang="en-US" sz="2000" dirty="0" smtClean="0">
                <a:solidFill>
                  <a:schemeClr val="accent6"/>
                </a:solidFill>
              </a:rPr>
              <a:t> Anchor </a:t>
            </a:r>
            <a:r>
              <a:rPr lang="en-US" sz="2000" dirty="0">
                <a:solidFill>
                  <a:schemeClr val="accent6"/>
                </a:solidFill>
              </a:rPr>
              <a:t>to </a:t>
            </a:r>
            <a:r>
              <a:rPr lang="en-US" sz="2000" dirty="0" smtClean="0">
                <a:solidFill>
                  <a:schemeClr val="accent6"/>
                </a:solidFill>
              </a:rPr>
              <a:t>end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\b    </a:t>
            </a:r>
            <a:r>
              <a:rPr lang="en-US" sz="2000" dirty="0" smtClean="0">
                <a:solidFill>
                  <a:schemeClr val="accent6"/>
                </a:solidFill>
              </a:rPr>
              <a:t>  Anchor </a:t>
            </a:r>
            <a:r>
              <a:rPr lang="en-US" sz="2000" dirty="0">
                <a:solidFill>
                  <a:schemeClr val="accent6"/>
                </a:solidFill>
              </a:rPr>
              <a:t>to word </a:t>
            </a:r>
            <a:r>
              <a:rPr lang="en-US" sz="2000" dirty="0" smtClean="0">
                <a:solidFill>
                  <a:schemeClr val="accent6"/>
                </a:solidFill>
              </a:rPr>
              <a:t>boundary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23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Myriad Pro" charset="0"/>
              </a:rPr>
              <a:t>Thank You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245100" y="3659188"/>
            <a:ext cx="3333750" cy="820737"/>
          </a:xfrm>
          <a:prstGeom prst="rect">
            <a:avLst/>
          </a:prstGeom>
        </p:spPr>
        <p:txBody>
          <a:bodyPr lIns="51426" tIns="25713" rIns="51426" bIns="25713"/>
          <a:lstStyle>
            <a:lvl1pPr marL="0" indent="0">
              <a:buNone/>
              <a:defRPr sz="4000" baseline="0"/>
            </a:lvl1pPr>
          </a:lstStyle>
          <a:p>
            <a:pPr defTabSz="514259" eaLnBrk="0" fontAlgn="auto" hangingPunct="0">
              <a:spcBef>
                <a:spcPts val="1181"/>
              </a:spcBef>
              <a:spcAft>
                <a:spcPts val="0"/>
              </a:spcAft>
              <a:buClr>
                <a:srgbClr val="FFFFFF"/>
              </a:buClr>
              <a:buSzPct val="100000"/>
              <a:defRPr/>
            </a:pPr>
            <a:endParaRPr lang="en-US" kern="0" dirty="0">
              <a:solidFill>
                <a:schemeClr val="bg1"/>
              </a:solidFill>
              <a:latin typeface="+mn-lt"/>
              <a:ea typeface="+mn-ea"/>
              <a:cs typeface="+mn-cs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06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Regexes are good for: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Mechanical text transformations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Fuzzy searching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Optimized text manipulation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regular_expressions.png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" t="191" r="-716" b="-9306"/>
          <a:stretch/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them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89516" y="4335517"/>
            <a:ext cx="1924868" cy="298149"/>
          </a:xfrm>
          <a:prstGeom prst="rect">
            <a:avLst/>
          </a:prstGeom>
        </p:spPr>
        <p:txBody>
          <a:bodyPr wrap="none" lIns="51426" tIns="25713" rIns="51426" bIns="25713" rtlCol="0">
            <a:spAutoFit/>
          </a:bodyPr>
          <a:lstStyle/>
          <a:p>
            <a:pPr marL="0" lvl="1" indent="0"/>
            <a:r>
              <a:rPr lang="en-US" dirty="0">
                <a:hlinkClick r:id="rId4"/>
              </a:rPr>
              <a:t>http://xkcd.com/208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73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Regexes are </a:t>
            </a:r>
            <a:r>
              <a:rPr lang="en-US" sz="2400" dirty="0" smtClean="0"/>
              <a:t>poor for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Generalized parsing</a:t>
            </a:r>
          </a:p>
          <a:p>
            <a:pPr lvl="2"/>
            <a:r>
              <a:rPr lang="en-US" sz="1900" dirty="0" smtClean="0"/>
              <a:t>HTML, XHTML, SGML</a:t>
            </a:r>
          </a:p>
          <a:p>
            <a:pPr lvl="2"/>
            <a:r>
              <a:rPr lang="en-US" sz="1900" dirty="0" smtClean="0"/>
              <a:t>XML</a:t>
            </a:r>
          </a:p>
          <a:p>
            <a:pPr lvl="2"/>
            <a:r>
              <a:rPr lang="en-US" sz="1900" dirty="0" smtClean="0"/>
              <a:t>JSON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Matching binary strings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use them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7310" y="2347309"/>
            <a:ext cx="3626070" cy="11599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51426" tIns="25713" rIns="51426" bIns="25713" rtlCol="0">
            <a:spAutoFit/>
          </a:bodyPr>
          <a:lstStyle/>
          <a:p>
            <a:pPr algn="ctr"/>
            <a:r>
              <a:rPr lang="en-US" sz="1800" dirty="0"/>
              <a:t>Some people, when confronted </a:t>
            </a:r>
            <a:endParaRPr lang="en-US" sz="1800" dirty="0" smtClean="0"/>
          </a:p>
          <a:p>
            <a:pPr algn="ctr"/>
            <a:r>
              <a:rPr lang="en-US" sz="1800" dirty="0" smtClean="0"/>
              <a:t>with </a:t>
            </a:r>
            <a:r>
              <a:rPr lang="en-US" sz="1800" dirty="0"/>
              <a:t>a problem, think </a:t>
            </a:r>
            <a:endParaRPr lang="en-US" sz="1800" dirty="0" smtClean="0"/>
          </a:p>
          <a:p>
            <a:pPr algn="ctr"/>
            <a:r>
              <a:rPr lang="en-US" sz="1800" dirty="0"/>
              <a:t>“</a:t>
            </a:r>
            <a:r>
              <a:rPr lang="en-US" sz="1800" dirty="0" smtClean="0"/>
              <a:t>I </a:t>
            </a:r>
            <a:r>
              <a:rPr lang="en-US" sz="1800" dirty="0"/>
              <a:t>know, I'll use regular expressions</a:t>
            </a:r>
            <a:r>
              <a:rPr lang="en-US" sz="1800" dirty="0" smtClean="0"/>
              <a:t>.”</a:t>
            </a:r>
          </a:p>
          <a:p>
            <a:pPr algn="ctr"/>
            <a:r>
              <a:rPr lang="en-US" sz="1800" dirty="0" smtClean="0"/>
              <a:t>Now </a:t>
            </a:r>
            <a:r>
              <a:rPr lang="en-US" sz="1800" dirty="0"/>
              <a:t>they have two problems.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458138" y="2128344"/>
            <a:ext cx="361439" cy="790592"/>
          </a:xfrm>
          <a:prstGeom prst="rect">
            <a:avLst/>
          </a:prstGeom>
        </p:spPr>
        <p:txBody>
          <a:bodyPr wrap="none" lIns="51426" tIns="25713" rIns="51426" bIns="25713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endParaRPr lang="en-US" sz="4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8193" y="3121572"/>
            <a:ext cx="361439" cy="790592"/>
          </a:xfrm>
          <a:prstGeom prst="rect">
            <a:avLst/>
          </a:prstGeom>
        </p:spPr>
        <p:txBody>
          <a:bodyPr wrap="none" lIns="51426" tIns="25713" rIns="51426" bIns="25713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US" sz="4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1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57250"/>
          </a:xfrm>
        </p:spPr>
        <p:txBody>
          <a:bodyPr/>
          <a:lstStyle/>
          <a:p>
            <a:r>
              <a:rPr lang="en-US" sz="3500" dirty="0" smtClean="0"/>
              <a:t>Don’t do this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8837" y="935855"/>
            <a:ext cx="8555969" cy="3557179"/>
          </a:xfrm>
          <a:prstGeom prst="rect">
            <a:avLst/>
          </a:prstGeom>
        </p:spPr>
        <p:txBody>
          <a:bodyPr lIns="51426" tIns="25713" rIns="51426" bIns="25713"/>
          <a:lstStyle/>
          <a:p>
            <a:pPr marL="207714" indent="-305978"/>
            <a:r>
              <a:rPr lang="en-US" sz="2000" dirty="0" smtClean="0"/>
              <a:t>Matches every word in the English language: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09939" y="4816673"/>
            <a:ext cx="3857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3" tIns="45677" rIns="91353" bIns="45677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17237" indent="-160477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641900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898663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155422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1412182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166894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92570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2182465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814856" eaLnBrk="1" hangingPunct="1">
              <a:buClr>
                <a:prstClr val="white"/>
              </a:buClr>
            </a:pPr>
            <a:fld id="{3829F5D3-0D84-5B47-9DAA-2ACEE1523205}" type="slidenum">
              <a:rPr lang="en-US" sz="1200">
                <a:solidFill>
                  <a:prstClr val="white"/>
                </a:solidFill>
              </a:rPr>
              <a:pPr defTabSz="814856" eaLnBrk="1" hangingPunct="1">
                <a:buClr>
                  <a:prstClr val="white"/>
                </a:buClr>
              </a:pPr>
              <a:t>5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331" y="1450249"/>
            <a:ext cx="7680433" cy="2760362"/>
          </a:xfrm>
          <a:prstGeom prst="rect">
            <a:avLst/>
          </a:prstGeom>
        </p:spPr>
        <p:txBody>
          <a:bodyPr wrap="square" lIns="51426" tIns="25713" rIns="51426" bIns="25713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?:s(?:(?:u(?:b(?:(?:s(?:t(?:a(?:n(?:t(?: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(?:a(?:l(?:(?: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(?:s(?: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m|t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a|ty|ze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ly|ness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))?|t(?: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on|ve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e|or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bility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)|v(?:e(?:(?: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ly|ness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))?|al(?: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ly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)?|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ty|ze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fy|ous|ze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))?|c(?:e(?:less)?|h)|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dard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ize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)?)|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lagmit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e|ic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ge|tion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)|r(?:a(?:t(?:o(?:s(?: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pher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e|ic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)|e)|r)|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ve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)?|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al|e|um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ct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(?:ion)?)|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uct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(?:(?:ion(?:al)?|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ur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al|e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)))?|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iate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itu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(?:t(?: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(?:on(?:a(?:l(?: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ly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)?|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ry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))?|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ng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ly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)?|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ve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ly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)?)|e(?:(?: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d|r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))?|able)|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ent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)|o(?:r(?: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eroom|y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ck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yl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ar|e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ernal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)|e(?:r(?:v(?: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(?:en(?:t(?:(?: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ly|ness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))?|c(?: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e|y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))|ate)|e)|o(?: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sa|us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ies|rate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)|c(?:u(?:t(?: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e|ive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rity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retar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ial|y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)|t(?:ion)?|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ive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quen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(?:t(?:(?: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ial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ly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)?|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ly|ness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))?|c(?: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e|y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))|ns(?:u(?: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al|ous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ation|ible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pt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uple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)?|mi(?: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fusa|tone</a:t>
            </a:r>
            <a:r>
              <a:rPr lang="en-US" dirty="0">
                <a:solidFill>
                  <a:srgbClr val="800000"/>
                </a:solidFill>
                <a:latin typeface="Consolas"/>
                <a:cs typeface="Consolas"/>
              </a:rPr>
              <a:t>)|</a:t>
            </a:r>
            <a:r>
              <a:rPr lang="en-US" dirty="0" err="1">
                <a:solidFill>
                  <a:srgbClr val="800000"/>
                </a:solidFill>
                <a:latin typeface="Consolas"/>
                <a:cs typeface="Consolas"/>
              </a:rPr>
              <a:t>xtuple</a:t>
            </a:r>
            <a:r>
              <a:rPr lang="en-US" dirty="0" smtClean="0">
                <a:solidFill>
                  <a:srgbClr val="800000"/>
                </a:solidFill>
                <a:latin typeface="Consolas"/>
                <a:cs typeface="Consolas"/>
              </a:rPr>
              <a:t>|...</a:t>
            </a:r>
            <a:endParaRPr lang="en-US" dirty="0" smtClean="0">
              <a:solidFill>
                <a:srgbClr val="800000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647" y="4289961"/>
            <a:ext cx="80397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https://gist.github.com/noprompt/6106573/raw/fcb683834bb2e171618ca91bf0b234014b5b957d/word-</a:t>
            </a:r>
            <a:r>
              <a:rPr lang="en-US" sz="1200" dirty="0" smtClean="0">
                <a:hlinkClick r:id="rId3"/>
              </a:rPr>
              <a:t>re.clj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30291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1690578"/>
            <a:ext cx="9143999" cy="857250"/>
          </a:xfrm>
        </p:spPr>
        <p:txBody>
          <a:bodyPr/>
          <a:lstStyle/>
          <a:p>
            <a:r>
              <a:rPr lang="en-US" sz="3500" dirty="0" smtClean="0"/>
              <a:t>Simple Expressions</a:t>
            </a:r>
            <a:endParaRPr lang="en-US" sz="35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09939" y="4816673"/>
            <a:ext cx="3857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3" tIns="45677" rIns="91353" bIns="45677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17237" indent="-160477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641900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898663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155422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1412182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166894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92570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2182465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814856" eaLnBrk="1" hangingPunct="1">
              <a:buClr>
                <a:prstClr val="white"/>
              </a:buClr>
            </a:pPr>
            <a:fld id="{3829F5D3-0D84-5B47-9DAA-2ACEE1523205}" type="slidenum">
              <a:rPr lang="en-US" sz="1200">
                <a:solidFill>
                  <a:prstClr val="white"/>
                </a:solidFill>
              </a:rPr>
              <a:pPr defTabSz="814856" eaLnBrk="1" hangingPunct="1">
                <a:buClr>
                  <a:prstClr val="white"/>
                </a:buClr>
              </a:pPr>
              <a:t>6</a:t>
            </a:fld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2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57250"/>
          </a:xfrm>
        </p:spPr>
        <p:txBody>
          <a:bodyPr/>
          <a:lstStyle/>
          <a:p>
            <a:r>
              <a:rPr lang="en-US" sz="3500" dirty="0" smtClean="0"/>
              <a:t>Simple Expressions (1/4)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8837" y="935855"/>
            <a:ext cx="8555969" cy="3557179"/>
          </a:xfrm>
          <a:prstGeom prst="rect">
            <a:avLst/>
          </a:prstGeom>
        </p:spPr>
        <p:txBody>
          <a:bodyPr lIns="51426" tIns="25713" rIns="51426" bIns="25713"/>
          <a:lstStyle/>
          <a:p>
            <a:pPr marL="207714" indent="-305978"/>
            <a:r>
              <a:rPr lang="en-US" sz="2000" dirty="0" smtClean="0"/>
              <a:t>Goal: Match “hiss!” or anything similar with two or more s letters</a:t>
            </a:r>
            <a:endParaRPr lang="en-US" sz="2000" dirty="0" smtClean="0"/>
          </a:p>
          <a:p>
            <a:pPr marL="207714" indent="-305978"/>
            <a:endParaRPr lang="en-US" sz="2000" dirty="0" smtClean="0"/>
          </a:p>
          <a:p>
            <a:pPr marL="207714" indent="-305978"/>
            <a:r>
              <a:rPr lang="en-US" sz="4000" dirty="0" smtClean="0"/>
              <a:t>his</a:t>
            </a:r>
            <a:r>
              <a:rPr lang="en-US" sz="4000" dirty="0" smtClean="0">
                <a:solidFill>
                  <a:srgbClr val="FF6600"/>
                </a:solidFill>
              </a:rPr>
              <a:t>s+</a:t>
            </a:r>
            <a:r>
              <a:rPr lang="en-US" sz="4000" dirty="0" smtClean="0"/>
              <a:t>!</a:t>
            </a:r>
            <a:endParaRPr lang="en-US" sz="4000" dirty="0">
              <a:solidFill>
                <a:srgbClr val="757575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09939" y="4816673"/>
            <a:ext cx="3857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3" tIns="45677" rIns="91353" bIns="45677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17237" indent="-160477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641900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898663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155422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1412182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166894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92570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2182465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814856" eaLnBrk="1" hangingPunct="1">
              <a:buClr>
                <a:prstClr val="white"/>
              </a:buClr>
            </a:pPr>
            <a:fld id="{3829F5D3-0D84-5B47-9DAA-2ACEE1523205}" type="slidenum">
              <a:rPr lang="en-US" sz="1200">
                <a:solidFill>
                  <a:prstClr val="white"/>
                </a:solidFill>
              </a:rPr>
              <a:pPr defTabSz="814856" eaLnBrk="1" hangingPunct="1">
                <a:buClr>
                  <a:prstClr val="white"/>
                </a:buClr>
              </a:pPr>
              <a:t>7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71180" y="2697647"/>
            <a:ext cx="2504965" cy="6674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25713" rIns="51426" bIns="25713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♦+    </a:t>
            </a:r>
            <a:r>
              <a:rPr lang="en-US" sz="2000" dirty="0">
                <a:solidFill>
                  <a:srgbClr val="FF6600"/>
                </a:solidFill>
              </a:rPr>
              <a:t>Repetition </a:t>
            </a:r>
            <a:r>
              <a:rPr lang="en-US" sz="2000" dirty="0" smtClean="0">
                <a:solidFill>
                  <a:srgbClr val="FF6600"/>
                </a:solidFill>
              </a:rPr>
              <a:t>(1.</a:t>
            </a:r>
            <a:r>
              <a:rPr lang="en-US" sz="2000" dirty="0">
                <a:solidFill>
                  <a:srgbClr val="FF6600"/>
                </a:solidFill>
              </a:rPr>
              <a:t>.∞</a:t>
            </a:r>
            <a:r>
              <a:rPr lang="en-US" sz="2000" dirty="0" smtClean="0">
                <a:solidFill>
                  <a:srgbClr val="FF6600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800000"/>
                </a:solidFill>
              </a:rPr>
              <a:t>♦      Literal Character</a:t>
            </a:r>
          </a:p>
        </p:txBody>
      </p:sp>
    </p:spTree>
    <p:extLst>
      <p:ext uri="{BB962C8B-B14F-4D97-AF65-F5344CB8AC3E}">
        <p14:creationId xmlns:p14="http://schemas.microsoft.com/office/powerpoint/2010/main" val="111410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57250"/>
          </a:xfrm>
        </p:spPr>
        <p:txBody>
          <a:bodyPr/>
          <a:lstStyle/>
          <a:p>
            <a:r>
              <a:rPr lang="en-US" sz="3500" dirty="0"/>
              <a:t>Simple Expressions </a:t>
            </a:r>
            <a:r>
              <a:rPr lang="en-US" sz="3500" dirty="0" smtClean="0"/>
              <a:t>(</a:t>
            </a:r>
            <a:r>
              <a:rPr lang="en-US" sz="3500" dirty="0"/>
              <a:t>2</a:t>
            </a:r>
            <a:r>
              <a:rPr lang="en-US" sz="3500" dirty="0" smtClean="0"/>
              <a:t>/</a:t>
            </a:r>
            <a:r>
              <a:rPr lang="en-US" sz="3500" dirty="0"/>
              <a:t>4)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8837" y="935855"/>
            <a:ext cx="8555969" cy="3557179"/>
          </a:xfrm>
          <a:prstGeom prst="rect">
            <a:avLst/>
          </a:prstGeom>
        </p:spPr>
        <p:txBody>
          <a:bodyPr lIns="51426" tIns="25713" rIns="51426" bIns="25713"/>
          <a:lstStyle/>
          <a:p>
            <a:pPr marL="207714" indent="-305978"/>
            <a:r>
              <a:rPr lang="en-US" sz="2000" dirty="0" smtClean="0"/>
              <a:t>Goal: Match one or more “buffalo” words, separated by spaces</a:t>
            </a:r>
            <a:endParaRPr lang="en-US" sz="2000" dirty="0" smtClean="0"/>
          </a:p>
          <a:p>
            <a:pPr marL="207714" indent="-305978"/>
            <a:endParaRPr lang="en-US" sz="2000" dirty="0" smtClean="0"/>
          </a:p>
          <a:p>
            <a:pPr marL="207714" indent="-305978"/>
            <a:r>
              <a:rPr lang="en-US" sz="4000" dirty="0" smtClean="0"/>
              <a:t>buffalo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/>
              <a:t> buffalo</a:t>
            </a:r>
            <a:r>
              <a:rPr lang="en-US" sz="4000" dirty="0" smtClean="0">
                <a:solidFill>
                  <a:srgbClr val="0000FF"/>
                </a:solidFill>
              </a:rPr>
              <a:t>)</a:t>
            </a:r>
            <a:r>
              <a:rPr lang="en-US" sz="4000" dirty="0" smtClean="0">
                <a:solidFill>
                  <a:srgbClr val="FF6600"/>
                </a:solidFill>
              </a:rPr>
              <a:t>*</a:t>
            </a:r>
            <a:endParaRPr lang="en-US" sz="4000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09939" y="4816673"/>
            <a:ext cx="3857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3" tIns="45677" rIns="91353" bIns="45677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17237" indent="-160477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641900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898663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155422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1412182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166894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92570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2182465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814856" eaLnBrk="1" hangingPunct="1">
              <a:buClr>
                <a:prstClr val="white"/>
              </a:buClr>
            </a:pPr>
            <a:fld id="{3829F5D3-0D84-5B47-9DAA-2ACEE1523205}" type="slidenum">
              <a:rPr lang="en-US" sz="1200">
                <a:solidFill>
                  <a:prstClr val="white"/>
                </a:solidFill>
              </a:rPr>
              <a:pPr defTabSz="814856" eaLnBrk="1" hangingPunct="1">
                <a:buClr>
                  <a:prstClr val="white"/>
                </a:buClr>
              </a:pPr>
              <a:t>8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71180" y="2697647"/>
            <a:ext cx="2504965" cy="975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25713" rIns="51426" bIns="25713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( )     Group</a:t>
            </a:r>
          </a:p>
          <a:p>
            <a:r>
              <a:rPr lang="en-US" sz="2000" dirty="0" smtClean="0">
                <a:solidFill>
                  <a:srgbClr val="FF6600"/>
                </a:solidFill>
              </a:rPr>
              <a:t>♦*    Repetition (0..∞)</a:t>
            </a:r>
          </a:p>
          <a:p>
            <a:r>
              <a:rPr lang="en-US" sz="2000" dirty="0" smtClean="0">
                <a:solidFill>
                  <a:srgbClr val="800000"/>
                </a:solidFill>
              </a:rPr>
              <a:t>♦      Literal Character</a:t>
            </a:r>
          </a:p>
        </p:txBody>
      </p:sp>
    </p:spTree>
    <p:extLst>
      <p:ext uri="{BB962C8B-B14F-4D97-AF65-F5344CB8AC3E}">
        <p14:creationId xmlns:p14="http://schemas.microsoft.com/office/powerpoint/2010/main" val="8498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57250"/>
          </a:xfrm>
        </p:spPr>
        <p:txBody>
          <a:bodyPr/>
          <a:lstStyle/>
          <a:p>
            <a:r>
              <a:rPr lang="en-US" sz="3500" dirty="0"/>
              <a:t>Simple Expressions </a:t>
            </a:r>
            <a:r>
              <a:rPr lang="en-US" sz="3500" dirty="0" smtClean="0"/>
              <a:t>(3/</a:t>
            </a:r>
            <a:r>
              <a:rPr lang="en-US" sz="3500" dirty="0"/>
              <a:t>4)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8837" y="935855"/>
            <a:ext cx="8555969" cy="3557179"/>
          </a:xfrm>
          <a:prstGeom prst="rect">
            <a:avLst/>
          </a:prstGeom>
        </p:spPr>
        <p:txBody>
          <a:bodyPr lIns="51426" tIns="25713" rIns="51426" bIns="25713"/>
          <a:lstStyle/>
          <a:p>
            <a:pPr marL="207714" indent="-305978"/>
            <a:r>
              <a:rPr lang="en-US" sz="2000" dirty="0" smtClean="0"/>
              <a:t>Goal: Match any “word”</a:t>
            </a:r>
            <a:endParaRPr lang="en-US" sz="2000" dirty="0" smtClean="0"/>
          </a:p>
          <a:p>
            <a:pPr marL="207714" indent="-305978"/>
            <a:endParaRPr lang="en-US" sz="2000" dirty="0" smtClean="0"/>
          </a:p>
          <a:p>
            <a:pPr marL="207714" indent="-305978"/>
            <a:r>
              <a:rPr lang="en-US" sz="4000" dirty="0" smtClean="0">
                <a:solidFill>
                  <a:srgbClr val="FF0000"/>
                </a:solidFill>
              </a:rPr>
              <a:t>[a-</a:t>
            </a:r>
            <a:r>
              <a:rPr lang="en-US" sz="4000" dirty="0" err="1" smtClean="0">
                <a:solidFill>
                  <a:srgbClr val="FF0000"/>
                </a:solidFill>
              </a:rPr>
              <a:t>zA</a:t>
            </a:r>
            <a:r>
              <a:rPr lang="en-US" sz="4000" dirty="0" smtClean="0">
                <a:solidFill>
                  <a:srgbClr val="FF0000"/>
                </a:solidFill>
              </a:rPr>
              <a:t>-Z]</a:t>
            </a:r>
            <a:r>
              <a:rPr lang="en-US" sz="4000" dirty="0" smtClean="0">
                <a:solidFill>
                  <a:srgbClr val="FF6600"/>
                </a:solidFill>
              </a:rPr>
              <a:t>+</a:t>
            </a:r>
            <a:r>
              <a:rPr lang="en-US" sz="4000" dirty="0" smtClean="0">
                <a:solidFill>
                  <a:srgbClr val="800000"/>
                </a:solidFill>
              </a:rPr>
              <a:t> </a:t>
            </a:r>
            <a:endParaRPr lang="en-US" sz="3600" dirty="0" smtClean="0">
              <a:solidFill>
                <a:srgbClr val="800000"/>
              </a:solidFill>
            </a:endParaRPr>
          </a:p>
          <a:p>
            <a:pPr marL="207714" indent="-305978"/>
            <a:endParaRPr lang="en-US" sz="2000" dirty="0" smtClean="0"/>
          </a:p>
          <a:p>
            <a:pPr marL="207714" indent="-305978"/>
            <a:r>
              <a:rPr lang="en-US" sz="2000" dirty="0" smtClean="0"/>
              <a:t>But </a:t>
            </a:r>
            <a:r>
              <a:rPr lang="en-US" sz="2000" dirty="0"/>
              <a:t>what about words like “</a:t>
            </a:r>
            <a:r>
              <a:rPr lang="en-US" sz="2000" dirty="0">
                <a:solidFill>
                  <a:srgbClr val="3366FF"/>
                </a:solidFill>
              </a:rPr>
              <a:t>can't</a:t>
            </a:r>
            <a:r>
              <a:rPr lang="en-US" sz="2000" dirty="0"/>
              <a:t>”</a:t>
            </a:r>
            <a:r>
              <a:rPr lang="en-US" sz="2000" dirty="0" smtClean="0"/>
              <a:t>?</a:t>
            </a:r>
            <a:endParaRPr lang="en-US" sz="2000" dirty="0">
              <a:solidFill>
                <a:srgbClr val="800000"/>
              </a:solidFill>
            </a:endParaRPr>
          </a:p>
          <a:p>
            <a:pPr marL="207714" indent="-305978"/>
            <a:r>
              <a:rPr lang="en-US" sz="4000" dirty="0" smtClean="0">
                <a:solidFill>
                  <a:srgbClr val="FF0000"/>
                </a:solidFill>
              </a:rPr>
              <a:t>[</a:t>
            </a:r>
            <a:r>
              <a:rPr lang="en-US" sz="4000" dirty="0">
                <a:solidFill>
                  <a:srgbClr val="FF0000"/>
                </a:solidFill>
              </a:rPr>
              <a:t>a-</a:t>
            </a:r>
            <a:r>
              <a:rPr lang="en-US" sz="4000" dirty="0" err="1">
                <a:solidFill>
                  <a:srgbClr val="FF0000"/>
                </a:solidFill>
              </a:rPr>
              <a:t>zA</a:t>
            </a:r>
            <a:r>
              <a:rPr lang="en-US" sz="4000" dirty="0">
                <a:solidFill>
                  <a:srgbClr val="FF0000"/>
                </a:solidFill>
              </a:rPr>
              <a:t>-</a:t>
            </a:r>
            <a:r>
              <a:rPr lang="en-US" sz="4000" dirty="0" smtClean="0">
                <a:solidFill>
                  <a:srgbClr val="FF0000"/>
                </a:solidFill>
              </a:rPr>
              <a:t>Z']</a:t>
            </a:r>
            <a:r>
              <a:rPr lang="en-US" sz="4000" dirty="0">
                <a:solidFill>
                  <a:srgbClr val="FF6600"/>
                </a:solidFill>
              </a:rPr>
              <a:t>+</a:t>
            </a:r>
            <a:r>
              <a:rPr lang="en-US" sz="4000" dirty="0">
                <a:solidFill>
                  <a:srgbClr val="800000"/>
                </a:solidFill>
              </a:rPr>
              <a:t> </a:t>
            </a:r>
          </a:p>
          <a:p>
            <a:pPr marL="207714" indent="-305978"/>
            <a:endParaRPr lang="en-US" sz="4000" dirty="0">
              <a:solidFill>
                <a:srgbClr val="8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09939" y="4816673"/>
            <a:ext cx="3857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3" tIns="45677" rIns="91353" bIns="45677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17237" indent="-160477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641900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898663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155422" indent="-128381" eaLnBrk="0" hangingPunct="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1412182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166894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925703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2182465" indent="-128381" defTabSz="81485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814856" eaLnBrk="1" hangingPunct="1">
              <a:buClr>
                <a:prstClr val="white"/>
              </a:buClr>
            </a:pPr>
            <a:fld id="{3829F5D3-0D84-5B47-9DAA-2ACEE1523205}" type="slidenum">
              <a:rPr lang="en-US" sz="1200">
                <a:solidFill>
                  <a:prstClr val="white"/>
                </a:solidFill>
              </a:rPr>
              <a:pPr defTabSz="814856" eaLnBrk="1" hangingPunct="1">
                <a:buClr>
                  <a:prstClr val="white"/>
                </a:buClr>
              </a:pPr>
              <a:t>9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71180" y="2697647"/>
            <a:ext cx="2504965" cy="975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25713" rIns="51426" bIns="25713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[</a:t>
            </a:r>
            <a:r>
              <a:rPr lang="en-US" sz="2000" dirty="0">
                <a:solidFill>
                  <a:srgbClr val="FF0000"/>
                </a:solidFill>
              </a:rPr>
              <a:t>⬦]   Char in ⬦</a:t>
            </a:r>
          </a:p>
          <a:p>
            <a:r>
              <a:rPr lang="en-US" sz="2000" dirty="0" smtClean="0">
                <a:solidFill>
                  <a:srgbClr val="FF6600"/>
                </a:solidFill>
              </a:rPr>
              <a:t>♦+    </a:t>
            </a:r>
            <a:r>
              <a:rPr lang="en-US" sz="2000" dirty="0">
                <a:solidFill>
                  <a:srgbClr val="FF6600"/>
                </a:solidFill>
              </a:rPr>
              <a:t>Repetition </a:t>
            </a:r>
            <a:r>
              <a:rPr lang="en-US" sz="2000" dirty="0" smtClean="0">
                <a:solidFill>
                  <a:srgbClr val="FF6600"/>
                </a:solidFill>
              </a:rPr>
              <a:t>(1.</a:t>
            </a:r>
            <a:r>
              <a:rPr lang="en-US" sz="2000" dirty="0">
                <a:solidFill>
                  <a:srgbClr val="FF6600"/>
                </a:solidFill>
              </a:rPr>
              <a:t>.∞</a:t>
            </a:r>
            <a:r>
              <a:rPr lang="en-US" sz="2000" dirty="0" smtClean="0">
                <a:solidFill>
                  <a:srgbClr val="FF6600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800000"/>
                </a:solidFill>
              </a:rPr>
              <a:t>♦      Literal Character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0522" y="3934418"/>
            <a:ext cx="49884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Need to accept apostrophes too.</a:t>
            </a:r>
          </a:p>
          <a:p>
            <a:r>
              <a:rPr lang="en-US" sz="2000" dirty="0" smtClean="0"/>
              <a:t>(The computer can’t guess this magically.)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857532" y="3782835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026" y="1789319"/>
            <a:ext cx="383271" cy="53351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2847" y="3399001"/>
            <a:ext cx="383271" cy="53351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60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PPT-TMPLT-Splunk-Corp-112">
  <a:themeElements>
    <a:clrScheme name="Splunk Test">
      <a:dk1>
        <a:sysClr val="windowText" lastClr="000000"/>
      </a:dk1>
      <a:lt1>
        <a:sysClr val="window" lastClr="FFFFFF"/>
      </a:lt1>
      <a:dk2>
        <a:srgbClr val="000000"/>
      </a:dk2>
      <a:lt2>
        <a:srgbClr val="EBEBEB"/>
      </a:lt2>
      <a:accent1>
        <a:srgbClr val="5F5F5F"/>
      </a:accent1>
      <a:accent2>
        <a:srgbClr val="00A9E1"/>
      </a:accent2>
      <a:accent3>
        <a:srgbClr val="65A637"/>
      </a:accent3>
      <a:accent4>
        <a:srgbClr val="C0C0C0"/>
      </a:accent4>
      <a:accent5>
        <a:srgbClr val="005F86"/>
      </a:accent5>
      <a:accent6>
        <a:srgbClr val="F2A900"/>
      </a:accent6>
      <a:hlink>
        <a:srgbClr val="00A9FF"/>
      </a:hlink>
      <a:folHlink>
        <a:srgbClr val="396B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mpd="sng">
          <a:solidFill>
            <a:schemeClr val="tx1">
              <a:lumMod val="50000"/>
              <a:lumOff val="5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/>
      <a:bodyPr lIns="51426" tIns="25713" rIns="51426" bIns="25713"/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13291</TotalTime>
  <Words>2247</Words>
  <Application>Microsoft Macintosh PowerPoint</Application>
  <PresentationFormat>On-screen Show (16:9)</PresentationFormat>
  <Paragraphs>303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PPT-TMPLT-Splunk-Corp-112</vt:lpstr>
      <vt:lpstr> </vt:lpstr>
      <vt:lpstr>What is a regular expression?</vt:lpstr>
      <vt:lpstr>When to use them</vt:lpstr>
      <vt:lpstr>When NOT to use them</vt:lpstr>
      <vt:lpstr>Don’t do this</vt:lpstr>
      <vt:lpstr>Simple Expressions</vt:lpstr>
      <vt:lpstr>Simple Expressions (1/4)</vt:lpstr>
      <vt:lpstr>Simple Expressions (2/4)</vt:lpstr>
      <vt:lpstr>Simple Expressions (3/4)</vt:lpstr>
      <vt:lpstr>Simple Expressions (4/4)</vt:lpstr>
      <vt:lpstr>Real World Examples</vt:lpstr>
      <vt:lpstr>Example: Email Extraction</vt:lpstr>
      <vt:lpstr>Example: Fuzzy Matching</vt:lpstr>
      <vt:lpstr>Example: Change File Extension</vt:lpstr>
      <vt:lpstr>Memory Tip: ^ vs. $</vt:lpstr>
      <vt:lpstr>Example: Find Identifiers</vt:lpstr>
      <vt:lpstr>Advanced Expressions</vt:lpstr>
      <vt:lpstr>Advanced: Reluctant Quantifiers (1/3)</vt:lpstr>
      <vt:lpstr>Advanced: Reluctant Quantifiers (2/3)</vt:lpstr>
      <vt:lpstr>Advanced: Reluctant Quantifiers (3/3)</vt:lpstr>
      <vt:lpstr>Tip: Avoid the dot</vt:lpstr>
      <vt:lpstr>Advanced: Abbreviated Character Classes</vt:lpstr>
      <vt:lpstr>Advanced: Noncapturing Groups</vt:lpstr>
      <vt:lpstr>Syntax 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Goldberg</dc:creator>
  <cp:lastModifiedBy>David Foster</cp:lastModifiedBy>
  <cp:revision>400</cp:revision>
  <dcterms:created xsi:type="dcterms:W3CDTF">2011-03-03T00:36:28Z</dcterms:created>
  <dcterms:modified xsi:type="dcterms:W3CDTF">2013-08-21T03:52:15Z</dcterms:modified>
</cp:coreProperties>
</file>