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4" r:id="rId2"/>
    <p:sldId id="508" r:id="rId3"/>
    <p:sldId id="316" r:id="rId4"/>
    <p:sldId id="312" r:id="rId5"/>
    <p:sldId id="319" r:id="rId6"/>
    <p:sldId id="320" r:id="rId7"/>
    <p:sldId id="397" r:id="rId8"/>
    <p:sldId id="414" r:id="rId9"/>
    <p:sldId id="415" r:id="rId10"/>
    <p:sldId id="416" r:id="rId11"/>
    <p:sldId id="398" r:id="rId12"/>
    <p:sldId id="417" r:id="rId13"/>
    <p:sldId id="418" r:id="rId14"/>
    <p:sldId id="402" r:id="rId15"/>
    <p:sldId id="407" r:id="rId16"/>
    <p:sldId id="403" r:id="rId17"/>
    <p:sldId id="413" r:id="rId18"/>
    <p:sldId id="37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E8D7F9"/>
    <a:srgbClr val="0014A4"/>
    <a:srgbClr val="00094C"/>
    <a:srgbClr val="6699FF"/>
    <a:srgbClr val="993366"/>
    <a:srgbClr val="E0C9F7"/>
    <a:srgbClr val="FDF0E7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4" autoAdjust="0"/>
    <p:restoredTop sz="94780" autoAdjust="0"/>
  </p:normalViewPr>
  <p:slideViewPr>
    <p:cSldViewPr snapToGrid="0">
      <p:cViewPr varScale="1">
        <p:scale>
          <a:sx n="115" d="100"/>
          <a:sy n="115" d="100"/>
        </p:scale>
        <p:origin x="666" y="13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56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FE99-CD4E-4672-8DCA-DAB20F2ADAFC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8C6E-FC01-4AA5-827B-C4FEF15B68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5230-D3FE-4487-81A9-4B92E32C440C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6AF0484C-C168-4E8B-9388-8EBDC84C3AB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212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2E74-D462-4E82-A77C-5ECB1C2180E2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91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5D58-86E1-4E46-8015-713D8B4D7205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40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FB5-ED25-41AD-83B4-2A8F507698DE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9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CA84-79EE-47AB-B1BA-126108DC540A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856B-82D4-42F0-8706-6AA658A1F2A6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7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EDB-E6BA-4676-B6F2-824FD9A1BE29}" type="datetime1">
              <a:rPr lang="es-ES" smtClean="0"/>
              <a:t>31/05/2022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3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77AC-36BF-4BB4-8804-B5D95B176B8E}" type="datetime1">
              <a:rPr lang="es-ES" smtClean="0"/>
              <a:t>31/05/2022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31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BD37-05ED-4ED4-B385-E4181527EBB7}" type="datetime1">
              <a:rPr lang="es-ES" smtClean="0"/>
              <a:t>31/05/2022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8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017C-14F4-4744-9896-7EB8426253FD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BED9-57F5-4B1E-8997-B29880E143E1}" type="datetime1">
              <a:rPr lang="es-ES" smtClean="0"/>
              <a:t>31/05/2022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7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D776-430B-44D3-B419-434059C77DDB}" type="datetime1">
              <a:rPr lang="es-ES" smtClean="0"/>
              <a:t>31/05/2022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484C-C168-4E8B-9388-8EBDC84C3A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92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28" y="55084"/>
            <a:ext cx="9465393" cy="709904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</a:t>
            </a:fld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Título 1"/>
          <p:cNvSpPr txBox="1">
            <a:spLocks/>
          </p:cNvSpPr>
          <p:nvPr/>
        </p:nvSpPr>
        <p:spPr>
          <a:xfrm>
            <a:off x="2307771" y="3089150"/>
            <a:ext cx="7576457" cy="103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8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Vídeo (1/5): ESTUDIANTES</a:t>
            </a:r>
            <a:endParaRPr lang="es-ES" sz="280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ítulo 1"/>
          <p:cNvSpPr txBox="1">
            <a:spLocks/>
          </p:cNvSpPr>
          <p:nvPr/>
        </p:nvSpPr>
        <p:spPr>
          <a:xfrm>
            <a:off x="0" y="-11785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10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98369" y="2810110"/>
            <a:ext cx="4934891" cy="31912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108879" y="1373259"/>
            <a:ext cx="4934891" cy="1299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143610" y="1424288"/>
            <a:ext cx="492118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matrícula de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honor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becas por deporte y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becados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sede, modalidad, periodo y año. 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13359" y="3088877"/>
            <a:ext cx="4934890" cy="149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estudiantes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afrocolombianos</a:t>
            </a:r>
            <a:r>
              <a:rPr lang="es-ES" sz="17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provenientes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municipios de difícil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reinsertados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desplazados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discapacitados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programa, sede, periodo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113359" y="4505374"/>
            <a:ext cx="493489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periodo.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8369" y="5096730"/>
            <a:ext cx="483885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retención</a:t>
            </a:r>
            <a:r>
              <a:rPr lang="es-ES" sz="1700" dirty="0" smtClean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periodo y cohorte.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9160668" y="5889721"/>
            <a:ext cx="97631" cy="15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7831265" y="5887242"/>
            <a:ext cx="1490695" cy="165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7534273" y="4811562"/>
            <a:ext cx="997745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0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11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redondeado 79"/>
          <p:cNvSpPr/>
          <p:nvPr/>
        </p:nvSpPr>
        <p:spPr>
          <a:xfrm>
            <a:off x="98369" y="1644648"/>
            <a:ext cx="4934891" cy="1726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19470" y="1789680"/>
            <a:ext cx="490455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facultad,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redondeado 48"/>
          <p:cNvSpPr/>
          <p:nvPr/>
        </p:nvSpPr>
        <p:spPr>
          <a:xfrm>
            <a:off x="5152889" y="4424361"/>
            <a:ext cx="1307141" cy="17859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752588" y="1850231"/>
            <a:ext cx="133283" cy="15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096118" y="1844572"/>
            <a:ext cx="1807126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6307291" y="1795974"/>
            <a:ext cx="595954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050" b="1" dirty="0" err="1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grad</a:t>
            </a: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ES" sz="10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9160668" y="5889721"/>
            <a:ext cx="97631" cy="15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7831265" y="5887242"/>
            <a:ext cx="1490695" cy="165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3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12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redondeado 102"/>
          <p:cNvSpPr/>
          <p:nvPr/>
        </p:nvSpPr>
        <p:spPr>
          <a:xfrm>
            <a:off x="98369" y="1644648"/>
            <a:ext cx="4934891" cy="1726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/>
          <p:cNvSpPr/>
          <p:nvPr/>
        </p:nvSpPr>
        <p:spPr>
          <a:xfrm>
            <a:off x="121030" y="2364994"/>
            <a:ext cx="4904557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matriculados</a:t>
            </a:r>
            <a:r>
              <a:rPr lang="es-ES" sz="17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cohorte. 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119470" y="1789680"/>
            <a:ext cx="490455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facultad,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5152889" y="4424361"/>
            <a:ext cx="1307141" cy="17859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5152259" y="4761641"/>
            <a:ext cx="684184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468762" y="1835017"/>
            <a:ext cx="1278022" cy="157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6700203" y="1835017"/>
            <a:ext cx="297656" cy="176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redondeado 85"/>
          <p:cNvSpPr/>
          <p:nvPr/>
        </p:nvSpPr>
        <p:spPr>
          <a:xfrm>
            <a:off x="5096118" y="1840595"/>
            <a:ext cx="2650665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6262048" y="1790421"/>
            <a:ext cx="1544047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(1erMat, 2doMat,…) </a:t>
            </a:r>
            <a:endParaRPr lang="es-ES" sz="10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9160668" y="5889721"/>
            <a:ext cx="97631" cy="15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7831265" y="5887242"/>
            <a:ext cx="1490695" cy="165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n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13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90696" y="3521163"/>
            <a:ext cx="4934891" cy="2217484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106681" y="3734397"/>
            <a:ext cx="4918906" cy="17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estudiantes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población negra, </a:t>
            </a:r>
            <a:r>
              <a:rPr lang="es-ES" sz="1700" b="1" u="sng" dirty="0" err="1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palenquera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raizal (archipiélago de San Andrés, Providencia y Santa Catalina), departamentos donde no hay IES, victimas o desmovilizados del conflicto armado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facultad y año.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redondeado 59"/>
          <p:cNvSpPr/>
          <p:nvPr/>
        </p:nvSpPr>
        <p:spPr>
          <a:xfrm>
            <a:off x="98369" y="1644648"/>
            <a:ext cx="4934891" cy="17260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121030" y="2364994"/>
            <a:ext cx="4904557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matriculados</a:t>
            </a:r>
            <a:r>
              <a:rPr lang="es-ES" sz="17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cohorte. 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19470" y="1789680"/>
            <a:ext cx="4904557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facultad,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periodo.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/>
          <p:cNvSpPr/>
          <p:nvPr/>
        </p:nvSpPr>
        <p:spPr>
          <a:xfrm>
            <a:off x="6545775" y="1498138"/>
            <a:ext cx="1409502" cy="33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6496649" y="1513243"/>
            <a:ext cx="405219" cy="31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6069329" y="1455103"/>
            <a:ext cx="834926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(especial) </a:t>
            </a:r>
            <a:endParaRPr lang="es-ES" sz="105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0322" y="1614642"/>
            <a:ext cx="1536668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(negra, </a:t>
            </a:r>
            <a:r>
              <a:rPr lang="es-ES" sz="1050" b="1" dirty="0" err="1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palenquera</a:t>
            </a:r>
            <a:r>
              <a:rPr lang="es-ES" sz="1050" b="1" dirty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…) 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7831266" y="6052909"/>
            <a:ext cx="598359" cy="169146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5098020" y="1501338"/>
            <a:ext cx="2857257" cy="33845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4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14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redondeado 33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90696" y="1797064"/>
            <a:ext cx="4934891" cy="3804947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108879" y="2135077"/>
            <a:ext cx="4904557" cy="2311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estudiantes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población negra, afrocolombianos, </a:t>
            </a:r>
            <a:r>
              <a:rPr lang="es-ES" sz="1700" b="1" u="sng" dirty="0" err="1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palenquera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raizal (archipiélago de San Andrés, Providencia y Santa Catalina), departamentos donde no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IES, provenientes de municipios de difícil acceso, victimas o desmovilizados del conflicto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armado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facultad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6545775" y="1498138"/>
            <a:ext cx="1409502" cy="33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6496649" y="1513243"/>
            <a:ext cx="405219" cy="31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6069329" y="1455103"/>
            <a:ext cx="834926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(especial) </a:t>
            </a:r>
            <a:endParaRPr lang="es-ES" sz="105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6350322" y="1614642"/>
            <a:ext cx="1536668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(negra, </a:t>
            </a:r>
            <a:r>
              <a:rPr lang="es-ES" sz="1050" b="1" dirty="0" err="1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palenquera</a:t>
            </a:r>
            <a:r>
              <a:rPr lang="es-ES" sz="1050" b="1" dirty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…) 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7812881" y="5388394"/>
            <a:ext cx="1388268" cy="10314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7831266" y="6052909"/>
            <a:ext cx="598359" cy="169146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redondeado 83"/>
          <p:cNvSpPr/>
          <p:nvPr/>
        </p:nvSpPr>
        <p:spPr>
          <a:xfrm>
            <a:off x="5098020" y="1501338"/>
            <a:ext cx="2857257" cy="33845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7536654" y="4471989"/>
            <a:ext cx="1073945" cy="168869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15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90696" y="1797064"/>
            <a:ext cx="4934891" cy="3804947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108879" y="2135077"/>
            <a:ext cx="4904557" cy="2311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estudiantes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población negra, afrocolombianos, </a:t>
            </a:r>
            <a:r>
              <a:rPr lang="es-ES" sz="1700" b="1" u="sng" dirty="0" err="1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palenquera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raizal (archipiélago de San Andrés, Providencia y Santa Catalina), departamentos donde no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IES, provenientes de municipios de difícil acceso, victimas o desmovilizados del conflicto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armado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facultad 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05862" y="4394795"/>
            <a:ext cx="4904557" cy="91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estímulos académicos o apoyos de bienest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 </a:t>
            </a:r>
            <a:r>
              <a:rPr lang="es-ES" sz="17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año.</a:t>
            </a:r>
            <a:endParaRPr lang="es-ES" sz="17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9954097" y="3315063"/>
            <a:ext cx="1352353" cy="109342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11398269" y="3880826"/>
            <a:ext cx="569118" cy="4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11071959" y="3892886"/>
            <a:ext cx="868363" cy="14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10769760" y="3847500"/>
            <a:ext cx="1270976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(académico, bienestar) </a:t>
            </a:r>
            <a:endParaRPr lang="es-ES" sz="80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9955684" y="3876063"/>
            <a:ext cx="2085052" cy="168869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7812881" y="5388394"/>
            <a:ext cx="1388268" cy="10314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7831266" y="6052909"/>
            <a:ext cx="598359" cy="169146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7536654" y="4471989"/>
            <a:ext cx="1073945" cy="168869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3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91" name="Rectángulo redondeado 90"/>
          <p:cNvSpPr/>
          <p:nvPr/>
        </p:nvSpPr>
        <p:spPr>
          <a:xfrm>
            <a:off x="90696" y="1797064"/>
            <a:ext cx="4934891" cy="3804947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16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121678" y="1977656"/>
            <a:ext cx="4891758" cy="345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estudiantes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estímulos académicos (internos: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asistencia de investigación, matrícula de honor, estudiante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distinguido, crédito </a:t>
            </a:r>
            <a:r>
              <a:rPr lang="es-ES" sz="1700" b="1" u="sng" dirty="0" err="1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condonable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monitor, </a:t>
            </a:r>
            <a:r>
              <a:rPr lang="es-ES" sz="1700" b="1" u="sng" dirty="0" err="1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</a:t>
            </a:r>
            <a:r>
              <a:rPr lang="es-ES" sz="1700" b="1" u="sng" dirty="0" smtClean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>
                <a:solidFill>
                  <a:srgbClr val="99336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laude, cum laude, excelencia SABER PRO; externos: Generación E-Excelencia) y apoyos de bienestar (internos: estímulos de alimentación, residencia, subsidios en pago de matrícula; externos: Generación E-Equidad)</a:t>
            </a:r>
            <a:r>
              <a:rPr lang="es-ES" sz="1700" b="1" u="sng" dirty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estrato, facultad, nivel de programa, sede, periodo y año.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redondeado 59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10292428" y="5313361"/>
            <a:ext cx="1693538" cy="104298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10297188" y="5812097"/>
            <a:ext cx="791506" cy="170773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5152889" y="4424361"/>
            <a:ext cx="1307141" cy="17859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5152259" y="4761641"/>
            <a:ext cx="684184" cy="168905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9954097" y="3315063"/>
            <a:ext cx="1352353" cy="109342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11410969" y="3880826"/>
            <a:ext cx="569118" cy="4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1056084" y="3895266"/>
            <a:ext cx="868363" cy="477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10753885" y="3847500"/>
            <a:ext cx="1270976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(académico, bienestar) </a:t>
            </a:r>
            <a:endParaRPr lang="es-ES" sz="80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10478954" y="4016898"/>
            <a:ext cx="1417049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(interno, externo) </a:t>
            </a:r>
            <a:endParaRPr lang="es-ES" sz="80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0447811" y="4179996"/>
            <a:ext cx="1637842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990099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(estudiante distinguido,…) </a:t>
            </a:r>
            <a:endParaRPr lang="es-ES" sz="800" b="1" dirty="0">
              <a:solidFill>
                <a:srgbClr val="990099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9955684" y="3876063"/>
            <a:ext cx="2042982" cy="505973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7812881" y="5388394"/>
            <a:ext cx="1388268" cy="10314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9163049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7816979" y="5875337"/>
            <a:ext cx="1490695" cy="332432"/>
          </a:xfrm>
          <a:prstGeom prst="roundRect">
            <a:avLst/>
          </a:prstGeom>
          <a:noFill/>
          <a:ln w="28575"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9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54"/>
          <p:cNvPicPr/>
          <p:nvPr/>
        </p:nvPicPr>
        <p:blipFill>
          <a:blip r:embed="rId2"/>
          <a:stretch>
            <a:fillRect/>
          </a:stretch>
        </p:blipFill>
        <p:spPr>
          <a:xfrm>
            <a:off x="5095096" y="2236529"/>
            <a:ext cx="7094267" cy="3093502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17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redondeado 44"/>
          <p:cNvSpPr/>
          <p:nvPr/>
        </p:nvSpPr>
        <p:spPr>
          <a:xfrm>
            <a:off x="283425" y="1388524"/>
            <a:ext cx="11433859" cy="458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295583" y="1490833"/>
            <a:ext cx="1133392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vinculación</a:t>
            </a:r>
            <a:r>
              <a:rPr lang="es-ES" dirty="0"/>
              <a:t> </a:t>
            </a:r>
            <a:r>
              <a:rPr lang="es-ES" dirty="0" smtClean="0"/>
              <a:t>por </a:t>
            </a:r>
            <a:r>
              <a:rPr lang="es-ES" dirty="0"/>
              <a:t>programa, </a:t>
            </a:r>
            <a:r>
              <a:rPr lang="es-ES" dirty="0" smtClean="0"/>
              <a:t>periodo, cohorte </a:t>
            </a:r>
            <a:r>
              <a:rPr lang="es-ES" dirty="0"/>
              <a:t>y año</a:t>
            </a:r>
            <a:r>
              <a:rPr lang="es-ES" dirty="0" smtClean="0"/>
              <a:t>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443788" y="3046603"/>
            <a:ext cx="2195511" cy="145396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5169574" y="3587140"/>
            <a:ext cx="1788274" cy="165752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10370343" y="4070124"/>
            <a:ext cx="1505325" cy="109776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1816571" y="4592507"/>
            <a:ext cx="104342" cy="348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5193052" y="3886201"/>
            <a:ext cx="1633198" cy="13144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5169816" y="2636520"/>
            <a:ext cx="1307183" cy="54483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7491418" y="3376614"/>
            <a:ext cx="2054685" cy="10870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10155546" y="2841772"/>
            <a:ext cx="1926917" cy="74536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10414288" y="4374357"/>
            <a:ext cx="1402284" cy="74534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redondeado 71"/>
          <p:cNvSpPr/>
          <p:nvPr/>
        </p:nvSpPr>
        <p:spPr>
          <a:xfrm>
            <a:off x="10371741" y="4580505"/>
            <a:ext cx="1601184" cy="36033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redondeado 57"/>
          <p:cNvSpPr/>
          <p:nvPr/>
        </p:nvSpPr>
        <p:spPr>
          <a:xfrm>
            <a:off x="7464886" y="4299144"/>
            <a:ext cx="1114429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5174150" y="4299941"/>
            <a:ext cx="708030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18517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09" y="69228"/>
            <a:ext cx="1485423" cy="48006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18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80634" y="2973631"/>
            <a:ext cx="3430732" cy="1027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s-E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2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9" name="Rectángulo 38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96931" y="1276741"/>
            <a:ext cx="4934891" cy="488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279090" y="1518956"/>
            <a:ext cx="4614041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inscritos, admitidos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matrícula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estrato, programa,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modalidad,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6783548" y="1840592"/>
            <a:ext cx="297656" cy="168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464000" y="1840597"/>
            <a:ext cx="1240674" cy="168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6258714" y="1775040"/>
            <a:ext cx="154404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Insc, Adm, 1erMat)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5152093" y="4410074"/>
            <a:ext cx="1307141" cy="51673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5096118" y="1840593"/>
            <a:ext cx="2618080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/>
          <p:cNvSpPr/>
          <p:nvPr/>
        </p:nvSpPr>
        <p:spPr>
          <a:xfrm>
            <a:off x="5152258" y="4082189"/>
            <a:ext cx="660111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0292428" y="5313361"/>
            <a:ext cx="1693538" cy="104298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redondeado 47"/>
          <p:cNvSpPr/>
          <p:nvPr/>
        </p:nvSpPr>
        <p:spPr>
          <a:xfrm>
            <a:off x="10297188" y="5812097"/>
            <a:ext cx="791506" cy="1707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9160668" y="5875434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6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3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96931" y="1276741"/>
            <a:ext cx="4934891" cy="488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271832" y="2678789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selectividad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absorción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género, programa,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279090" y="1518956"/>
            <a:ext cx="4614041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inscritos, admitidos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matrícula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estrato, programa,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modalidad,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redondeado 69"/>
          <p:cNvSpPr/>
          <p:nvPr/>
        </p:nvSpPr>
        <p:spPr>
          <a:xfrm>
            <a:off x="7529512" y="4125913"/>
            <a:ext cx="1113796" cy="34448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152258" y="4082189"/>
            <a:ext cx="660111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redondeado 53"/>
          <p:cNvSpPr/>
          <p:nvPr/>
        </p:nvSpPr>
        <p:spPr>
          <a:xfrm>
            <a:off x="5152889" y="4424361"/>
            <a:ext cx="1307141" cy="17859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5152259" y="4761641"/>
            <a:ext cx="684184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7336616" y="1310607"/>
            <a:ext cx="1342421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7352666" y="766760"/>
            <a:ext cx="1310322" cy="10779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7357429" y="1650205"/>
            <a:ext cx="788827" cy="17824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1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4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96931" y="1276741"/>
            <a:ext cx="4934891" cy="488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271832" y="2678789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selectividad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absorción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género, programa,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91027" y="3570719"/>
            <a:ext cx="4614041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indígenas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inscritos por sede, periodo y año. </a:t>
            </a:r>
            <a:endParaRPr lang="es-ES" sz="1700" b="1" u="sng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redondeado 4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279090" y="1518956"/>
            <a:ext cx="4614041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inscritos, admitidos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matrícula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estrato, programa,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modalidad,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5152258" y="4761641"/>
            <a:ext cx="684184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6549512" y="1490861"/>
            <a:ext cx="405219" cy="31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6736542" y="1519434"/>
            <a:ext cx="247661" cy="328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/>
          <p:cNvSpPr/>
          <p:nvPr/>
        </p:nvSpPr>
        <p:spPr>
          <a:xfrm>
            <a:off x="6356438" y="1631182"/>
            <a:ext cx="834926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(indígena)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063538" y="1464492"/>
            <a:ext cx="834926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(especial)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5096113" y="1512771"/>
            <a:ext cx="2128596" cy="33484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5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6931" y="1276741"/>
            <a:ext cx="4934891" cy="488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/>
          <p:cNvSpPr/>
          <p:nvPr/>
        </p:nvSpPr>
        <p:spPr>
          <a:xfrm>
            <a:off x="271832" y="2678789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selectividad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absorción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género, programa,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91027" y="3570719"/>
            <a:ext cx="4614041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indígenas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inscritos por sede, periodo y año. </a:t>
            </a:r>
            <a:endParaRPr lang="es-ES" sz="1700" b="1" u="sng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92851" y="4131090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deserción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motivo, genero, facultad,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sede,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modalidad, periodo, cohorte y año</a:t>
            </a:r>
            <a:r>
              <a:rPr lang="es-ES" sz="1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17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redondeado 4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279090" y="1518956"/>
            <a:ext cx="4614041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inscritos, admitidos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matrícula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estrato, programa,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modalidad,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redondeado 60"/>
          <p:cNvSpPr/>
          <p:nvPr/>
        </p:nvSpPr>
        <p:spPr>
          <a:xfrm>
            <a:off x="5152093" y="4410074"/>
            <a:ext cx="1307141" cy="51673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9724303" y="1873757"/>
            <a:ext cx="1879528" cy="98374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11087779" y="2491339"/>
            <a:ext cx="700088" cy="32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1633994" y="1804635"/>
            <a:ext cx="412750" cy="1134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redondeado 68"/>
          <p:cNvSpPr/>
          <p:nvPr/>
        </p:nvSpPr>
        <p:spPr>
          <a:xfrm>
            <a:off x="9729787" y="2491339"/>
            <a:ext cx="2297907" cy="32804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10923174" y="2447998"/>
            <a:ext cx="1062337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(desmat1,…)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redondeado 56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336616" y="1310607"/>
            <a:ext cx="1342421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7362192" y="766761"/>
            <a:ext cx="1291271" cy="107795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redondeado 48"/>
          <p:cNvSpPr/>
          <p:nvPr/>
        </p:nvSpPr>
        <p:spPr>
          <a:xfrm>
            <a:off x="7366954" y="1645440"/>
            <a:ext cx="788827" cy="17824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923172" y="2600398"/>
            <a:ext cx="1159291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(económico,…)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redondeado 85"/>
          <p:cNvSpPr/>
          <p:nvPr/>
        </p:nvSpPr>
        <p:spPr>
          <a:xfrm>
            <a:off x="7539036" y="4642492"/>
            <a:ext cx="988220" cy="1688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0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6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96931" y="1276741"/>
            <a:ext cx="4934891" cy="4880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/>
          <p:cNvSpPr/>
          <p:nvPr/>
        </p:nvSpPr>
        <p:spPr>
          <a:xfrm>
            <a:off x="291630" y="4975681"/>
            <a:ext cx="4594243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desertores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motivo,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nivel 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periodo y cohorte. 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71832" y="2678789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de selectividad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absorción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género, programa,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sede, periodo y año.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91027" y="3570719"/>
            <a:ext cx="4614041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indígenas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inscritos por sede, periodo y año. </a:t>
            </a:r>
            <a:endParaRPr lang="es-ES" sz="1700" b="1" u="sng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92851" y="4131090"/>
            <a:ext cx="4614041" cy="93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deserción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motivo, genero, facultad,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 de programa, sede,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modalidad, periodo, cohorte y año</a:t>
            </a:r>
            <a:r>
              <a:rPr lang="es-ES" sz="17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17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redondeado 4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279090" y="1518956"/>
            <a:ext cx="4614041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</a:t>
            </a: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estudiantes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inscritos, admitidos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matrícula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estrato, programa,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programa, sede, modalidad, periodo y año.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9724303" y="1873757"/>
            <a:ext cx="1879528" cy="98374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11087779" y="2491339"/>
            <a:ext cx="700088" cy="32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1633994" y="1804635"/>
            <a:ext cx="412750" cy="1134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10923174" y="2447998"/>
            <a:ext cx="1062337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(desmat1,…)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5152889" y="4424361"/>
            <a:ext cx="1307141" cy="17859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5152259" y="4761641"/>
            <a:ext cx="684184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redondeado 76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redondeado 78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redondeado 61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10923172" y="2600398"/>
            <a:ext cx="1159291" cy="265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(económico,…) </a:t>
            </a:r>
            <a:endParaRPr lang="es-ES" sz="105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9729787" y="2491339"/>
            <a:ext cx="2297907" cy="32804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7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redondeado 57"/>
          <p:cNvSpPr/>
          <p:nvPr/>
        </p:nvSpPr>
        <p:spPr>
          <a:xfrm>
            <a:off x="108879" y="1373259"/>
            <a:ext cx="4934891" cy="1299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143610" y="1424288"/>
            <a:ext cx="492118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matrícula de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honor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becas por deporte y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becados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sede, modalidad, periodo y año. 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5152093" y="4410074"/>
            <a:ext cx="1307141" cy="51673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5122070" y="2326481"/>
            <a:ext cx="1707356" cy="86121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5126064" y="2805044"/>
            <a:ext cx="658785" cy="1689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7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redondeado 64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Rectángulo 76"/>
          <p:cNvSpPr/>
          <p:nvPr/>
        </p:nvSpPr>
        <p:spPr>
          <a:xfrm>
            <a:off x="10292428" y="5313361"/>
            <a:ext cx="1693538" cy="104298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redondeado 77"/>
          <p:cNvSpPr/>
          <p:nvPr/>
        </p:nvSpPr>
        <p:spPr>
          <a:xfrm>
            <a:off x="10297188" y="5812097"/>
            <a:ext cx="791506" cy="1707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9954097" y="3315063"/>
            <a:ext cx="1352353" cy="109342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1410969" y="3880826"/>
            <a:ext cx="569118" cy="48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1056084" y="3895266"/>
            <a:ext cx="868363" cy="477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0785635" y="3853850"/>
            <a:ext cx="1270976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(académico) </a:t>
            </a:r>
            <a:endParaRPr lang="es-ES" sz="80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0485304" y="4023248"/>
            <a:ext cx="1417049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(interno) </a:t>
            </a:r>
            <a:endParaRPr lang="es-ES" sz="80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10447811" y="4179996"/>
            <a:ext cx="1637842" cy="21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800" b="1" dirty="0" smtClean="0">
                <a:solidFill>
                  <a:srgbClr val="00B050"/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(matrícula de honor,…) </a:t>
            </a:r>
            <a:endParaRPr lang="es-ES" sz="800" b="1" dirty="0">
              <a:solidFill>
                <a:srgbClr val="00B050"/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9955684" y="3876063"/>
            <a:ext cx="1881973" cy="50597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4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8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98369" y="2810110"/>
            <a:ext cx="4934891" cy="31912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108879" y="1373259"/>
            <a:ext cx="4934891" cy="1299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>
            <a:off x="143610" y="1424288"/>
            <a:ext cx="492118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matrícula de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honor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becas por deporte y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becados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sede, modalidad, periodo y año. 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113359" y="3088877"/>
            <a:ext cx="4934890" cy="149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estudiantes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afrocolombianos</a:t>
            </a:r>
            <a:r>
              <a:rPr lang="es-ES" sz="17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provenientes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municipios de difícil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reinsertados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desplazados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discapacitados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programa, sede, periodo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149235" y="3426865"/>
            <a:ext cx="1663501" cy="155471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redondeado 58"/>
          <p:cNvSpPr/>
          <p:nvPr/>
        </p:nvSpPr>
        <p:spPr>
          <a:xfrm>
            <a:off x="5152258" y="4082189"/>
            <a:ext cx="660111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redondeado 63"/>
          <p:cNvSpPr/>
          <p:nvPr/>
        </p:nvSpPr>
        <p:spPr>
          <a:xfrm>
            <a:off x="5152259" y="4761641"/>
            <a:ext cx="684184" cy="16890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redondeado 66"/>
          <p:cNvSpPr/>
          <p:nvPr/>
        </p:nvSpPr>
        <p:spPr>
          <a:xfrm>
            <a:off x="7539035" y="3959225"/>
            <a:ext cx="1626399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/>
          <p:cNvSpPr/>
          <p:nvPr/>
        </p:nvSpPr>
        <p:spPr>
          <a:xfrm>
            <a:off x="10292428" y="5313361"/>
            <a:ext cx="1693538" cy="104298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5086594" y="780256"/>
            <a:ext cx="1791695" cy="133905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6496649" y="1513243"/>
            <a:ext cx="405219" cy="31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9160668" y="5884959"/>
            <a:ext cx="97631" cy="32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redondeado 54"/>
          <p:cNvSpPr/>
          <p:nvPr/>
        </p:nvSpPr>
        <p:spPr>
          <a:xfrm>
            <a:off x="7831265" y="5875337"/>
            <a:ext cx="1490695" cy="33243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10297187" y="5820410"/>
            <a:ext cx="1554293" cy="50180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6545775" y="1498138"/>
            <a:ext cx="1409502" cy="33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6350322" y="1614642"/>
            <a:ext cx="1779428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(afrocolombiano,…) </a:t>
            </a:r>
            <a:endParaRPr lang="es-ES" sz="10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069329" y="1455103"/>
            <a:ext cx="834926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  <a:latin typeface="Helv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(especial) </a:t>
            </a:r>
            <a:endParaRPr lang="es-ES" sz="1050" b="1" dirty="0">
              <a:solidFill>
                <a:schemeClr val="accent2">
                  <a:lumMod val="75000"/>
                </a:schemeClr>
              </a:solidFill>
              <a:latin typeface="Helv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5098020" y="1501338"/>
            <a:ext cx="2857257" cy="3384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0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33" y="645122"/>
            <a:ext cx="7146757" cy="585372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484C-C168-4E8B-9388-8EBDC84C3AB5}" type="slidenum">
              <a:rPr lang="es-ES" smtClean="0"/>
              <a:t>9</a:t>
            </a:fld>
            <a:endParaRPr lang="es-ES"/>
          </a:p>
        </p:txBody>
      </p:sp>
      <p:sp>
        <p:nvSpPr>
          <p:cNvPr id="33" name="Rectángulo 32"/>
          <p:cNvSpPr/>
          <p:nvPr/>
        </p:nvSpPr>
        <p:spPr>
          <a:xfrm>
            <a:off x="171941" y="849035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rgbClr val="1F4D7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REQUERIMIENTOS</a:t>
            </a:r>
            <a:endParaRPr lang="es-ES" sz="2400" dirty="0"/>
          </a:p>
        </p:txBody>
      </p:sp>
      <p:sp>
        <p:nvSpPr>
          <p:cNvPr id="25" name="Rectángulo 24"/>
          <p:cNvSpPr/>
          <p:nvPr/>
        </p:nvSpPr>
        <p:spPr>
          <a:xfrm>
            <a:off x="0" y="1"/>
            <a:ext cx="12192000" cy="366170"/>
          </a:xfrm>
          <a:prstGeom prst="rect">
            <a:avLst/>
          </a:prstGeom>
          <a:solidFill>
            <a:srgbClr val="000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4422361" y="-2748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Procesos Académicos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-189349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Estudiantes</a:t>
            </a:r>
            <a:endParaRPr lang="es-E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2041233" y="-22868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6857989" y="-2009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9168926" y="-17327"/>
            <a:ext cx="3154680" cy="377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Graduados</a:t>
            </a:r>
            <a:endParaRPr lang="es-ES" sz="1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64328" y="6157218"/>
            <a:ext cx="2749376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más frecuentes</a:t>
            </a:r>
          </a:p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menos frecuentes</a:t>
            </a:r>
            <a:endParaRPr lang="es-ES" sz="1200" b="1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00514" y="6208289"/>
            <a:ext cx="188648" cy="159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200514" y="6491395"/>
            <a:ext cx="188648" cy="159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51"/>
          <p:cNvSpPr/>
          <p:nvPr/>
        </p:nvSpPr>
        <p:spPr>
          <a:xfrm>
            <a:off x="3333492" y="6162475"/>
            <a:ext cx="1884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es-ES" sz="1200" b="1" i="1" dirty="0" smtClean="0">
                <a:solidFill>
                  <a:srgbClr val="99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propuestos en el proyecto</a:t>
            </a:r>
            <a:endParaRPr lang="es-ES" sz="1200" b="1" i="1" dirty="0">
              <a:solidFill>
                <a:srgbClr val="99009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3169678" y="6213546"/>
            <a:ext cx="188648" cy="159028"/>
          </a:xfrm>
          <a:prstGeom prst="roundRect">
            <a:avLst/>
          </a:prstGeom>
          <a:solidFill>
            <a:srgbClr val="E8D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redondeado 80"/>
          <p:cNvSpPr/>
          <p:nvPr/>
        </p:nvSpPr>
        <p:spPr>
          <a:xfrm>
            <a:off x="98369" y="2810110"/>
            <a:ext cx="4934891" cy="31912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redondeado 81"/>
          <p:cNvSpPr/>
          <p:nvPr/>
        </p:nvSpPr>
        <p:spPr>
          <a:xfrm>
            <a:off x="108879" y="1373259"/>
            <a:ext cx="4934891" cy="1299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43610" y="1424288"/>
            <a:ext cx="492118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</a:t>
            </a:r>
            <a:r>
              <a:rPr lang="es-ES" sz="1700" b="1" u="sng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matrícula de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honor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becas por deporte y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</a:t>
            </a:r>
            <a:r>
              <a:rPr lang="es-ES" sz="1700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becados</a:t>
            </a:r>
            <a:r>
              <a:rPr lang="es-ES" sz="17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facultad, nivel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programa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sede, modalidad, periodo y año.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113359" y="3088877"/>
            <a:ext cx="4934890" cy="149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estudiantes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afrocolombianos</a:t>
            </a:r>
            <a:r>
              <a:rPr lang="es-ES" sz="17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provenientes </a:t>
            </a:r>
            <a:r>
              <a:rPr lang="es-ES" sz="1700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municipios de difícil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reinsertados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desplazados</a:t>
            </a:r>
            <a:r>
              <a:rPr lang="es-ES" sz="17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1700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discapacitados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estrato, programa, sede, periodo 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año.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113359" y="4505374"/>
            <a:ext cx="493489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700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</a:t>
            </a:r>
            <a:r>
              <a:rPr lang="es-ES" sz="17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estudiantes</a:t>
            </a:r>
            <a:r>
              <a:rPr lang="es-ES" sz="17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estrato </a:t>
            </a:r>
            <a:r>
              <a:rPr lang="es-ES" sz="17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periodo.</a:t>
            </a:r>
            <a:endParaRPr lang="es-ES" sz="17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524746" y="2056320"/>
            <a:ext cx="1957392" cy="29585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10292428" y="5313361"/>
            <a:ext cx="1693538" cy="104298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redondeado 55"/>
          <p:cNvSpPr/>
          <p:nvPr/>
        </p:nvSpPr>
        <p:spPr>
          <a:xfrm>
            <a:off x="10297188" y="5812097"/>
            <a:ext cx="791506" cy="1707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-2636" y="371428"/>
            <a:ext cx="12192000" cy="14263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3441240" y="3834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3593640" y="3834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5788969" y="383634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5941369" y="383630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6093826" y="38362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8271589" y="382123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8423989" y="382119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8576389" y="38417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8728789" y="38417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7963347" y="383806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8115747" y="383802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10767664" y="383778"/>
            <a:ext cx="119063" cy="11401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981329" y="382613"/>
            <a:ext cx="119063" cy="1140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1133729" y="382609"/>
            <a:ext cx="119063" cy="1140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7826505" y="6207364"/>
            <a:ext cx="1342421" cy="19343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/>
          <p:cNvSpPr/>
          <p:nvPr/>
        </p:nvSpPr>
        <p:spPr>
          <a:xfrm>
            <a:off x="7826505" y="5405430"/>
            <a:ext cx="1374644" cy="10144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9160668" y="5889721"/>
            <a:ext cx="97631" cy="15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redondeado 49"/>
          <p:cNvSpPr/>
          <p:nvPr/>
        </p:nvSpPr>
        <p:spPr>
          <a:xfrm>
            <a:off x="7831265" y="5887242"/>
            <a:ext cx="1490695" cy="16566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10313996" y="5997572"/>
            <a:ext cx="1647023" cy="33179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7390086" y="1315019"/>
            <a:ext cx="1216199" cy="33945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/>
          <p:cNvSpPr/>
          <p:nvPr/>
        </p:nvSpPr>
        <p:spPr>
          <a:xfrm>
            <a:off x="7546084" y="4482837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7546932" y="4819539"/>
            <a:ext cx="1342421" cy="15584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redondeado 62"/>
          <p:cNvSpPr/>
          <p:nvPr/>
        </p:nvSpPr>
        <p:spPr>
          <a:xfrm>
            <a:off x="7536654" y="4475801"/>
            <a:ext cx="1073945" cy="16886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/>
          <p:cNvSpPr/>
          <p:nvPr/>
        </p:nvSpPr>
        <p:spPr>
          <a:xfrm>
            <a:off x="5097157" y="5639874"/>
            <a:ext cx="1785894" cy="68948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/>
          <p:cNvSpPr/>
          <p:nvPr/>
        </p:nvSpPr>
        <p:spPr>
          <a:xfrm>
            <a:off x="7555902" y="2770317"/>
            <a:ext cx="1845791" cy="19247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56986</TotalTime>
  <Words>1256</Words>
  <Application>Microsoft Office PowerPoint</Application>
  <PresentationFormat>Panorámica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HelvLight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ACADÉMICOS</dc:title>
  <dc:creator>DAVID FUENTES</dc:creator>
  <cp:lastModifiedBy>DAVID FUENTES</cp:lastModifiedBy>
  <cp:revision>3596</cp:revision>
  <dcterms:created xsi:type="dcterms:W3CDTF">2021-12-19T04:07:43Z</dcterms:created>
  <dcterms:modified xsi:type="dcterms:W3CDTF">2022-05-31T20:47:03Z</dcterms:modified>
</cp:coreProperties>
</file>