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504" r:id="rId2"/>
    <p:sldId id="283" r:id="rId3"/>
    <p:sldId id="332" r:id="rId4"/>
    <p:sldId id="334" r:id="rId5"/>
    <p:sldId id="335" r:id="rId6"/>
    <p:sldId id="340" r:id="rId7"/>
    <p:sldId id="333" r:id="rId8"/>
    <p:sldId id="420" r:id="rId9"/>
    <p:sldId id="421" r:id="rId10"/>
    <p:sldId id="422" r:id="rId11"/>
    <p:sldId id="423" r:id="rId12"/>
    <p:sldId id="424" r:id="rId13"/>
    <p:sldId id="427" r:id="rId14"/>
    <p:sldId id="428" r:id="rId15"/>
    <p:sldId id="430" r:id="rId16"/>
    <p:sldId id="431" r:id="rId17"/>
    <p:sldId id="432" r:id="rId18"/>
    <p:sldId id="412" r:id="rId19"/>
    <p:sldId id="429" r:id="rId20"/>
    <p:sldId id="484" r:id="rId21"/>
    <p:sldId id="434" r:id="rId22"/>
    <p:sldId id="435" r:id="rId23"/>
    <p:sldId id="378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E8D7F9"/>
    <a:srgbClr val="0014A4"/>
    <a:srgbClr val="00094C"/>
    <a:srgbClr val="6699FF"/>
    <a:srgbClr val="993366"/>
    <a:srgbClr val="E0C9F7"/>
    <a:srgbClr val="FDF0E7"/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54" autoAdjust="0"/>
    <p:restoredTop sz="94780" autoAdjust="0"/>
  </p:normalViewPr>
  <p:slideViewPr>
    <p:cSldViewPr snapToGrid="0">
      <p:cViewPr varScale="1">
        <p:scale>
          <a:sx n="115" d="100"/>
          <a:sy n="115" d="100"/>
        </p:scale>
        <p:origin x="666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56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4FE99-CD4E-4672-8DCA-DAB20F2ADAFC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28C6E-FC01-4AA5-827B-C4FEF15B68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02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8C6E-FC01-4AA5-827B-C4FEF15B68B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97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5230-D3FE-4487-81A9-4B92E32C440C}" type="datetime1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6AF0484C-C168-4E8B-9388-8EBDC84C3AB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212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2E74-D462-4E82-A77C-5ECB1C2180E2}" type="datetime1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91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5D58-86E1-4E46-8015-713D8B4D7205}" type="datetime1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40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4FB5-ED25-41AD-83B4-2A8F507698DE}" type="datetime1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95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CA84-79EE-47AB-B1BA-126108DC540A}" type="datetime1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5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856B-82D4-42F0-8706-6AA658A1F2A6}" type="datetime1">
              <a:rPr lang="es-ES" smtClean="0"/>
              <a:t>31/05/2022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7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AEDB-E6BA-4676-B6F2-824FD9A1BE29}" type="datetime1">
              <a:rPr lang="es-ES" smtClean="0"/>
              <a:t>31/05/2022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39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77AC-36BF-4BB4-8804-B5D95B176B8E}" type="datetime1">
              <a:rPr lang="es-ES" smtClean="0"/>
              <a:t>31/05/2022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31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BD37-05ED-4ED4-B385-E4181527EBB7}" type="datetime1">
              <a:rPr lang="es-ES" smtClean="0"/>
              <a:t>31/05/2022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85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017C-14F4-4744-9896-7EB8426253FD}" type="datetime1">
              <a:rPr lang="es-ES" smtClean="0"/>
              <a:t>31/05/2022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66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BED9-57F5-4B1E-8997-B29880E143E1}" type="datetime1">
              <a:rPr lang="es-ES" smtClean="0"/>
              <a:t>31/05/2022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71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D776-430B-44D3-B419-434059C77DDB}" type="datetime1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92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28" y="55084"/>
            <a:ext cx="9465393" cy="709904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</a:t>
            </a:fld>
            <a:endParaRPr lang="es-ES"/>
          </a:p>
        </p:txBody>
      </p:sp>
      <p:sp>
        <p:nvSpPr>
          <p:cNvPr id="91" name="Rectángulo 90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7" name="Título 1"/>
          <p:cNvSpPr txBox="1">
            <a:spLocks/>
          </p:cNvSpPr>
          <p:nvPr/>
        </p:nvSpPr>
        <p:spPr>
          <a:xfrm>
            <a:off x="2307771" y="3089150"/>
            <a:ext cx="7576457" cy="1030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Vídeo (2/5): PROFESORES</a:t>
            </a:r>
            <a:endParaRPr lang="es-ES" sz="28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ítulo 1"/>
          <p:cNvSpPr txBox="1">
            <a:spLocks/>
          </p:cNvSpPr>
          <p:nvPr/>
        </p:nvSpPr>
        <p:spPr>
          <a:xfrm>
            <a:off x="0" y="-11785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9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10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32" name="Rectángulo 31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redondeado 67"/>
          <p:cNvSpPr/>
          <p:nvPr/>
        </p:nvSpPr>
        <p:spPr>
          <a:xfrm>
            <a:off x="91216" y="2706166"/>
            <a:ext cx="4882478" cy="33749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91216" y="2826499"/>
            <a:ext cx="4804097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ocasionales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97104" y="1295177"/>
            <a:ext cx="4876590" cy="12425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/>
          <p:cNvSpPr/>
          <p:nvPr/>
        </p:nvSpPr>
        <p:spPr>
          <a:xfrm>
            <a:off x="91216" y="1279209"/>
            <a:ext cx="4873716" cy="63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profesores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movilidades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área de conocimiento, sede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73264" y="4437414"/>
            <a:ext cx="4822049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profesores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evaluación docente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categoría, vinculación, facultad, periodo y año. 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1216" y="3488354"/>
            <a:ext cx="4804097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 y profesores TCE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vinculación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de estudios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 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91563" y="1926937"/>
            <a:ext cx="4952350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de profesores</a:t>
            </a:r>
            <a:r>
              <a:rPr lang="es-ES" sz="17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vinculación, nivel de estudios, categoría,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5017723" y="717709"/>
            <a:ext cx="2245090" cy="131588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redondeado 47"/>
          <p:cNvSpPr/>
          <p:nvPr/>
        </p:nvSpPr>
        <p:spPr>
          <a:xfrm>
            <a:off x="7389831" y="3317313"/>
            <a:ext cx="856437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/>
          <p:cNvSpPr/>
          <p:nvPr/>
        </p:nvSpPr>
        <p:spPr>
          <a:xfrm>
            <a:off x="5280027" y="2158092"/>
            <a:ext cx="1546270" cy="86133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redondeado 60"/>
          <p:cNvSpPr/>
          <p:nvPr/>
        </p:nvSpPr>
        <p:spPr>
          <a:xfrm>
            <a:off x="5283548" y="2561770"/>
            <a:ext cx="841027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11818144" y="5912643"/>
            <a:ext cx="92868" cy="281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10440078" y="4457701"/>
            <a:ext cx="1668578" cy="8810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redondeado 65"/>
          <p:cNvSpPr/>
          <p:nvPr/>
        </p:nvSpPr>
        <p:spPr>
          <a:xfrm>
            <a:off x="10444840" y="4879099"/>
            <a:ext cx="911340" cy="15486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Elipse 75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Elipse 81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5345652" y="4166789"/>
            <a:ext cx="1417118" cy="72271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redondeado 83"/>
          <p:cNvSpPr/>
          <p:nvPr/>
        </p:nvSpPr>
        <p:spPr>
          <a:xfrm>
            <a:off x="5353074" y="4578644"/>
            <a:ext cx="606400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 90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redondeado 63"/>
          <p:cNvSpPr/>
          <p:nvPr/>
        </p:nvSpPr>
        <p:spPr>
          <a:xfrm>
            <a:off x="10663041" y="5920309"/>
            <a:ext cx="1309688" cy="27572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redondeado 56"/>
          <p:cNvSpPr/>
          <p:nvPr/>
        </p:nvSpPr>
        <p:spPr>
          <a:xfrm>
            <a:off x="5022875" y="1563783"/>
            <a:ext cx="1382687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10293654" y="3914708"/>
            <a:ext cx="993471" cy="45250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10769778" y="3050368"/>
            <a:ext cx="1062653" cy="4127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0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11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91216" y="2706166"/>
            <a:ext cx="4882478" cy="33749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91216" y="2826499"/>
            <a:ext cx="4804097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ocasionales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91216" y="5398221"/>
            <a:ext cx="4804097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profesores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ascensos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categoría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facultad y año. 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97104" y="1295177"/>
            <a:ext cx="4876590" cy="12425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91216" y="1279209"/>
            <a:ext cx="4873716" cy="63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profesores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movilidades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área de conocimiento, sede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73264" y="4437414"/>
            <a:ext cx="4822049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profesores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evaluación docente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categoría, vinculación, facultad, periodo y año. 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1216" y="3488354"/>
            <a:ext cx="4804097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 y profesores TCE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vinculación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de estudios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 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60"/>
          <p:cNvSpPr/>
          <p:nvPr/>
        </p:nvSpPr>
        <p:spPr>
          <a:xfrm>
            <a:off x="91563" y="1926937"/>
            <a:ext cx="4952350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de profesores</a:t>
            </a:r>
            <a:r>
              <a:rPr lang="es-ES" sz="17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vinculación, nivel de estudios, categoría,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redondeado 56"/>
          <p:cNvSpPr/>
          <p:nvPr/>
        </p:nvSpPr>
        <p:spPr>
          <a:xfrm>
            <a:off x="7389831" y="3309000"/>
            <a:ext cx="856437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5280027" y="2158092"/>
            <a:ext cx="1546270" cy="86133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/>
          <p:cNvSpPr/>
          <p:nvPr/>
        </p:nvSpPr>
        <p:spPr>
          <a:xfrm>
            <a:off x="5345652" y="4166789"/>
            <a:ext cx="1417118" cy="72271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redondeado 74"/>
          <p:cNvSpPr/>
          <p:nvPr/>
        </p:nvSpPr>
        <p:spPr>
          <a:xfrm>
            <a:off x="5353074" y="4578644"/>
            <a:ext cx="606400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redondeado 43"/>
          <p:cNvSpPr/>
          <p:nvPr/>
        </p:nvSpPr>
        <p:spPr>
          <a:xfrm>
            <a:off x="5283548" y="2709409"/>
            <a:ext cx="1522065" cy="30525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redondeado 58"/>
          <p:cNvSpPr/>
          <p:nvPr/>
        </p:nvSpPr>
        <p:spPr>
          <a:xfrm>
            <a:off x="10662352" y="6061391"/>
            <a:ext cx="536668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10293654" y="3914708"/>
            <a:ext cx="993471" cy="45250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10769778" y="3050368"/>
            <a:ext cx="1062653" cy="4127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12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32" name="Rectángulo 31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redondeado 57"/>
          <p:cNvSpPr/>
          <p:nvPr/>
        </p:nvSpPr>
        <p:spPr>
          <a:xfrm>
            <a:off x="83489" y="1361500"/>
            <a:ext cx="4890205" cy="25094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155103" y="1460925"/>
            <a:ext cx="4815185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profesores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docencia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excepcional y reconocimiento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emérito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sede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352794" y="5074158"/>
            <a:ext cx="1417118" cy="130982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redondeado 44"/>
          <p:cNvSpPr/>
          <p:nvPr/>
        </p:nvSpPr>
        <p:spPr>
          <a:xfrm>
            <a:off x="5358631" y="6192021"/>
            <a:ext cx="606400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redondeado 75"/>
          <p:cNvSpPr/>
          <p:nvPr/>
        </p:nvSpPr>
        <p:spPr>
          <a:xfrm>
            <a:off x="7389831" y="3309000"/>
            <a:ext cx="856437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0272715" y="3586162"/>
            <a:ext cx="1052510" cy="79445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60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Elipse 74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Elipse 79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Elipse 81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/>
          <p:cNvSpPr/>
          <p:nvPr/>
        </p:nvSpPr>
        <p:spPr>
          <a:xfrm>
            <a:off x="10293654" y="3927491"/>
            <a:ext cx="993471" cy="42782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 90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0871998" y="4085693"/>
            <a:ext cx="578907" cy="88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10871998" y="4193988"/>
            <a:ext cx="1158180" cy="101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/>
          <p:cNvSpPr/>
          <p:nvPr/>
        </p:nvSpPr>
        <p:spPr>
          <a:xfrm>
            <a:off x="10875173" y="4088869"/>
            <a:ext cx="572930" cy="10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10875172" y="4216932"/>
            <a:ext cx="1158181" cy="10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10807702" y="4229905"/>
            <a:ext cx="724200" cy="101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/>
          <p:cNvSpPr/>
          <p:nvPr/>
        </p:nvSpPr>
        <p:spPr>
          <a:xfrm>
            <a:off x="10810877" y="4252849"/>
            <a:ext cx="724200" cy="10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redondeado 47"/>
          <p:cNvSpPr/>
          <p:nvPr/>
        </p:nvSpPr>
        <p:spPr>
          <a:xfrm>
            <a:off x="10272716" y="4071588"/>
            <a:ext cx="1797044" cy="14845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10827546" y="4088870"/>
            <a:ext cx="1319415" cy="199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redondeado 56"/>
          <p:cNvSpPr/>
          <p:nvPr/>
        </p:nvSpPr>
        <p:spPr>
          <a:xfrm>
            <a:off x="10810877" y="4071470"/>
            <a:ext cx="1321593" cy="29901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3"/>
          <a:srcRect l="75287" t="58514" r="18461" b="39538"/>
          <a:stretch/>
        </p:blipFill>
        <p:spPr>
          <a:xfrm>
            <a:off x="10398332" y="4088606"/>
            <a:ext cx="454819" cy="114300"/>
          </a:xfrm>
          <a:prstGeom prst="rect">
            <a:avLst/>
          </a:prstGeom>
        </p:spPr>
      </p:pic>
      <p:sp>
        <p:nvSpPr>
          <p:cNvPr id="60" name="Rectángulo 59"/>
          <p:cNvSpPr/>
          <p:nvPr/>
        </p:nvSpPr>
        <p:spPr>
          <a:xfrm>
            <a:off x="10753904" y="4027959"/>
            <a:ext cx="1378566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50" b="1" dirty="0" smtClean="0">
                <a:solidFill>
                  <a:schemeClr val="accent2">
                    <a:lumMod val="75000"/>
                  </a:schemeClr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(docencia excepcional, reconocimiento emérito)</a:t>
            </a:r>
            <a:endParaRPr lang="es-ES" sz="850" b="1" dirty="0">
              <a:solidFill>
                <a:schemeClr val="accent2">
                  <a:lumMod val="75000"/>
                </a:schemeClr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0429387" y="4089390"/>
            <a:ext cx="416621" cy="11607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redondeado 78"/>
          <p:cNvSpPr/>
          <p:nvPr/>
        </p:nvSpPr>
        <p:spPr>
          <a:xfrm>
            <a:off x="10662352" y="6061391"/>
            <a:ext cx="536668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/>
          <p:cNvSpPr/>
          <p:nvPr/>
        </p:nvSpPr>
        <p:spPr>
          <a:xfrm>
            <a:off x="10769778" y="2995614"/>
            <a:ext cx="1062653" cy="46752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6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13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31" name="Rectángulo 30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redondeado 54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redondeado 43"/>
          <p:cNvSpPr/>
          <p:nvPr/>
        </p:nvSpPr>
        <p:spPr>
          <a:xfrm>
            <a:off x="83489" y="1361500"/>
            <a:ext cx="4890205" cy="25094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158509" y="2414392"/>
            <a:ext cx="4822912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comisiones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estudio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posdoctoral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155103" y="1460925"/>
            <a:ext cx="4815185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profesores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docencia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excepcional y reconocimiento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emérito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sede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5017723" y="717709"/>
            <a:ext cx="2245090" cy="131588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redondeado 65"/>
          <p:cNvSpPr/>
          <p:nvPr/>
        </p:nvSpPr>
        <p:spPr>
          <a:xfrm>
            <a:off x="7389831" y="3309000"/>
            <a:ext cx="856437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7215188" y="1701896"/>
            <a:ext cx="91654" cy="324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redondeado 66"/>
          <p:cNvSpPr/>
          <p:nvPr/>
        </p:nvSpPr>
        <p:spPr>
          <a:xfrm>
            <a:off x="5022876" y="1701896"/>
            <a:ext cx="2283966" cy="32454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5612563" y="1669245"/>
            <a:ext cx="1874087" cy="24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 smtClean="0">
                <a:solidFill>
                  <a:schemeClr val="accent2">
                    <a:lumMod val="75000"/>
                  </a:schemeClr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(con comisión, sin comisión)</a:t>
            </a:r>
            <a:endParaRPr lang="es-ES" sz="900" b="1" dirty="0">
              <a:solidFill>
                <a:schemeClr val="accent2">
                  <a:lumMod val="75000"/>
                </a:schemeClr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5848500" y="1817721"/>
            <a:ext cx="895736" cy="24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 smtClean="0">
                <a:solidFill>
                  <a:schemeClr val="accent2">
                    <a:lumMod val="75000"/>
                  </a:schemeClr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(posdoctoral) </a:t>
            </a:r>
            <a:endParaRPr lang="es-ES" sz="900" b="1" dirty="0">
              <a:solidFill>
                <a:schemeClr val="accent2">
                  <a:lumMod val="75000"/>
                </a:schemeClr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10662352" y="6061391"/>
            <a:ext cx="536668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10293654" y="3914708"/>
            <a:ext cx="993471" cy="45250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10769778" y="3050368"/>
            <a:ext cx="1062653" cy="4127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4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14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31" name="Rectángulo 30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redondeado 54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redondeado 58"/>
          <p:cNvSpPr/>
          <p:nvPr/>
        </p:nvSpPr>
        <p:spPr>
          <a:xfrm>
            <a:off x="83489" y="1361500"/>
            <a:ext cx="4890205" cy="25094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60"/>
          <p:cNvSpPr/>
          <p:nvPr/>
        </p:nvSpPr>
        <p:spPr>
          <a:xfrm>
            <a:off x="158509" y="2414392"/>
            <a:ext cx="4822912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comisiones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estudio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posdoctoral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158869" y="3118509"/>
            <a:ext cx="4814825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comisiones doctorales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55103" y="1460925"/>
            <a:ext cx="4815185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profesores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docencia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excepcional y reconocimiento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emérito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sede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5352794" y="5074158"/>
            <a:ext cx="1417118" cy="130982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redondeado 41"/>
          <p:cNvSpPr/>
          <p:nvPr/>
        </p:nvSpPr>
        <p:spPr>
          <a:xfrm>
            <a:off x="5358631" y="6192021"/>
            <a:ext cx="606400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/>
          <p:cNvSpPr/>
          <p:nvPr/>
        </p:nvSpPr>
        <p:spPr>
          <a:xfrm>
            <a:off x="5017723" y="717709"/>
            <a:ext cx="2245090" cy="131588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11818144" y="5912643"/>
            <a:ext cx="92868" cy="281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10663041" y="5920309"/>
            <a:ext cx="1309688" cy="27572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redondeado 71"/>
          <p:cNvSpPr/>
          <p:nvPr/>
        </p:nvSpPr>
        <p:spPr>
          <a:xfrm>
            <a:off x="7389831" y="3309000"/>
            <a:ext cx="856437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7215188" y="1701896"/>
            <a:ext cx="91654" cy="324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5612563" y="1669245"/>
            <a:ext cx="1874087" cy="24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 smtClean="0">
                <a:solidFill>
                  <a:schemeClr val="accent2">
                    <a:lumMod val="75000"/>
                  </a:schemeClr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(con comisión, sin comisión)</a:t>
            </a:r>
            <a:endParaRPr lang="es-ES" sz="900" b="1" dirty="0">
              <a:solidFill>
                <a:schemeClr val="accent2">
                  <a:lumMod val="75000"/>
                </a:schemeClr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5848500" y="1810726"/>
            <a:ext cx="895736" cy="24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 smtClean="0">
                <a:solidFill>
                  <a:schemeClr val="accent2">
                    <a:lumMod val="75000"/>
                  </a:schemeClr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(doctoral) </a:t>
            </a:r>
            <a:endParaRPr lang="es-ES" sz="900" b="1" dirty="0">
              <a:solidFill>
                <a:schemeClr val="accent2">
                  <a:lumMod val="75000"/>
                </a:schemeClr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5022876" y="1701896"/>
            <a:ext cx="2283966" cy="32454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>
            <a:off x="10293654" y="3914708"/>
            <a:ext cx="993471" cy="45250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/>
          <p:cNvSpPr/>
          <p:nvPr/>
        </p:nvSpPr>
        <p:spPr>
          <a:xfrm>
            <a:off x="10769778" y="3050368"/>
            <a:ext cx="1062653" cy="4127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3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15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31" name="Rectángulo 30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redondeado 54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redondeado 62"/>
          <p:cNvSpPr/>
          <p:nvPr/>
        </p:nvSpPr>
        <p:spPr>
          <a:xfrm>
            <a:off x="83489" y="1361500"/>
            <a:ext cx="4890205" cy="25094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158509" y="2414392"/>
            <a:ext cx="4822912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comisiones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estudio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posdoctoral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158869" y="3118509"/>
            <a:ext cx="4814825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comisiones doctorales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78863" y="4083844"/>
            <a:ext cx="4887584" cy="1840342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/>
          <p:cNvSpPr/>
          <p:nvPr/>
        </p:nvSpPr>
        <p:spPr>
          <a:xfrm>
            <a:off x="153391" y="4210053"/>
            <a:ext cx="4712698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de </a:t>
            </a:r>
            <a:r>
              <a:rPr lang="es-ES" sz="1700" b="1" u="sng" dirty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formación </a:t>
            </a:r>
            <a:r>
              <a:rPr lang="es-ES" sz="1700" b="1" u="sng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extranjera</a:t>
            </a:r>
            <a:r>
              <a:rPr lang="es-ES" sz="1700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nivel de estudios,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país, continente 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 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155103" y="1460925"/>
            <a:ext cx="4815185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profesores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docencia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excepcional y reconocimiento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emérito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sede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017723" y="717709"/>
            <a:ext cx="2245090" cy="131588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60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8179593" y="710099"/>
            <a:ext cx="1231107" cy="101129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redondeado 44"/>
          <p:cNvSpPr/>
          <p:nvPr/>
        </p:nvSpPr>
        <p:spPr>
          <a:xfrm>
            <a:off x="5022876" y="1273266"/>
            <a:ext cx="1206474" cy="156660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redondeado 31"/>
          <p:cNvSpPr/>
          <p:nvPr/>
        </p:nvSpPr>
        <p:spPr>
          <a:xfrm>
            <a:off x="8185214" y="1122596"/>
            <a:ext cx="930211" cy="297656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redondeado 42"/>
          <p:cNvSpPr/>
          <p:nvPr/>
        </p:nvSpPr>
        <p:spPr>
          <a:xfrm>
            <a:off x="7387451" y="3605449"/>
            <a:ext cx="744518" cy="156660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redondeado 69"/>
          <p:cNvSpPr/>
          <p:nvPr/>
        </p:nvSpPr>
        <p:spPr>
          <a:xfrm>
            <a:off x="10662352" y="6061391"/>
            <a:ext cx="536668" cy="156660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/>
          <p:cNvSpPr/>
          <p:nvPr/>
        </p:nvSpPr>
        <p:spPr>
          <a:xfrm>
            <a:off x="10293654" y="3914708"/>
            <a:ext cx="993471" cy="45250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10769778" y="3050368"/>
            <a:ext cx="1062653" cy="4127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4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16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31" name="Rectángulo 30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redondeado 54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redondeado 41"/>
          <p:cNvSpPr/>
          <p:nvPr/>
        </p:nvSpPr>
        <p:spPr>
          <a:xfrm>
            <a:off x="83489" y="1361500"/>
            <a:ext cx="4890205" cy="25094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158509" y="2414392"/>
            <a:ext cx="4822912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comisiones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estudio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posdoctoral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58869" y="3118509"/>
            <a:ext cx="4814825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comisiones doctorales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ángulo redondeado 44"/>
          <p:cNvSpPr/>
          <p:nvPr/>
        </p:nvSpPr>
        <p:spPr>
          <a:xfrm>
            <a:off x="78863" y="4083844"/>
            <a:ext cx="4887584" cy="1840342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/>
          <p:cNvSpPr/>
          <p:nvPr/>
        </p:nvSpPr>
        <p:spPr>
          <a:xfrm>
            <a:off x="153391" y="4210053"/>
            <a:ext cx="4712698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de </a:t>
            </a:r>
            <a:r>
              <a:rPr lang="es-ES" sz="1700" b="1" u="sng" dirty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formación </a:t>
            </a:r>
            <a:r>
              <a:rPr lang="es-ES" sz="1700" b="1" u="sng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extranjera</a:t>
            </a:r>
            <a:r>
              <a:rPr lang="es-ES" sz="1700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nivel de estudios,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país, continente 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 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146974" y="5155834"/>
            <a:ext cx="4719114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de </a:t>
            </a:r>
            <a:r>
              <a:rPr lang="es-ES" sz="1700" b="1" u="sng" dirty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 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ascensos de categoría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facultad y año. 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155103" y="1460925"/>
            <a:ext cx="4815185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profesores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docencia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excepcional y reconocimiento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emérito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sede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5280027" y="2158092"/>
            <a:ext cx="1546270" cy="86133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redondeado 70"/>
          <p:cNvSpPr/>
          <p:nvPr/>
        </p:nvSpPr>
        <p:spPr>
          <a:xfrm>
            <a:off x="5283548" y="2717347"/>
            <a:ext cx="1522065" cy="283028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Elipse 74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redondeado 61"/>
          <p:cNvSpPr/>
          <p:nvPr/>
        </p:nvSpPr>
        <p:spPr>
          <a:xfrm>
            <a:off x="10662352" y="6061391"/>
            <a:ext cx="536668" cy="156660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redondeado 51"/>
          <p:cNvSpPr/>
          <p:nvPr/>
        </p:nvSpPr>
        <p:spPr>
          <a:xfrm>
            <a:off x="7387451" y="3605449"/>
            <a:ext cx="744518" cy="156660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10293654" y="3914708"/>
            <a:ext cx="993471" cy="45250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/>
          <p:cNvSpPr/>
          <p:nvPr/>
        </p:nvSpPr>
        <p:spPr>
          <a:xfrm>
            <a:off x="10769778" y="3050368"/>
            <a:ext cx="1062653" cy="4127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5345652" y="4166789"/>
            <a:ext cx="1417118" cy="72271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redondeado 85"/>
          <p:cNvSpPr/>
          <p:nvPr/>
        </p:nvSpPr>
        <p:spPr>
          <a:xfrm>
            <a:off x="5353074" y="4578644"/>
            <a:ext cx="606400" cy="156660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 90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4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17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31" name="Rectángulo 30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redondeado 54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redondeado 25"/>
          <p:cNvSpPr/>
          <p:nvPr/>
        </p:nvSpPr>
        <p:spPr>
          <a:xfrm>
            <a:off x="78863" y="2266981"/>
            <a:ext cx="4887584" cy="2844769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153390" y="2438728"/>
            <a:ext cx="4712698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de </a:t>
            </a:r>
            <a:r>
              <a:rPr lang="es-ES" sz="1700" b="1" u="sng" dirty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docencia 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excepcional y reconocimiento </a:t>
            </a:r>
            <a:r>
              <a:rPr lang="es-ES" sz="1700" b="1" u="sng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emérito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sede y año. 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0272715" y="3586162"/>
            <a:ext cx="1052510" cy="79445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/>
        </p:nvSpPr>
        <p:spPr>
          <a:xfrm>
            <a:off x="5352794" y="5074158"/>
            <a:ext cx="1417118" cy="130982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redondeado 45"/>
          <p:cNvSpPr/>
          <p:nvPr/>
        </p:nvSpPr>
        <p:spPr>
          <a:xfrm>
            <a:off x="5358631" y="6192021"/>
            <a:ext cx="606400" cy="156660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Elipse 74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Elipse 75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10293654" y="3927490"/>
            <a:ext cx="993471" cy="4397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redondeado 51"/>
          <p:cNvSpPr/>
          <p:nvPr/>
        </p:nvSpPr>
        <p:spPr>
          <a:xfrm>
            <a:off x="7387451" y="3605449"/>
            <a:ext cx="744518" cy="156660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10871998" y="4085693"/>
            <a:ext cx="578907" cy="88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/>
          <p:cNvSpPr/>
          <p:nvPr/>
        </p:nvSpPr>
        <p:spPr>
          <a:xfrm>
            <a:off x="10871998" y="4193988"/>
            <a:ext cx="1158180" cy="101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/>
          <p:cNvSpPr/>
          <p:nvPr/>
        </p:nvSpPr>
        <p:spPr>
          <a:xfrm>
            <a:off x="10875173" y="4088869"/>
            <a:ext cx="572930" cy="10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10875172" y="4216932"/>
            <a:ext cx="1158181" cy="10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10807702" y="4229905"/>
            <a:ext cx="724200" cy="101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10810877" y="4252849"/>
            <a:ext cx="724200" cy="10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redondeado 60"/>
          <p:cNvSpPr/>
          <p:nvPr/>
        </p:nvSpPr>
        <p:spPr>
          <a:xfrm>
            <a:off x="10272716" y="4071588"/>
            <a:ext cx="1797044" cy="148452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10827546" y="4088870"/>
            <a:ext cx="1319415" cy="199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redondeado 66"/>
          <p:cNvSpPr/>
          <p:nvPr/>
        </p:nvSpPr>
        <p:spPr>
          <a:xfrm>
            <a:off x="10810877" y="4071470"/>
            <a:ext cx="1321593" cy="299010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3"/>
          <a:srcRect l="75287" t="58514" r="18461" b="39538"/>
          <a:stretch/>
        </p:blipFill>
        <p:spPr>
          <a:xfrm>
            <a:off x="10398332" y="4088606"/>
            <a:ext cx="454819" cy="114300"/>
          </a:xfrm>
          <a:prstGeom prst="rect">
            <a:avLst/>
          </a:prstGeom>
        </p:spPr>
      </p:pic>
      <p:sp>
        <p:nvSpPr>
          <p:cNvPr id="66" name="Rectángulo 65"/>
          <p:cNvSpPr/>
          <p:nvPr/>
        </p:nvSpPr>
        <p:spPr>
          <a:xfrm>
            <a:off x="10753904" y="4027959"/>
            <a:ext cx="1378566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50" b="1" dirty="0" smtClean="0">
                <a:solidFill>
                  <a:srgbClr val="990099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(docencia excepcional, reconocimiento emérito)</a:t>
            </a:r>
            <a:endParaRPr lang="es-ES" sz="850" b="1" dirty="0">
              <a:solidFill>
                <a:srgbClr val="990099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10417537" y="4094856"/>
            <a:ext cx="416362" cy="958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redondeado 37"/>
          <p:cNvSpPr/>
          <p:nvPr/>
        </p:nvSpPr>
        <p:spPr>
          <a:xfrm>
            <a:off x="10662352" y="6061391"/>
            <a:ext cx="536668" cy="156660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10769778" y="2995614"/>
            <a:ext cx="1062653" cy="46752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29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18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43" name="Rectángulo 42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redondeado 37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redondeado 52"/>
          <p:cNvSpPr/>
          <p:nvPr/>
        </p:nvSpPr>
        <p:spPr>
          <a:xfrm>
            <a:off x="78863" y="2266981"/>
            <a:ext cx="4887584" cy="2844769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/>
          <p:cNvSpPr/>
          <p:nvPr/>
        </p:nvSpPr>
        <p:spPr>
          <a:xfrm>
            <a:off x="153390" y="2438728"/>
            <a:ext cx="4712698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de </a:t>
            </a:r>
            <a:r>
              <a:rPr lang="es-ES" sz="1700" b="1" u="sng" dirty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docencia 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excepcional y reconocimiento </a:t>
            </a:r>
            <a:r>
              <a:rPr lang="es-ES" sz="1700" b="1" u="sng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emérito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sede y año. 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153389" y="3392345"/>
            <a:ext cx="4813057" cy="149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de </a:t>
            </a:r>
            <a:r>
              <a:rPr lang="es-ES" sz="1700" b="1" u="sng" dirty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comisiones de estudio posdoctoral, doctoral, maestría, especialización médico-quirúrgica y pasantía </a:t>
            </a:r>
            <a:r>
              <a:rPr lang="es-ES" sz="1700" b="1" u="sng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empresariales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sede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periodo y año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5352794" y="5074158"/>
            <a:ext cx="1417118" cy="130982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redondeado 62"/>
          <p:cNvSpPr/>
          <p:nvPr/>
        </p:nvSpPr>
        <p:spPr>
          <a:xfrm>
            <a:off x="5358631" y="6192021"/>
            <a:ext cx="606400" cy="156660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5017723" y="717709"/>
            <a:ext cx="2245090" cy="131588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/>
          <p:cNvSpPr/>
          <p:nvPr/>
        </p:nvSpPr>
        <p:spPr>
          <a:xfrm>
            <a:off x="11818144" y="5912643"/>
            <a:ext cx="92868" cy="281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redondeado 41"/>
          <p:cNvSpPr/>
          <p:nvPr/>
        </p:nvSpPr>
        <p:spPr>
          <a:xfrm>
            <a:off x="10663041" y="5920309"/>
            <a:ext cx="1309688" cy="275725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7239000" y="1709738"/>
            <a:ext cx="74655" cy="300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redondeado 64"/>
          <p:cNvSpPr/>
          <p:nvPr/>
        </p:nvSpPr>
        <p:spPr>
          <a:xfrm>
            <a:off x="5019324" y="1702351"/>
            <a:ext cx="2386364" cy="316822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5839614" y="1814780"/>
            <a:ext cx="1640863" cy="22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 smtClean="0">
                <a:solidFill>
                  <a:srgbClr val="990099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(doctoral, posdoctoral,…) </a:t>
            </a:r>
            <a:endParaRPr lang="es-ES" sz="900" b="1" dirty="0">
              <a:solidFill>
                <a:srgbClr val="990099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Rectángulo redondeado 61"/>
          <p:cNvSpPr/>
          <p:nvPr/>
        </p:nvSpPr>
        <p:spPr>
          <a:xfrm>
            <a:off x="7387451" y="3605449"/>
            <a:ext cx="744518" cy="156660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/>
          <p:cNvSpPr/>
          <p:nvPr/>
        </p:nvSpPr>
        <p:spPr>
          <a:xfrm>
            <a:off x="10293654" y="3914708"/>
            <a:ext cx="993471" cy="45250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/>
          <p:cNvSpPr/>
          <p:nvPr/>
        </p:nvSpPr>
        <p:spPr>
          <a:xfrm>
            <a:off x="10769778" y="3050368"/>
            <a:ext cx="1062653" cy="4127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0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056" y="1882816"/>
            <a:ext cx="6956706" cy="3773775"/>
          </a:xfrm>
          <a:prstGeom prst="rect">
            <a:avLst/>
          </a:prstGeom>
        </p:spPr>
      </p:pic>
      <p:sp>
        <p:nvSpPr>
          <p:cNvPr id="46" name="Rectángulo redondeado 45"/>
          <p:cNvSpPr/>
          <p:nvPr/>
        </p:nvSpPr>
        <p:spPr>
          <a:xfrm>
            <a:off x="83489" y="2204147"/>
            <a:ext cx="4890205" cy="11645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19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12" name="Rectángulo 11"/>
          <p:cNvSpPr/>
          <p:nvPr/>
        </p:nvSpPr>
        <p:spPr>
          <a:xfrm>
            <a:off x="157251" y="2328226"/>
            <a:ext cx="4824170" cy="911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profesores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visitantes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nivel nacional e internacional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según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país de la movilidad por área de conocimiento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redondeado 54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0136187" y="4492625"/>
            <a:ext cx="1348581" cy="10795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8527981" y="2059138"/>
            <a:ext cx="1416120" cy="117445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/>
          <p:cNvSpPr/>
          <p:nvPr/>
        </p:nvSpPr>
        <p:spPr>
          <a:xfrm>
            <a:off x="7277517" y="3612913"/>
            <a:ext cx="2361783" cy="167028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10264776" y="3228161"/>
            <a:ext cx="1636711" cy="101522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11820525" y="3879056"/>
            <a:ext cx="109538" cy="321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7304186" y="3879057"/>
            <a:ext cx="2308007" cy="136921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redondeado 29"/>
          <p:cNvSpPr/>
          <p:nvPr/>
        </p:nvSpPr>
        <p:spPr>
          <a:xfrm>
            <a:off x="7280294" y="4913252"/>
            <a:ext cx="1496993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5167764" y="4913252"/>
            <a:ext cx="1368327" cy="51231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5228943" y="3457575"/>
            <a:ext cx="1368327" cy="67627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/>
          <p:cNvSpPr/>
          <p:nvPr/>
        </p:nvSpPr>
        <p:spPr>
          <a:xfrm>
            <a:off x="5700430" y="2366326"/>
            <a:ext cx="2262917" cy="36356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8569247" y="2328226"/>
            <a:ext cx="1298653" cy="83407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redondeado 46"/>
          <p:cNvSpPr/>
          <p:nvPr/>
        </p:nvSpPr>
        <p:spPr>
          <a:xfrm>
            <a:off x="8532744" y="2691785"/>
            <a:ext cx="613638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10298529" y="3524250"/>
            <a:ext cx="1566232" cy="6828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redondeado 37"/>
          <p:cNvSpPr/>
          <p:nvPr/>
        </p:nvSpPr>
        <p:spPr>
          <a:xfrm>
            <a:off x="10270330" y="3880844"/>
            <a:ext cx="1699369" cy="32444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/>
          <p:cNvSpPr/>
          <p:nvPr/>
        </p:nvSpPr>
        <p:spPr>
          <a:xfrm>
            <a:off x="10172324" y="4857970"/>
            <a:ext cx="1289426" cy="68479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redondeado 31"/>
          <p:cNvSpPr/>
          <p:nvPr/>
        </p:nvSpPr>
        <p:spPr>
          <a:xfrm>
            <a:off x="10141744" y="5219610"/>
            <a:ext cx="597693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6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2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6" name="Rectángulo 25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redondeado 57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5017723" y="717709"/>
            <a:ext cx="2245090" cy="131588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/>
          <p:cNvSpPr/>
          <p:nvPr/>
        </p:nvSpPr>
        <p:spPr>
          <a:xfrm>
            <a:off x="10440078" y="4457701"/>
            <a:ext cx="1668578" cy="8810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redondeado 48"/>
          <p:cNvSpPr/>
          <p:nvPr/>
        </p:nvSpPr>
        <p:spPr>
          <a:xfrm>
            <a:off x="78863" y="1242386"/>
            <a:ext cx="4887584" cy="47907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/>
          <p:cNvSpPr/>
          <p:nvPr/>
        </p:nvSpPr>
        <p:spPr>
          <a:xfrm>
            <a:off x="110747" y="1546565"/>
            <a:ext cx="4868053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 y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TCE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tipo de vinculación, jornada, término, nivel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estudios,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facultad,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10444840" y="4879101"/>
            <a:ext cx="911340" cy="43891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redondeado 31"/>
          <p:cNvSpPr/>
          <p:nvPr/>
        </p:nvSpPr>
        <p:spPr>
          <a:xfrm>
            <a:off x="5022876" y="1273266"/>
            <a:ext cx="1206474" cy="1566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/>
        </p:nvSpPr>
        <p:spPr>
          <a:xfrm>
            <a:off x="5345652" y="4166789"/>
            <a:ext cx="1417118" cy="72271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redondeado 47"/>
          <p:cNvSpPr/>
          <p:nvPr/>
        </p:nvSpPr>
        <p:spPr>
          <a:xfrm>
            <a:off x="5353074" y="4578644"/>
            <a:ext cx="606400" cy="1566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11818144" y="5912643"/>
            <a:ext cx="92868" cy="281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redondeado 33"/>
          <p:cNvSpPr/>
          <p:nvPr/>
        </p:nvSpPr>
        <p:spPr>
          <a:xfrm>
            <a:off x="10663041" y="5920309"/>
            <a:ext cx="1309688" cy="27572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5336123" y="5074158"/>
            <a:ext cx="1417118" cy="130982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redondeado 49"/>
          <p:cNvSpPr/>
          <p:nvPr/>
        </p:nvSpPr>
        <p:spPr>
          <a:xfrm>
            <a:off x="5341963" y="6203926"/>
            <a:ext cx="606400" cy="1566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/>
          <p:cNvSpPr/>
          <p:nvPr/>
        </p:nvSpPr>
        <p:spPr>
          <a:xfrm>
            <a:off x="7389015" y="3317081"/>
            <a:ext cx="1116810" cy="29684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10293654" y="3914708"/>
            <a:ext cx="993471" cy="45250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10769778" y="3050368"/>
            <a:ext cx="1062653" cy="4127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1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056" y="1882816"/>
            <a:ext cx="6956706" cy="3773775"/>
          </a:xfrm>
          <a:prstGeom prst="rect">
            <a:avLst/>
          </a:prstGeom>
        </p:spPr>
      </p:pic>
      <p:sp>
        <p:nvSpPr>
          <p:cNvPr id="46" name="Rectángulo redondeado 45"/>
          <p:cNvSpPr/>
          <p:nvPr/>
        </p:nvSpPr>
        <p:spPr>
          <a:xfrm>
            <a:off x="83489" y="2204147"/>
            <a:ext cx="4890205" cy="11645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20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12" name="Rectángulo 11"/>
          <p:cNvSpPr/>
          <p:nvPr/>
        </p:nvSpPr>
        <p:spPr>
          <a:xfrm>
            <a:off x="157251" y="2328226"/>
            <a:ext cx="4824170" cy="911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profesores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visitantes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nivel nacional e internacional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según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país de la movilidad por área de conocimiento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redondeado 54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redondeado 28"/>
          <p:cNvSpPr/>
          <p:nvPr/>
        </p:nvSpPr>
        <p:spPr>
          <a:xfrm>
            <a:off x="78863" y="3613534"/>
            <a:ext cx="4887584" cy="1520441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3388" y="3761613"/>
            <a:ext cx="4813058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</a:t>
            </a:r>
            <a:r>
              <a:rPr lang="es-ES" sz="1700" b="1" u="sng" dirty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profesores 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visitantes a nivel nacional e internacional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según el país de la movilidad por á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 de conocimiento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527981" y="2059138"/>
            <a:ext cx="1416120" cy="117445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/>
          <p:cNvSpPr/>
          <p:nvPr/>
        </p:nvSpPr>
        <p:spPr>
          <a:xfrm>
            <a:off x="7277517" y="3612913"/>
            <a:ext cx="2361783" cy="167028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7304186" y="3879057"/>
            <a:ext cx="2308007" cy="136921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5167764" y="4913252"/>
            <a:ext cx="1368327" cy="51231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/>
          <p:cNvSpPr/>
          <p:nvPr/>
        </p:nvSpPr>
        <p:spPr>
          <a:xfrm>
            <a:off x="5228943" y="3457575"/>
            <a:ext cx="1368327" cy="67627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/>
          <p:cNvSpPr/>
          <p:nvPr/>
        </p:nvSpPr>
        <p:spPr>
          <a:xfrm>
            <a:off x="5700430" y="2366326"/>
            <a:ext cx="2262917" cy="36356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8569247" y="2328226"/>
            <a:ext cx="1298653" cy="83407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10298529" y="3524250"/>
            <a:ext cx="1566232" cy="6828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10172324" y="4857970"/>
            <a:ext cx="1289426" cy="68479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redondeado 47"/>
          <p:cNvSpPr/>
          <p:nvPr/>
        </p:nvSpPr>
        <p:spPr>
          <a:xfrm>
            <a:off x="8532744" y="2691785"/>
            <a:ext cx="613638" cy="156660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redondeado 41"/>
          <p:cNvSpPr/>
          <p:nvPr/>
        </p:nvSpPr>
        <p:spPr>
          <a:xfrm>
            <a:off x="7280294" y="5077559"/>
            <a:ext cx="1163619" cy="156660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10136187" y="4492625"/>
            <a:ext cx="1348581" cy="10795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10264776" y="3228161"/>
            <a:ext cx="1636711" cy="101522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11820525" y="3879056"/>
            <a:ext cx="109538" cy="321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redondeado 46"/>
          <p:cNvSpPr/>
          <p:nvPr/>
        </p:nvSpPr>
        <p:spPr>
          <a:xfrm>
            <a:off x="10270330" y="3880844"/>
            <a:ext cx="1699369" cy="324443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redondeado 42"/>
          <p:cNvSpPr/>
          <p:nvPr/>
        </p:nvSpPr>
        <p:spPr>
          <a:xfrm>
            <a:off x="10141744" y="5219610"/>
            <a:ext cx="597693" cy="156660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9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80" y="807238"/>
            <a:ext cx="5059616" cy="5843185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21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6" name="Rectángulo 25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redondeado 37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6446288" y="2421732"/>
            <a:ext cx="2722638" cy="21672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9263508" y="1504787"/>
            <a:ext cx="1624494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b="1" dirty="0" smtClean="0">
                <a:solidFill>
                  <a:schemeClr val="accent2">
                    <a:lumMod val="75000"/>
                  </a:schemeClr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(profesor) </a:t>
            </a:r>
            <a:endParaRPr lang="es-ES" sz="1050" b="1" dirty="0">
              <a:solidFill>
                <a:schemeClr val="accent2">
                  <a:lumMod val="75000"/>
                </a:schemeClr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91216" y="2379914"/>
            <a:ext cx="4934891" cy="9634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/>
          <p:cNvSpPr/>
          <p:nvPr/>
        </p:nvSpPr>
        <p:spPr>
          <a:xfrm>
            <a:off x="158509" y="2497436"/>
            <a:ext cx="4815185" cy="63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capacitados en desarrollo profesoral y en TIC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8955591" y="1540033"/>
            <a:ext cx="1163619" cy="185434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8918083" y="941221"/>
            <a:ext cx="1986138" cy="117659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/>
          <p:cNvSpPr/>
          <p:nvPr/>
        </p:nvSpPr>
        <p:spPr>
          <a:xfrm>
            <a:off x="9842758" y="2400776"/>
            <a:ext cx="1163620" cy="123912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9615989" y="3817622"/>
            <a:ext cx="1640655" cy="108584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6963273" y="5624788"/>
            <a:ext cx="1368327" cy="51231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9186561" y="5932097"/>
            <a:ext cx="1070670" cy="16469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9681922" y="4702111"/>
            <a:ext cx="1070670" cy="16469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9884536" y="3049192"/>
            <a:ext cx="1070670" cy="16469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/>
          <p:cNvSpPr/>
          <p:nvPr/>
        </p:nvSpPr>
        <p:spPr>
          <a:xfrm>
            <a:off x="8974271" y="1746673"/>
            <a:ext cx="1857211" cy="14708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6600306" y="1270229"/>
            <a:ext cx="1460674" cy="73538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6486931" y="4025970"/>
            <a:ext cx="1892638" cy="51277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0941678" y="3217847"/>
            <a:ext cx="252066" cy="189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redondeado 42"/>
          <p:cNvSpPr/>
          <p:nvPr/>
        </p:nvSpPr>
        <p:spPr>
          <a:xfrm>
            <a:off x="9847520" y="3217847"/>
            <a:ext cx="2111594" cy="185434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10247393" y="3185676"/>
            <a:ext cx="1818009" cy="243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50" b="1" dirty="0" smtClean="0">
                <a:solidFill>
                  <a:schemeClr val="accent2">
                    <a:lumMod val="75000"/>
                  </a:schemeClr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(desarrollo profesoral, TIC) </a:t>
            </a:r>
            <a:endParaRPr lang="es-ES" sz="950" b="1" dirty="0">
              <a:solidFill>
                <a:schemeClr val="accent2">
                  <a:lumMod val="75000"/>
                </a:schemeClr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9620754" y="4506275"/>
            <a:ext cx="611606" cy="185434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redondeado 55"/>
          <p:cNvSpPr/>
          <p:nvPr/>
        </p:nvSpPr>
        <p:spPr>
          <a:xfrm>
            <a:off x="6450255" y="3821158"/>
            <a:ext cx="2393708" cy="185434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5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80" y="807238"/>
            <a:ext cx="5059616" cy="5843185"/>
          </a:xfrm>
          <a:prstGeom prst="rect">
            <a:avLst/>
          </a:prstGeom>
        </p:spPr>
      </p:pic>
      <p:sp>
        <p:nvSpPr>
          <p:cNvPr id="46" name="Rectángulo redondeado 45"/>
          <p:cNvSpPr/>
          <p:nvPr/>
        </p:nvSpPr>
        <p:spPr>
          <a:xfrm>
            <a:off x="91216" y="2379914"/>
            <a:ext cx="4934891" cy="9634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22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6" name="Rectángulo 25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58509" y="2497436"/>
            <a:ext cx="4815185" cy="63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capacitados en desarrollo profesoral y en TIC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redondeado 37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redondeado 29"/>
          <p:cNvSpPr/>
          <p:nvPr/>
        </p:nvSpPr>
        <p:spPr>
          <a:xfrm>
            <a:off x="91216" y="3555929"/>
            <a:ext cx="4934891" cy="972001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158509" y="3684603"/>
            <a:ext cx="4815185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de </a:t>
            </a:r>
            <a:r>
              <a:rPr lang="es-ES" sz="1700" b="1" u="sng" dirty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capacitados en desarrollo profesoral y en TIC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446288" y="2421732"/>
            <a:ext cx="2722638" cy="21672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/>
        </p:nvSpPr>
        <p:spPr>
          <a:xfrm>
            <a:off x="9263508" y="1499495"/>
            <a:ext cx="1624494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b="1" dirty="0" smtClean="0">
                <a:solidFill>
                  <a:srgbClr val="990099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(profesor) </a:t>
            </a:r>
            <a:endParaRPr lang="es-ES" sz="1050" b="1" dirty="0">
              <a:solidFill>
                <a:srgbClr val="990099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ángulo redondeado 44"/>
          <p:cNvSpPr/>
          <p:nvPr/>
        </p:nvSpPr>
        <p:spPr>
          <a:xfrm>
            <a:off x="8955591" y="1543208"/>
            <a:ext cx="1163619" cy="185434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/>
          <p:cNvSpPr/>
          <p:nvPr/>
        </p:nvSpPr>
        <p:spPr>
          <a:xfrm>
            <a:off x="8918083" y="941221"/>
            <a:ext cx="1986138" cy="117659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/>
          <p:cNvSpPr/>
          <p:nvPr/>
        </p:nvSpPr>
        <p:spPr>
          <a:xfrm>
            <a:off x="9842758" y="2400776"/>
            <a:ext cx="1163620" cy="123912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9615989" y="3817622"/>
            <a:ext cx="1640655" cy="108584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redondeado 49"/>
          <p:cNvSpPr/>
          <p:nvPr/>
        </p:nvSpPr>
        <p:spPr>
          <a:xfrm>
            <a:off x="9620754" y="4496750"/>
            <a:ext cx="611606" cy="185434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/>
          <p:cNvSpPr/>
          <p:nvPr/>
        </p:nvSpPr>
        <p:spPr>
          <a:xfrm>
            <a:off x="10941678" y="3217847"/>
            <a:ext cx="252066" cy="189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10247393" y="3185676"/>
            <a:ext cx="1818009" cy="243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50" b="1" dirty="0" smtClean="0">
                <a:solidFill>
                  <a:srgbClr val="990099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(desarrollo profesoral, TIC) </a:t>
            </a:r>
            <a:endParaRPr lang="es-ES" sz="950" b="1" dirty="0">
              <a:solidFill>
                <a:srgbClr val="990099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6963273" y="5624788"/>
            <a:ext cx="1368327" cy="51231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/>
          <p:cNvSpPr/>
          <p:nvPr/>
        </p:nvSpPr>
        <p:spPr>
          <a:xfrm>
            <a:off x="9186561" y="5932097"/>
            <a:ext cx="1070670" cy="16469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/>
          <p:cNvSpPr/>
          <p:nvPr/>
        </p:nvSpPr>
        <p:spPr>
          <a:xfrm>
            <a:off x="9681922" y="4702111"/>
            <a:ext cx="1070670" cy="16469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9884536" y="3049192"/>
            <a:ext cx="1070670" cy="16469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8974271" y="1746673"/>
            <a:ext cx="1857211" cy="14708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6600306" y="1270229"/>
            <a:ext cx="1460674" cy="73538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6486931" y="4025970"/>
            <a:ext cx="1892638" cy="51277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redondeado 67"/>
          <p:cNvSpPr/>
          <p:nvPr/>
        </p:nvSpPr>
        <p:spPr>
          <a:xfrm>
            <a:off x="9847520" y="3217847"/>
            <a:ext cx="2111594" cy="185434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redondeado 63"/>
          <p:cNvSpPr/>
          <p:nvPr/>
        </p:nvSpPr>
        <p:spPr>
          <a:xfrm>
            <a:off x="6450255" y="3999125"/>
            <a:ext cx="1934126" cy="185434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18517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909" y="69228"/>
            <a:ext cx="1485423" cy="48006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23</a:t>
            </a:fld>
            <a:endParaRPr lang="es-ES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380634" y="2973631"/>
            <a:ext cx="3430732" cy="1027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E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n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3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7" name="Rectángulo 26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redondeado 51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/>
          <p:cNvSpPr/>
          <p:nvPr/>
        </p:nvSpPr>
        <p:spPr>
          <a:xfrm>
            <a:off x="78863" y="1242386"/>
            <a:ext cx="4887584" cy="47907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/>
          <p:cNvSpPr/>
          <p:nvPr/>
        </p:nvSpPr>
        <p:spPr>
          <a:xfrm>
            <a:off x="91216" y="2774148"/>
            <a:ext cx="4887584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Relación: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estudiantes/profesor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estudiantes/profesor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TCE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tipo de vinculación, nivel de estudios,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10747" y="1546565"/>
            <a:ext cx="4868053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 y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TCE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tipo de vinculación, jornada, término, nivel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estudios,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facultad,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5017723" y="717709"/>
            <a:ext cx="2245090" cy="131588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/>
          <p:cNvSpPr/>
          <p:nvPr/>
        </p:nvSpPr>
        <p:spPr>
          <a:xfrm>
            <a:off x="10440078" y="4457701"/>
            <a:ext cx="1668578" cy="8810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redondeado 54"/>
          <p:cNvSpPr/>
          <p:nvPr/>
        </p:nvSpPr>
        <p:spPr>
          <a:xfrm>
            <a:off x="10444840" y="4879099"/>
            <a:ext cx="911340" cy="1548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11818144" y="5912643"/>
            <a:ext cx="92868" cy="281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redondeado 69"/>
          <p:cNvSpPr/>
          <p:nvPr/>
        </p:nvSpPr>
        <p:spPr>
          <a:xfrm>
            <a:off x="10663041" y="5920309"/>
            <a:ext cx="1309688" cy="27572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redondeado 62"/>
          <p:cNvSpPr/>
          <p:nvPr/>
        </p:nvSpPr>
        <p:spPr>
          <a:xfrm>
            <a:off x="5022876" y="1273266"/>
            <a:ext cx="1206474" cy="1566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redondeado 55"/>
          <p:cNvSpPr/>
          <p:nvPr/>
        </p:nvSpPr>
        <p:spPr>
          <a:xfrm>
            <a:off x="7389814" y="3896139"/>
            <a:ext cx="1411286" cy="29684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10293654" y="3914708"/>
            <a:ext cx="993471" cy="45250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10769778" y="3050368"/>
            <a:ext cx="1062653" cy="4127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9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n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4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8" name="Rectángulo 27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redondeado 58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Rectángulo redondeado 60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redondeado 52"/>
          <p:cNvSpPr/>
          <p:nvPr/>
        </p:nvSpPr>
        <p:spPr>
          <a:xfrm>
            <a:off x="78863" y="1242386"/>
            <a:ext cx="4887584" cy="47907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91216" y="2774148"/>
            <a:ext cx="4887584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Relación: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estudiantes/profesor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estudiantes/profesor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TCE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tipo de vinculación, nivel de estudios,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110747" y="1546565"/>
            <a:ext cx="4868053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 y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TCE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tipo de vinculación, jornada, término, nivel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estudios,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facultad,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78863" y="3715447"/>
            <a:ext cx="4848737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promedio de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tiempo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dedicado 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docencia, 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investigación, administración y proyección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vinculación,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de estudios</a:t>
            </a:r>
            <a:r>
              <a:rPr lang="es-ES" sz="17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categoría, periodo y año. 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5017723" y="717709"/>
            <a:ext cx="2245090" cy="131588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/>
          <p:cNvSpPr/>
          <p:nvPr/>
        </p:nvSpPr>
        <p:spPr>
          <a:xfrm>
            <a:off x="5280027" y="2158092"/>
            <a:ext cx="1546270" cy="86133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11818144" y="5912643"/>
            <a:ext cx="92868" cy="281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redondeado 75"/>
          <p:cNvSpPr/>
          <p:nvPr/>
        </p:nvSpPr>
        <p:spPr>
          <a:xfrm>
            <a:off x="10663041" y="5920309"/>
            <a:ext cx="1309688" cy="27572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10440078" y="4457701"/>
            <a:ext cx="1668578" cy="8810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redondeado 77"/>
          <p:cNvSpPr/>
          <p:nvPr/>
        </p:nvSpPr>
        <p:spPr>
          <a:xfrm>
            <a:off x="10444840" y="4879099"/>
            <a:ext cx="911340" cy="1548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redondeado 61"/>
          <p:cNvSpPr/>
          <p:nvPr/>
        </p:nvSpPr>
        <p:spPr>
          <a:xfrm>
            <a:off x="5022876" y="1273266"/>
            <a:ext cx="1206474" cy="1566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redondeado 72"/>
          <p:cNvSpPr/>
          <p:nvPr/>
        </p:nvSpPr>
        <p:spPr>
          <a:xfrm>
            <a:off x="5283548" y="2561770"/>
            <a:ext cx="841027" cy="1566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7389833" y="5169694"/>
            <a:ext cx="2354242" cy="107156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10293654" y="3914708"/>
            <a:ext cx="993471" cy="45250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/>
          <p:cNvSpPr/>
          <p:nvPr/>
        </p:nvSpPr>
        <p:spPr>
          <a:xfrm>
            <a:off x="10769778" y="3050368"/>
            <a:ext cx="1062653" cy="4127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6" name="Rectángulo redondeado 45"/>
          <p:cNvSpPr/>
          <p:nvPr/>
        </p:nvSpPr>
        <p:spPr>
          <a:xfrm>
            <a:off x="78863" y="1242386"/>
            <a:ext cx="4887584" cy="47907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5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42" name="Rectángulo 41"/>
          <p:cNvSpPr/>
          <p:nvPr/>
        </p:nvSpPr>
        <p:spPr>
          <a:xfrm>
            <a:off x="86109" y="4951488"/>
            <a:ext cx="4875231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profesores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formación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extranjera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nivel de estudios,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país, continente 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 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91216" y="2774148"/>
            <a:ext cx="4887584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Relación: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estudiantes/profesor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estudiantes/profesor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TCE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tipo de vinculación, nivel de estudios,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110747" y="1546565"/>
            <a:ext cx="4868053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 y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TCE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tipo de vinculación, jornada, término, nivel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estudios,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facultad,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78863" y="3715447"/>
            <a:ext cx="4848737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promedio de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tiempo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dedicado 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docencia, 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investigación, administración y proyección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vinculación,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de estudios</a:t>
            </a:r>
            <a:r>
              <a:rPr lang="es-ES" sz="17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categoría, periodo y año. 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redondeado 37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/>
          <p:cNvSpPr/>
          <p:nvPr/>
        </p:nvSpPr>
        <p:spPr>
          <a:xfrm>
            <a:off x="8179593" y="710099"/>
            <a:ext cx="1231107" cy="101129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/>
          <p:cNvSpPr/>
          <p:nvPr/>
        </p:nvSpPr>
        <p:spPr>
          <a:xfrm>
            <a:off x="5017723" y="717709"/>
            <a:ext cx="2245090" cy="131588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redondeado 58"/>
          <p:cNvSpPr/>
          <p:nvPr/>
        </p:nvSpPr>
        <p:spPr>
          <a:xfrm>
            <a:off x="7389831" y="3317313"/>
            <a:ext cx="856437" cy="1566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redondeado 55"/>
          <p:cNvSpPr/>
          <p:nvPr/>
        </p:nvSpPr>
        <p:spPr>
          <a:xfrm>
            <a:off x="5022876" y="1273266"/>
            <a:ext cx="1206474" cy="1566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redondeado 60"/>
          <p:cNvSpPr/>
          <p:nvPr/>
        </p:nvSpPr>
        <p:spPr>
          <a:xfrm>
            <a:off x="10662352" y="6061391"/>
            <a:ext cx="536668" cy="1566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redondeado 52"/>
          <p:cNvSpPr/>
          <p:nvPr/>
        </p:nvSpPr>
        <p:spPr>
          <a:xfrm>
            <a:off x="8185214" y="1122596"/>
            <a:ext cx="930211" cy="29765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/>
          <p:cNvSpPr/>
          <p:nvPr/>
        </p:nvSpPr>
        <p:spPr>
          <a:xfrm>
            <a:off x="10293654" y="3914708"/>
            <a:ext cx="993471" cy="45250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/>
          <p:cNvSpPr/>
          <p:nvPr/>
        </p:nvSpPr>
        <p:spPr>
          <a:xfrm>
            <a:off x="10769778" y="3050368"/>
            <a:ext cx="1062653" cy="4127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6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6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32" name="Rectángulo 31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10524080" y="1709872"/>
            <a:ext cx="1473451" cy="96030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redondeado 47"/>
          <p:cNvSpPr/>
          <p:nvPr/>
        </p:nvSpPr>
        <p:spPr>
          <a:xfrm>
            <a:off x="97104" y="1295177"/>
            <a:ext cx="4876590" cy="12425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91216" y="1279209"/>
            <a:ext cx="4873716" cy="63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profesores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movilidades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área de conocimiento, sede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1640344" y="2283262"/>
            <a:ext cx="114300" cy="145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11930856" y="2474913"/>
            <a:ext cx="90488" cy="13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redondeado 46"/>
          <p:cNvSpPr/>
          <p:nvPr/>
        </p:nvSpPr>
        <p:spPr>
          <a:xfrm>
            <a:off x="7389831" y="3317313"/>
            <a:ext cx="856437" cy="1566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5336123" y="5074158"/>
            <a:ext cx="1417118" cy="130982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redondeado 67"/>
          <p:cNvSpPr/>
          <p:nvPr/>
        </p:nvSpPr>
        <p:spPr>
          <a:xfrm>
            <a:off x="5341963" y="6203926"/>
            <a:ext cx="606400" cy="1566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redondeado 43"/>
          <p:cNvSpPr/>
          <p:nvPr/>
        </p:nvSpPr>
        <p:spPr>
          <a:xfrm>
            <a:off x="10662352" y="6061391"/>
            <a:ext cx="536668" cy="1566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redondeado 30"/>
          <p:cNvSpPr/>
          <p:nvPr/>
        </p:nvSpPr>
        <p:spPr>
          <a:xfrm>
            <a:off x="10529204" y="2474993"/>
            <a:ext cx="1511190" cy="14790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10293654" y="3914708"/>
            <a:ext cx="993471" cy="45250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10769778" y="3050368"/>
            <a:ext cx="1062653" cy="4127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9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n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7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7" name="Rectángulo 26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redondeado 57"/>
          <p:cNvSpPr/>
          <p:nvPr/>
        </p:nvSpPr>
        <p:spPr>
          <a:xfrm>
            <a:off x="97104" y="1295177"/>
            <a:ext cx="4876590" cy="12425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/>
          <p:cNvSpPr/>
          <p:nvPr/>
        </p:nvSpPr>
        <p:spPr>
          <a:xfrm>
            <a:off x="91216" y="1279209"/>
            <a:ext cx="4873716" cy="63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profesores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movilidades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área de conocimiento, sede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91563" y="1926937"/>
            <a:ext cx="4952350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de profesores</a:t>
            </a:r>
            <a:r>
              <a:rPr lang="es-ES" sz="17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vinculación, nivel de estudios, categoría,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5017723" y="717709"/>
            <a:ext cx="2245090" cy="131588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5280027" y="2158092"/>
            <a:ext cx="1546270" cy="86133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11818144" y="5912643"/>
            <a:ext cx="92868" cy="281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redondeado 63"/>
          <p:cNvSpPr/>
          <p:nvPr/>
        </p:nvSpPr>
        <p:spPr>
          <a:xfrm>
            <a:off x="10663041" y="5920309"/>
            <a:ext cx="1309688" cy="27572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10440078" y="4457701"/>
            <a:ext cx="1668578" cy="8810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10444840" y="4879099"/>
            <a:ext cx="911340" cy="1548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redondeado 47"/>
          <p:cNvSpPr/>
          <p:nvPr/>
        </p:nvSpPr>
        <p:spPr>
          <a:xfrm>
            <a:off x="5022876" y="1273266"/>
            <a:ext cx="1206474" cy="1566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redondeado 60"/>
          <p:cNvSpPr/>
          <p:nvPr/>
        </p:nvSpPr>
        <p:spPr>
          <a:xfrm>
            <a:off x="5283548" y="2561770"/>
            <a:ext cx="841027" cy="1566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redondeado 55"/>
          <p:cNvSpPr/>
          <p:nvPr/>
        </p:nvSpPr>
        <p:spPr>
          <a:xfrm>
            <a:off x="7389833" y="3605451"/>
            <a:ext cx="746897" cy="1566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/>
          <p:cNvSpPr/>
          <p:nvPr/>
        </p:nvSpPr>
        <p:spPr>
          <a:xfrm>
            <a:off x="10293654" y="3914708"/>
            <a:ext cx="993471" cy="45250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/>
          <p:cNvSpPr/>
          <p:nvPr/>
        </p:nvSpPr>
        <p:spPr>
          <a:xfrm>
            <a:off x="10769778" y="3050368"/>
            <a:ext cx="1062653" cy="4127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1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8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32" name="Rectángulo 31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redondeado 43"/>
          <p:cNvSpPr/>
          <p:nvPr/>
        </p:nvSpPr>
        <p:spPr>
          <a:xfrm>
            <a:off x="91216" y="2706166"/>
            <a:ext cx="4882478" cy="33749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91216" y="2826499"/>
            <a:ext cx="4804097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ocasionales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97104" y="1295177"/>
            <a:ext cx="4876590" cy="12425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/>
          <p:cNvSpPr/>
          <p:nvPr/>
        </p:nvSpPr>
        <p:spPr>
          <a:xfrm>
            <a:off x="91216" y="1279209"/>
            <a:ext cx="4873716" cy="63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profesores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movilidades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área de conocimiento, sede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91563" y="1926937"/>
            <a:ext cx="4952350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de profesores</a:t>
            </a:r>
            <a:r>
              <a:rPr lang="es-ES" sz="17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vinculación, nivel de estudios, categoría,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redondeado 42"/>
          <p:cNvSpPr/>
          <p:nvPr/>
        </p:nvSpPr>
        <p:spPr>
          <a:xfrm>
            <a:off x="7389831" y="3317313"/>
            <a:ext cx="856437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11818144" y="5912643"/>
            <a:ext cx="92868" cy="281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redondeado 39"/>
          <p:cNvSpPr/>
          <p:nvPr/>
        </p:nvSpPr>
        <p:spPr>
          <a:xfrm>
            <a:off x="10663041" y="5920309"/>
            <a:ext cx="1309688" cy="27572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10440078" y="4457701"/>
            <a:ext cx="1668578" cy="8810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/>
          <p:cNvSpPr/>
          <p:nvPr/>
        </p:nvSpPr>
        <p:spPr>
          <a:xfrm>
            <a:off x="10444839" y="4879099"/>
            <a:ext cx="1527889" cy="15486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11147145" y="4831452"/>
            <a:ext cx="895736" cy="22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 smtClean="0">
                <a:solidFill>
                  <a:schemeClr val="accent2">
                    <a:lumMod val="75000"/>
                  </a:schemeClr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(ocasional) </a:t>
            </a:r>
            <a:endParaRPr lang="es-ES" sz="900" b="1" dirty="0">
              <a:solidFill>
                <a:schemeClr val="accent2">
                  <a:lumMod val="75000"/>
                </a:schemeClr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10293654" y="3914708"/>
            <a:ext cx="993471" cy="45250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10769778" y="3050368"/>
            <a:ext cx="1062653" cy="4127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30" y="614536"/>
            <a:ext cx="7275070" cy="587685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9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32" name="Rectángulo 31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redondeado 62"/>
          <p:cNvSpPr/>
          <p:nvPr/>
        </p:nvSpPr>
        <p:spPr>
          <a:xfrm>
            <a:off x="91216" y="2706166"/>
            <a:ext cx="4882478" cy="33749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91216" y="2826499"/>
            <a:ext cx="4804097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ocasionales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97104" y="1295177"/>
            <a:ext cx="4876590" cy="12425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/>
          <p:cNvSpPr/>
          <p:nvPr/>
        </p:nvSpPr>
        <p:spPr>
          <a:xfrm>
            <a:off x="91216" y="1279209"/>
            <a:ext cx="4873716" cy="63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profesores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movilidades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área de conocimiento, sede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91216" y="3488354"/>
            <a:ext cx="4804097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profesores y profesores TCE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vinculación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de estudios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 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91563" y="1926937"/>
            <a:ext cx="4952350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de profesores</a:t>
            </a:r>
            <a:r>
              <a:rPr lang="es-ES" sz="17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vinculación, nivel de estudios, categoría,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017723" y="717709"/>
            <a:ext cx="2245090" cy="131588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/>
        </p:nvSpPr>
        <p:spPr>
          <a:xfrm>
            <a:off x="7385051" y="2058236"/>
            <a:ext cx="2556667" cy="424731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10658279" y="5426868"/>
            <a:ext cx="1176534" cy="94615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/>
          <p:cNvSpPr/>
          <p:nvPr/>
        </p:nvSpPr>
        <p:spPr>
          <a:xfrm>
            <a:off x="10440078" y="4457701"/>
            <a:ext cx="1668578" cy="8810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redondeado 47"/>
          <p:cNvSpPr/>
          <p:nvPr/>
        </p:nvSpPr>
        <p:spPr>
          <a:xfrm>
            <a:off x="10444840" y="4879099"/>
            <a:ext cx="911340" cy="15486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5048190" y="1429926"/>
            <a:ext cx="1307183" cy="5737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8206158" y="1404858"/>
            <a:ext cx="1020969" cy="33596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10563532" y="2186247"/>
            <a:ext cx="1307183" cy="2992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10686757" y="6221854"/>
            <a:ext cx="705143" cy="1137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5367740" y="5638973"/>
            <a:ext cx="993471" cy="5463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7413284" y="3757613"/>
            <a:ext cx="1282168" cy="15709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7409603" y="4198783"/>
            <a:ext cx="2494015" cy="101615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5302683" y="2724376"/>
            <a:ext cx="1356283" cy="2712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5453063" y="3572334"/>
            <a:ext cx="947737" cy="42170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5379797" y="4753941"/>
            <a:ext cx="714030" cy="10481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redondeado 1"/>
          <p:cNvSpPr/>
          <p:nvPr/>
        </p:nvSpPr>
        <p:spPr>
          <a:xfrm>
            <a:off x="7389019" y="3605214"/>
            <a:ext cx="988217" cy="29684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redondeado 42"/>
          <p:cNvSpPr/>
          <p:nvPr/>
        </p:nvSpPr>
        <p:spPr>
          <a:xfrm>
            <a:off x="5022876" y="1273266"/>
            <a:ext cx="1206474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redondeado 45"/>
          <p:cNvSpPr/>
          <p:nvPr/>
        </p:nvSpPr>
        <p:spPr>
          <a:xfrm>
            <a:off x="10662352" y="6061391"/>
            <a:ext cx="536668" cy="15666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/>
          <p:cNvSpPr/>
          <p:nvPr/>
        </p:nvSpPr>
        <p:spPr>
          <a:xfrm>
            <a:off x="10293654" y="3914708"/>
            <a:ext cx="993471" cy="45250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/>
          <p:cNvSpPr/>
          <p:nvPr/>
        </p:nvSpPr>
        <p:spPr>
          <a:xfrm>
            <a:off x="10769778" y="3050368"/>
            <a:ext cx="1062653" cy="41276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3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56985</TotalTime>
  <Words>1362</Words>
  <Application>Microsoft Office PowerPoint</Application>
  <PresentationFormat>Panorámica</PresentationFormat>
  <Paragraphs>283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HelvLight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ACADÉMICOS</dc:title>
  <dc:creator>DAVID FUENTES</dc:creator>
  <cp:lastModifiedBy>DAVID FUENTES</cp:lastModifiedBy>
  <cp:revision>3596</cp:revision>
  <dcterms:created xsi:type="dcterms:W3CDTF">2021-12-19T04:07:43Z</dcterms:created>
  <dcterms:modified xsi:type="dcterms:W3CDTF">2022-05-31T20:48:09Z</dcterms:modified>
</cp:coreProperties>
</file>