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9525e2b6c_0_2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9525e2b6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525e2b6c_0_2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9525e2b6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9525e2b6c_0_1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9525e2b6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more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525e2b6c_0_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525e2b6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525e2b6c_0_2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525e2b6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525e2b6c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525e2b6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525e2b6c_0_1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525e2b6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525e2b6c_0_2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525e2b6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w4P4MLT5EKK4WnQPKvX4h_QoRfxvxcEu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F4k4yU2TE9RnbUd0Z1TY6ko-rPafFAn_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2862600"/>
            <a:ext cx="9144000" cy="2280900"/>
          </a:xfrm>
          <a:prstGeom prst="rect">
            <a:avLst/>
          </a:prstGeom>
          <a:solidFill>
            <a:srgbClr val="F07FFF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697" y="929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Slushie</a:t>
            </a:r>
            <a:endParaRPr b="1" sz="6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11" y="286260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by Hydro Homies</a:t>
            </a:r>
            <a:endParaRPr b="1" sz="18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 flipH="1">
            <a:off x="4125000" y="0"/>
            <a:ext cx="5019000" cy="5143500"/>
          </a:xfrm>
          <a:prstGeom prst="rtTriangle">
            <a:avLst/>
          </a:prstGeom>
          <a:solidFill>
            <a:srgbClr val="F07FFF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Future Considerations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300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More sophisticated back end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Broaden our horizons; e.g. help people with loans pay them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off faster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Allow transferring of money within the app, instead of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purely providing recommendations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3" name="Google Shape;133;p22"/>
          <p:cNvCxnSpPr/>
          <p:nvPr/>
        </p:nvCxnSpPr>
        <p:spPr>
          <a:xfrm>
            <a:off x="429639" y="1158288"/>
            <a:ext cx="961800" cy="1800"/>
          </a:xfrm>
          <a:prstGeom prst="straightConnector1">
            <a:avLst/>
          </a:prstGeom>
          <a:noFill/>
          <a:ln cap="flat" cmpd="sng" w="28575">
            <a:solidFill>
              <a:srgbClr val="A558B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2018700"/>
            <a:ext cx="8520600" cy="11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venir"/>
                <a:ea typeface="Avenir"/>
                <a:cs typeface="Avenir"/>
                <a:sym typeface="Avenir"/>
              </a:rPr>
              <a:t>Questions?</a:t>
            </a:r>
            <a:endParaRPr sz="4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23"/>
          <p:cNvSpPr/>
          <p:nvPr/>
        </p:nvSpPr>
        <p:spPr>
          <a:xfrm flipH="1">
            <a:off x="4125000" y="0"/>
            <a:ext cx="5019000" cy="5143500"/>
          </a:xfrm>
          <a:prstGeom prst="rtTriangle">
            <a:avLst/>
          </a:prstGeom>
          <a:solidFill>
            <a:srgbClr val="F07FFF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 flipH="1">
            <a:off x="4125000" y="0"/>
            <a:ext cx="5019000" cy="5143500"/>
          </a:xfrm>
          <a:prstGeom prst="rtTriangle">
            <a:avLst/>
          </a:prstGeom>
          <a:solidFill>
            <a:srgbClr val="F07FFF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Problem Statement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00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America has a </a:t>
            </a:r>
            <a:r>
              <a:rPr b="1" lang="e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major</a:t>
            </a:r>
            <a:r>
              <a:rPr b="1" lang="en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financial literacy problem.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A558B1"/>
                </a:solidFill>
                <a:latin typeface="Avenir"/>
                <a:ea typeface="Avenir"/>
                <a:cs typeface="Avenir"/>
                <a:sym typeface="Avenir"/>
              </a:rPr>
              <a:t>44%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of Americans aren’t able to cover a $400 emergency.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A558B1"/>
                </a:solidFill>
                <a:latin typeface="Avenir"/>
                <a:ea typeface="Avenir"/>
                <a:cs typeface="Avenir"/>
                <a:sym typeface="Avenir"/>
              </a:rPr>
              <a:t>43%</a:t>
            </a:r>
            <a:r>
              <a:rPr lang="en">
                <a:solidFill>
                  <a:srgbClr val="33333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of student loan borrowers are not making payments.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A558B1"/>
                </a:solidFill>
                <a:latin typeface="Avenir"/>
                <a:ea typeface="Avenir"/>
                <a:cs typeface="Avenir"/>
                <a:sym typeface="Avenir"/>
              </a:rPr>
              <a:t>33%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of American adults have $0 saved for retirement.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A558B1"/>
                </a:solidFill>
                <a:latin typeface="Avenir"/>
                <a:ea typeface="Avenir"/>
                <a:cs typeface="Avenir"/>
                <a:sym typeface="Avenir"/>
              </a:rPr>
              <a:t>38%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of U.S. households have credit card debt.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441039" y="1158288"/>
            <a:ext cx="961800" cy="1800"/>
          </a:xfrm>
          <a:prstGeom prst="straightConnector1">
            <a:avLst/>
          </a:prstGeom>
          <a:noFill/>
          <a:ln cap="flat" cmpd="sng" w="28575">
            <a:solidFill>
              <a:srgbClr val="A558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6763970" y="4804998"/>
            <a:ext cx="47100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Statistics taken from Forbes.com</a:t>
            </a:r>
            <a:endParaRPr sz="12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Solution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300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558B1"/>
                </a:solidFill>
                <a:latin typeface="Avenir"/>
                <a:ea typeface="Avenir"/>
                <a:cs typeface="Avenir"/>
                <a:sym typeface="Avenir"/>
              </a:rPr>
              <a:t>Slushie:</a:t>
            </a:r>
            <a:r>
              <a:rPr lang="en">
                <a:latin typeface="Avenir"/>
                <a:ea typeface="Avenir"/>
                <a:cs typeface="Avenir"/>
                <a:sym typeface="Avenir"/>
              </a:rPr>
              <a:t> a budgeting and investment app that helps you make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intelligent financial decisions by minimizing stagnant liquid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assets.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A558B1"/>
                </a:solidFill>
                <a:latin typeface="Avenir"/>
                <a:ea typeface="Avenir"/>
                <a:cs typeface="Avenir"/>
                <a:sym typeface="Avenir"/>
              </a:rPr>
              <a:t>Main Features</a:t>
            </a:r>
            <a:endParaRPr b="1" sz="2000">
              <a:solidFill>
                <a:srgbClr val="A558B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Transaction visualization</a:t>
            </a:r>
            <a:br>
              <a:rPr lang="en">
                <a:latin typeface="Avenir"/>
                <a:ea typeface="Avenir"/>
                <a:cs typeface="Avenir"/>
                <a:sym typeface="Avenir"/>
              </a:rPr>
            </a:br>
            <a:r>
              <a:rPr lang="en">
                <a:latin typeface="Avenir"/>
                <a:ea typeface="Avenir"/>
                <a:cs typeface="Avenir"/>
                <a:sym typeface="Avenir"/>
              </a:rPr>
              <a:t>Investment recommendations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Budget breakdown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429639" y="1158288"/>
            <a:ext cx="961800" cy="1800"/>
          </a:xfrm>
          <a:prstGeom prst="straightConnector1">
            <a:avLst/>
          </a:prstGeom>
          <a:noFill/>
          <a:ln cap="flat" cmpd="sng" w="28575">
            <a:solidFill>
              <a:srgbClr val="A558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/>
          <p:nvPr/>
        </p:nvSpPr>
        <p:spPr>
          <a:xfrm flipH="1">
            <a:off x="4125000" y="0"/>
            <a:ext cx="5019000" cy="5143500"/>
          </a:xfrm>
          <a:prstGeom prst="rtTriangle">
            <a:avLst/>
          </a:prstGeom>
          <a:solidFill>
            <a:srgbClr val="F07FFF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Jason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00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22-year old college graduate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R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ecently started making his own financial decisions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Wants to learn to budget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0" name="Google Shape;80;p16"/>
          <p:cNvCxnSpPr/>
          <p:nvPr/>
        </p:nvCxnSpPr>
        <p:spPr>
          <a:xfrm>
            <a:off x="429639" y="1158288"/>
            <a:ext cx="961800" cy="1800"/>
          </a:xfrm>
          <a:prstGeom prst="straightConnector1">
            <a:avLst/>
          </a:prstGeom>
          <a:noFill/>
          <a:ln cap="flat" cmpd="sng" w="28575">
            <a:solidFill>
              <a:srgbClr val="A558B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Image result for generic white college student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000" y="0"/>
            <a:ext cx="4007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4573275" y="-4800"/>
            <a:ext cx="4570800" cy="5143500"/>
          </a:xfrm>
          <a:prstGeom prst="rect">
            <a:avLst/>
          </a:prstGeom>
          <a:solidFill>
            <a:srgbClr val="F07FFF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77EF"/>
              </a:solidFill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-841741" y="299273"/>
            <a:ext cx="45708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venir"/>
                <a:ea typeface="Avenir"/>
                <a:cs typeface="Avenir"/>
                <a:sym typeface="Avenir"/>
              </a:rPr>
              <a:t>Onboarding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02800" y="1660275"/>
            <a:ext cx="30984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Informative slides promoting financial literacy</a:t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9" name="Google Shape;89;p17"/>
          <p:cNvCxnSpPr/>
          <p:nvPr/>
        </p:nvCxnSpPr>
        <p:spPr>
          <a:xfrm>
            <a:off x="520864" y="1560638"/>
            <a:ext cx="961800" cy="1800"/>
          </a:xfrm>
          <a:prstGeom prst="straightConnector1">
            <a:avLst/>
          </a:prstGeom>
          <a:noFill/>
          <a:ln cap="flat" cmpd="sng" w="28575">
            <a:solidFill>
              <a:srgbClr val="A558B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" name="Google Shape;90;p17" title="Onboarding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262" y="101213"/>
            <a:ext cx="2338825" cy="49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4573275" y="-4800"/>
            <a:ext cx="4570800" cy="5143500"/>
          </a:xfrm>
          <a:prstGeom prst="rect">
            <a:avLst/>
          </a:prstGeom>
          <a:solidFill>
            <a:srgbClr val="F07FFF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77EF"/>
              </a:solidFill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-1052695" y="3184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venir"/>
                <a:ea typeface="Avenir"/>
                <a:cs typeface="Avenir"/>
                <a:sym typeface="Avenir"/>
              </a:rPr>
              <a:t>Home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02800" y="1660275"/>
            <a:ext cx="30984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Overview of budgeting and investment portfolios</a:t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8" name="Google Shape;98;p18"/>
          <p:cNvCxnSpPr/>
          <p:nvPr/>
        </p:nvCxnSpPr>
        <p:spPr>
          <a:xfrm>
            <a:off x="520864" y="1560638"/>
            <a:ext cx="961800" cy="1800"/>
          </a:xfrm>
          <a:prstGeom prst="straightConnector1">
            <a:avLst/>
          </a:prstGeom>
          <a:noFill/>
          <a:ln cap="flat" cmpd="sng" w="28575">
            <a:solidFill>
              <a:srgbClr val="A558B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913" y="99475"/>
            <a:ext cx="2279524" cy="493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4573275" y="-4800"/>
            <a:ext cx="4570800" cy="5143500"/>
          </a:xfrm>
          <a:prstGeom prst="rect">
            <a:avLst/>
          </a:prstGeom>
          <a:solidFill>
            <a:srgbClr val="F07FFF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77EF"/>
              </a:solidFill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-824095" y="3184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venir"/>
                <a:ea typeface="Avenir"/>
                <a:cs typeface="Avenir"/>
                <a:sym typeface="Avenir"/>
              </a:rPr>
              <a:t>Investing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02800" y="1660275"/>
            <a:ext cx="30984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Projected Earnings</a:t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Recommendations</a:t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7" name="Google Shape;107;p19"/>
          <p:cNvCxnSpPr/>
          <p:nvPr/>
        </p:nvCxnSpPr>
        <p:spPr>
          <a:xfrm>
            <a:off x="520864" y="1560638"/>
            <a:ext cx="961800" cy="1800"/>
          </a:xfrm>
          <a:prstGeom prst="straightConnector1">
            <a:avLst/>
          </a:prstGeom>
          <a:noFill/>
          <a:ln cap="flat" cmpd="sng" w="28575">
            <a:solidFill>
              <a:srgbClr val="A558B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325" y="102551"/>
            <a:ext cx="2276700" cy="49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4573275" y="-4800"/>
            <a:ext cx="4570800" cy="5143500"/>
          </a:xfrm>
          <a:prstGeom prst="rect">
            <a:avLst/>
          </a:prstGeom>
          <a:solidFill>
            <a:srgbClr val="F07FFF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77EF"/>
              </a:solidFill>
            </a:endParaRPr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-716300" y="322083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venir"/>
                <a:ea typeface="Avenir"/>
                <a:cs typeface="Avenir"/>
                <a:sym typeface="Avenir"/>
              </a:rPr>
              <a:t>Budgeting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02800" y="1660275"/>
            <a:ext cx="3098400" cy="2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Spending over time</a:t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Budget breakdown for this month</a:t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Past Bank Transactions</a:t>
            </a:r>
            <a:endParaRPr sz="18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6" name="Google Shape;116;p20"/>
          <p:cNvCxnSpPr/>
          <p:nvPr/>
        </p:nvCxnSpPr>
        <p:spPr>
          <a:xfrm>
            <a:off x="520864" y="1560638"/>
            <a:ext cx="961800" cy="1800"/>
          </a:xfrm>
          <a:prstGeom prst="straightConnector1">
            <a:avLst/>
          </a:prstGeom>
          <a:noFill/>
          <a:ln cap="flat" cmpd="sng" w="28575">
            <a:solidFill>
              <a:srgbClr val="A558B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20" title="Budge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0150" y="116650"/>
            <a:ext cx="2297050" cy="49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 flipH="1">
            <a:off x="4125000" y="0"/>
            <a:ext cx="5019000" cy="5143500"/>
          </a:xfrm>
          <a:prstGeom prst="rtTriangle">
            <a:avLst/>
          </a:prstGeom>
          <a:solidFill>
            <a:srgbClr val="F07FFF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Slushie can help by: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300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Teaching Jason about different bank deposit accounts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Maximizing the interest he earns by recommending optimal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transfers between accounts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Recommending safe transfer options, to protect Jason 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from overdrafting or debt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Helping him budget effectively to pay off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nir"/>
                <a:ea typeface="Avenir"/>
                <a:cs typeface="Avenir"/>
                <a:sym typeface="Avenir"/>
              </a:rPr>
              <a:t>future loans as soon as possible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>
            <a:off x="429639" y="1158288"/>
            <a:ext cx="961800" cy="1800"/>
          </a:xfrm>
          <a:prstGeom prst="straightConnector1">
            <a:avLst/>
          </a:prstGeom>
          <a:noFill/>
          <a:ln cap="flat" cmpd="sng" w="28575">
            <a:solidFill>
              <a:srgbClr val="A558B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