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2" r:id="rId3"/>
    <p:sldId id="257" r:id="rId4"/>
    <p:sldId id="348" r:id="rId5"/>
    <p:sldId id="349" r:id="rId6"/>
    <p:sldId id="350" r:id="rId7"/>
    <p:sldId id="351" r:id="rId8"/>
    <p:sldId id="352" r:id="rId9"/>
    <p:sldId id="327" r:id="rId10"/>
    <p:sldId id="293" r:id="rId11"/>
    <p:sldId id="320" r:id="rId12"/>
    <p:sldId id="321" r:id="rId13"/>
    <p:sldId id="322" r:id="rId14"/>
    <p:sldId id="323" r:id="rId15"/>
    <p:sldId id="319" r:id="rId16"/>
    <p:sldId id="324" r:id="rId17"/>
    <p:sldId id="325" r:id="rId18"/>
    <p:sldId id="326" r:id="rId19"/>
    <p:sldId id="345" r:id="rId20"/>
    <p:sldId id="346" r:id="rId21"/>
    <p:sldId id="347" r:id="rId22"/>
    <p:sldId id="290" r:id="rId23"/>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3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5/1/2021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4</a:t>
            </a:fld>
            <a:endParaRPr lang="en-US"/>
          </a:p>
        </p:txBody>
      </p:sp>
    </p:spTree>
    <p:extLst>
      <p:ext uri="{BB962C8B-B14F-4D97-AF65-F5344CB8AC3E}">
        <p14:creationId xmlns:p14="http://schemas.microsoft.com/office/powerpoint/2010/main" val="2975080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13</a:t>
            </a:fld>
            <a:endParaRPr lang="en-US"/>
          </a:p>
        </p:txBody>
      </p:sp>
    </p:spTree>
    <p:extLst>
      <p:ext uri="{BB962C8B-B14F-4D97-AF65-F5344CB8AC3E}">
        <p14:creationId xmlns:p14="http://schemas.microsoft.com/office/powerpoint/2010/main" val="348998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14</a:t>
            </a:fld>
            <a:endParaRPr lang="en-US"/>
          </a:p>
        </p:txBody>
      </p:sp>
    </p:spTree>
    <p:extLst>
      <p:ext uri="{BB962C8B-B14F-4D97-AF65-F5344CB8AC3E}">
        <p14:creationId xmlns:p14="http://schemas.microsoft.com/office/powerpoint/2010/main" val="326043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15</a:t>
            </a:fld>
            <a:endParaRPr lang="en-US"/>
          </a:p>
        </p:txBody>
      </p:sp>
    </p:spTree>
    <p:extLst>
      <p:ext uri="{BB962C8B-B14F-4D97-AF65-F5344CB8AC3E}">
        <p14:creationId xmlns:p14="http://schemas.microsoft.com/office/powerpoint/2010/main" val="2071335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16</a:t>
            </a:fld>
            <a:endParaRPr lang="en-US"/>
          </a:p>
        </p:txBody>
      </p:sp>
    </p:spTree>
    <p:extLst>
      <p:ext uri="{BB962C8B-B14F-4D97-AF65-F5344CB8AC3E}">
        <p14:creationId xmlns:p14="http://schemas.microsoft.com/office/powerpoint/2010/main" val="141171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17</a:t>
            </a:fld>
            <a:endParaRPr lang="en-US"/>
          </a:p>
        </p:txBody>
      </p:sp>
    </p:spTree>
    <p:extLst>
      <p:ext uri="{BB962C8B-B14F-4D97-AF65-F5344CB8AC3E}">
        <p14:creationId xmlns:p14="http://schemas.microsoft.com/office/powerpoint/2010/main" val="2926886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18</a:t>
            </a:fld>
            <a:endParaRPr lang="en-US"/>
          </a:p>
        </p:txBody>
      </p:sp>
    </p:spTree>
    <p:extLst>
      <p:ext uri="{BB962C8B-B14F-4D97-AF65-F5344CB8AC3E}">
        <p14:creationId xmlns:p14="http://schemas.microsoft.com/office/powerpoint/2010/main" val="40215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19</a:t>
            </a:fld>
            <a:endParaRPr lang="en-US"/>
          </a:p>
        </p:txBody>
      </p:sp>
    </p:spTree>
    <p:extLst>
      <p:ext uri="{BB962C8B-B14F-4D97-AF65-F5344CB8AC3E}">
        <p14:creationId xmlns:p14="http://schemas.microsoft.com/office/powerpoint/2010/main" val="3439637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20</a:t>
            </a:fld>
            <a:endParaRPr lang="en-US"/>
          </a:p>
        </p:txBody>
      </p:sp>
    </p:spTree>
    <p:extLst>
      <p:ext uri="{BB962C8B-B14F-4D97-AF65-F5344CB8AC3E}">
        <p14:creationId xmlns:p14="http://schemas.microsoft.com/office/powerpoint/2010/main" val="62740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21</a:t>
            </a:fld>
            <a:endParaRPr lang="en-US"/>
          </a:p>
        </p:txBody>
      </p:sp>
    </p:spTree>
    <p:extLst>
      <p:ext uri="{BB962C8B-B14F-4D97-AF65-F5344CB8AC3E}">
        <p14:creationId xmlns:p14="http://schemas.microsoft.com/office/powerpoint/2010/main" val="173053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5</a:t>
            </a:fld>
            <a:endParaRPr lang="en-US"/>
          </a:p>
        </p:txBody>
      </p:sp>
    </p:spTree>
    <p:extLst>
      <p:ext uri="{BB962C8B-B14F-4D97-AF65-F5344CB8AC3E}">
        <p14:creationId xmlns:p14="http://schemas.microsoft.com/office/powerpoint/2010/main" val="1503230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6</a:t>
            </a:fld>
            <a:endParaRPr lang="en-US"/>
          </a:p>
        </p:txBody>
      </p:sp>
    </p:spTree>
    <p:extLst>
      <p:ext uri="{BB962C8B-B14F-4D97-AF65-F5344CB8AC3E}">
        <p14:creationId xmlns:p14="http://schemas.microsoft.com/office/powerpoint/2010/main" val="3469364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7</a:t>
            </a:fld>
            <a:endParaRPr lang="en-US"/>
          </a:p>
        </p:txBody>
      </p:sp>
    </p:spTree>
    <p:extLst>
      <p:ext uri="{BB962C8B-B14F-4D97-AF65-F5344CB8AC3E}">
        <p14:creationId xmlns:p14="http://schemas.microsoft.com/office/powerpoint/2010/main" val="419673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8</a:t>
            </a:fld>
            <a:endParaRPr lang="en-US"/>
          </a:p>
        </p:txBody>
      </p:sp>
    </p:spTree>
    <p:extLst>
      <p:ext uri="{BB962C8B-B14F-4D97-AF65-F5344CB8AC3E}">
        <p14:creationId xmlns:p14="http://schemas.microsoft.com/office/powerpoint/2010/main" val="207133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9</a:t>
            </a:fld>
            <a:endParaRPr lang="en-US"/>
          </a:p>
        </p:txBody>
      </p:sp>
    </p:spTree>
    <p:extLst>
      <p:ext uri="{BB962C8B-B14F-4D97-AF65-F5344CB8AC3E}">
        <p14:creationId xmlns:p14="http://schemas.microsoft.com/office/powerpoint/2010/main" val="427581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10</a:t>
            </a:fld>
            <a:endParaRPr lang="en-US"/>
          </a:p>
        </p:txBody>
      </p:sp>
    </p:spTree>
    <p:extLst>
      <p:ext uri="{BB962C8B-B14F-4D97-AF65-F5344CB8AC3E}">
        <p14:creationId xmlns:p14="http://schemas.microsoft.com/office/powerpoint/2010/main" val="2975080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11</a:t>
            </a:fld>
            <a:endParaRPr lang="en-US"/>
          </a:p>
        </p:txBody>
      </p:sp>
    </p:spTree>
    <p:extLst>
      <p:ext uri="{BB962C8B-B14F-4D97-AF65-F5344CB8AC3E}">
        <p14:creationId xmlns:p14="http://schemas.microsoft.com/office/powerpoint/2010/main" val="150323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12</a:t>
            </a:fld>
            <a:endParaRPr lang="en-US"/>
          </a:p>
        </p:txBody>
      </p:sp>
    </p:spTree>
    <p:extLst>
      <p:ext uri="{BB962C8B-B14F-4D97-AF65-F5344CB8AC3E}">
        <p14:creationId xmlns:p14="http://schemas.microsoft.com/office/powerpoint/2010/main" val="419673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640" y="4232363"/>
            <a:ext cx="3376929" cy="505267"/>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999A97"/>
                </a:solidFill>
                <a:latin typeface="Arial"/>
                <a:cs typeface="Arial"/>
              </a:rPr>
              <a:t>AFORO255 TRAINING CENTER</a:t>
            </a:r>
            <a:br>
              <a:rPr lang="en-US" sz="1600" spc="-5" dirty="0">
                <a:solidFill>
                  <a:srgbClr val="999A97"/>
                </a:solidFill>
                <a:latin typeface="Arial"/>
                <a:cs typeface="Arial"/>
              </a:rPr>
            </a:br>
            <a:endParaRPr lang="en-US" sz="1600" spc="-5" dirty="0">
              <a:solidFill>
                <a:srgbClr val="999A97"/>
              </a:solidFill>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MICROSERVICIOS EN NET 5</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4">
            <a:extLst>
              <a:ext uri="{FF2B5EF4-FFF2-40B4-BE49-F238E27FC236}">
                <a16:creationId xmlns:a16="http://schemas.microsoft.com/office/drawing/2014/main" id="{874360A1-F057-478E-9643-86605B05AA7C}"/>
              </a:ext>
            </a:extLst>
          </p:cNvPr>
          <p:cNvSpPr txBox="1"/>
          <p:nvPr/>
        </p:nvSpPr>
        <p:spPr>
          <a:xfrm>
            <a:off x="566724" y="2571750"/>
            <a:ext cx="4767276" cy="456535"/>
          </a:xfrm>
          <a:prstGeom prst="rect">
            <a:avLst/>
          </a:prstGeom>
        </p:spPr>
        <p:txBody>
          <a:bodyPr vert="horz" wrap="square" lIns="0" tIns="12700" rIns="0" bIns="0" rtlCol="0">
            <a:spAutoFit/>
          </a:bodyPr>
          <a:lstStyle/>
          <a:p>
            <a:pPr marL="12700">
              <a:lnSpc>
                <a:spcPct val="100000"/>
              </a:lnSpc>
              <a:spcBef>
                <a:spcPts val="100"/>
              </a:spcBef>
            </a:pPr>
            <a:r>
              <a:rPr lang="es-PE" sz="1400" b="1" spc="-5" dirty="0">
                <a:solidFill>
                  <a:srgbClr val="4D4D4B"/>
                </a:solidFill>
                <a:latin typeface="Arial"/>
                <a:cs typeface="Arial"/>
              </a:rPr>
              <a:t>A</a:t>
            </a:r>
            <a:r>
              <a:rPr lang="en-US" sz="1400" b="1" spc="-5" dirty="0">
                <a:solidFill>
                  <a:srgbClr val="4D4D4B"/>
                </a:solidFill>
                <a:latin typeface="Arial"/>
                <a:cs typeface="Arial"/>
              </a:rPr>
              <a:t>RQUITECTURA PARA CONTENEDORES</a:t>
            </a:r>
          </a:p>
          <a:p>
            <a:pPr marL="12700">
              <a:lnSpc>
                <a:spcPct val="100000"/>
              </a:lnSpc>
              <a:spcBef>
                <a:spcPts val="100"/>
              </a:spcBef>
            </a:pPr>
            <a:r>
              <a:rPr lang="en-US" sz="1400" b="1" spc="-5" dirty="0">
                <a:solidFill>
                  <a:srgbClr val="4D4D4B"/>
                </a:solidFill>
                <a:latin typeface="Arial"/>
                <a:cs typeface="Arial"/>
              </a:rPr>
              <a:t>SESION III</a:t>
            </a:r>
            <a:endParaRPr lang="en-US" sz="1400" spc="-10" dirty="0">
              <a:solidFill>
                <a:srgbClr val="4D4D4B"/>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S</a:t>
            </a:r>
            <a:r>
              <a:rPr lang="en-US" sz="2800" spc="-5" dirty="0">
                <a:solidFill>
                  <a:srgbClr val="4D4D4B"/>
                </a:solidFill>
                <a:latin typeface="Arial"/>
                <a:cs typeface="Arial"/>
              </a:rPr>
              <a:t>ervice discovery pattern</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834109"/>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Hay dos partes clave del descubrimiento de servicios en Microservicio: registro de servicios y descubrimiento de servicios.</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i="0" dirty="0">
                <a:solidFill>
                  <a:srgbClr val="4C4C51"/>
                </a:solidFill>
                <a:effectLst/>
                <a:latin typeface="Segoe UI" panose="020B0502040204020203" pitchFamily="34" charset="0"/>
              </a:rPr>
              <a:t>Registro de servicio:</a:t>
            </a:r>
            <a:r>
              <a:rPr lang="es-ES" b="0" i="0" dirty="0">
                <a:solidFill>
                  <a:srgbClr val="4C4C51"/>
                </a:solidFill>
                <a:effectLst/>
                <a:latin typeface="Segoe UI" panose="020B0502040204020203" pitchFamily="34" charset="0"/>
              </a:rPr>
              <a:t> El proceso de un servicio que registra su ubicación en el registro central. Por lo general, registra su host y puerto y también puede autenticar y detalles del entorno.</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i="0" dirty="0">
                <a:solidFill>
                  <a:srgbClr val="4C4C51"/>
                </a:solidFill>
                <a:effectLst/>
                <a:latin typeface="Segoe UI" panose="020B0502040204020203" pitchFamily="34" charset="0"/>
              </a:rPr>
              <a:t>Descubrimiento de servicios: </a:t>
            </a:r>
            <a:r>
              <a:rPr lang="es-ES" b="0" i="0" dirty="0">
                <a:solidFill>
                  <a:srgbClr val="4C4C51"/>
                </a:solidFill>
                <a:effectLst/>
                <a:latin typeface="Segoe UI" panose="020B0502040204020203" pitchFamily="34" charset="0"/>
              </a:rPr>
              <a:t>el proceso por el que un cliente obtiene información del registro central para conocer la ubicación de los servicios.</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E6D16287-5F3F-438A-B150-97B4627E56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08106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S</a:t>
            </a:r>
            <a:r>
              <a:rPr lang="en-US" sz="2800" spc="-5" dirty="0">
                <a:solidFill>
                  <a:srgbClr val="4D4D4B"/>
                </a:solidFill>
                <a:latin typeface="Arial"/>
                <a:cs typeface="Arial"/>
              </a:rPr>
              <a:t>ervice discovery pattern</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557110"/>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err="1">
                <a:solidFill>
                  <a:srgbClr val="4C4C51"/>
                </a:solidFill>
                <a:effectLst/>
                <a:latin typeface="Segoe UI" panose="020B0502040204020203" pitchFamily="34" charset="0"/>
              </a:rPr>
              <a:t>Service</a:t>
            </a:r>
            <a:r>
              <a:rPr lang="es-ES" b="0" i="0" dirty="0">
                <a:solidFill>
                  <a:srgbClr val="4C4C51"/>
                </a:solidFill>
                <a:effectLst/>
                <a:latin typeface="Segoe UI" panose="020B0502040204020203" pitchFamily="34" charset="0"/>
              </a:rPr>
              <a:t> Discovery se puede clasificar en 2 patrones principales: descubrimiento del lado del cliente y descubrimiento del lado del servidor.</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i="0" dirty="0">
                <a:solidFill>
                  <a:srgbClr val="4C4C51"/>
                </a:solidFill>
                <a:effectLst/>
                <a:latin typeface="Segoe UI" panose="020B0502040204020203" pitchFamily="34" charset="0"/>
              </a:rPr>
              <a:t>El patrón de descubrimiento del lado del cliente (Client-</a:t>
            </a:r>
            <a:r>
              <a:rPr lang="es-ES" i="0" dirty="0" err="1">
                <a:solidFill>
                  <a:srgbClr val="4C4C51"/>
                </a:solidFill>
                <a:effectLst/>
                <a:latin typeface="Segoe UI" panose="020B0502040204020203" pitchFamily="34" charset="0"/>
              </a:rPr>
              <a:t>side</a:t>
            </a:r>
            <a:r>
              <a:rPr lang="es-ES" i="0" dirty="0">
                <a:solidFill>
                  <a:srgbClr val="4C4C51"/>
                </a:solidFill>
                <a:effectLst/>
                <a:latin typeface="Segoe UI" panose="020B0502040204020203" pitchFamily="34" charset="0"/>
              </a:rPr>
              <a:t> </a:t>
            </a:r>
            <a:r>
              <a:rPr lang="es-ES" i="0" dirty="0" err="1">
                <a:solidFill>
                  <a:srgbClr val="4C4C51"/>
                </a:solidFill>
                <a:effectLst/>
                <a:latin typeface="Segoe UI" panose="020B0502040204020203" pitchFamily="34" charset="0"/>
              </a:rPr>
              <a:t>service</a:t>
            </a:r>
            <a:r>
              <a:rPr lang="es-ES" i="0" dirty="0">
                <a:solidFill>
                  <a:srgbClr val="4C4C51"/>
                </a:solidFill>
                <a:effectLst/>
                <a:latin typeface="Segoe UI" panose="020B0502040204020203" pitchFamily="34" charset="0"/>
              </a:rPr>
              <a:t> </a:t>
            </a:r>
            <a:r>
              <a:rPr lang="es-ES" i="0" dirty="0" err="1">
                <a:solidFill>
                  <a:srgbClr val="4C4C51"/>
                </a:solidFill>
                <a:effectLst/>
                <a:latin typeface="Segoe UI" panose="020B0502040204020203" pitchFamily="34" charset="0"/>
              </a:rPr>
              <a:t>discovery</a:t>
            </a:r>
            <a:r>
              <a:rPr lang="es-ES" i="0" dirty="0">
                <a:solidFill>
                  <a:srgbClr val="4C4C51"/>
                </a:solidFill>
                <a:effectLst/>
                <a:latin typeface="Segoe UI" panose="020B0502040204020203" pitchFamily="34" charset="0"/>
              </a:rPr>
              <a:t>)</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i="0" dirty="0">
                <a:solidFill>
                  <a:srgbClr val="4C4C51"/>
                </a:solidFill>
                <a:effectLst/>
                <a:latin typeface="Segoe UI" panose="020B0502040204020203" pitchFamily="34" charset="0"/>
              </a:rPr>
              <a:t>El patrón de descubrimiento del lado del servidor (Server-</a:t>
            </a:r>
            <a:r>
              <a:rPr lang="es-ES" i="0" dirty="0" err="1">
                <a:solidFill>
                  <a:srgbClr val="4C4C51"/>
                </a:solidFill>
                <a:effectLst/>
                <a:latin typeface="Segoe UI" panose="020B0502040204020203" pitchFamily="34" charset="0"/>
              </a:rPr>
              <a:t>side</a:t>
            </a:r>
            <a:r>
              <a:rPr lang="es-ES" i="0" dirty="0">
                <a:solidFill>
                  <a:srgbClr val="4C4C51"/>
                </a:solidFill>
                <a:effectLst/>
                <a:latin typeface="Segoe UI" panose="020B0502040204020203" pitchFamily="34" charset="0"/>
              </a:rPr>
              <a:t> </a:t>
            </a:r>
            <a:r>
              <a:rPr lang="es-ES" i="0" dirty="0" err="1">
                <a:solidFill>
                  <a:srgbClr val="4C4C51"/>
                </a:solidFill>
                <a:effectLst/>
                <a:latin typeface="Segoe UI" panose="020B0502040204020203" pitchFamily="34" charset="0"/>
              </a:rPr>
              <a:t>service</a:t>
            </a:r>
            <a:r>
              <a:rPr lang="es-ES" i="0" dirty="0">
                <a:solidFill>
                  <a:srgbClr val="4C4C51"/>
                </a:solidFill>
                <a:effectLst/>
                <a:latin typeface="Segoe UI" panose="020B0502040204020203" pitchFamily="34" charset="0"/>
              </a:rPr>
              <a:t> </a:t>
            </a:r>
            <a:r>
              <a:rPr lang="es-ES" i="0" dirty="0" err="1">
                <a:solidFill>
                  <a:srgbClr val="4C4C51"/>
                </a:solidFill>
                <a:effectLst/>
                <a:latin typeface="Segoe UI" panose="020B0502040204020203" pitchFamily="34" charset="0"/>
              </a:rPr>
              <a:t>discovery</a:t>
            </a:r>
            <a:r>
              <a:rPr lang="es-ES" i="0" dirty="0">
                <a:solidFill>
                  <a:srgbClr val="4C4C51"/>
                </a:solidFill>
                <a:effectLst/>
                <a:latin typeface="Segoe UI" panose="020B0502040204020203" pitchFamily="34" charset="0"/>
              </a:rPr>
              <a:t>)</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38207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Client-side service Discovery:</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1410643"/>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cliente determina las ubicaciones de red de la instancia de servicio consultando un registro de servicio y puede usar un algoritmo de equilibrio de carga para seleccionar qué instancias de servicio realizar una solicitud.</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2">
            <a:extLst>
              <a:ext uri="{FF2B5EF4-FFF2-40B4-BE49-F238E27FC236}">
                <a16:creationId xmlns:a16="http://schemas.microsoft.com/office/drawing/2014/main" id="{44318473-682F-4A2A-AF95-9B863E6788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56" b="2458"/>
          <a:stretch/>
        </p:blipFill>
        <p:spPr bwMode="auto">
          <a:xfrm>
            <a:off x="5026458" y="2038350"/>
            <a:ext cx="3815484" cy="28093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6A99B4-1B3B-46D9-BBE7-D1B968EDD0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3812548"/>
            <a:ext cx="1160463" cy="1193619"/>
          </a:xfrm>
          <a:prstGeom prst="rect">
            <a:avLst/>
          </a:prstGeom>
        </p:spPr>
      </p:pic>
    </p:spTree>
    <p:extLst>
      <p:ext uri="{BB962C8B-B14F-4D97-AF65-F5344CB8AC3E}">
        <p14:creationId xmlns:p14="http://schemas.microsoft.com/office/powerpoint/2010/main" val="360259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Server-side service Discovery:</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168764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Cuando se utiliza la detección del lado del servidor, los clientes simplemente realizan solicitudes a una instancia de servicio a través de un </a:t>
            </a:r>
            <a:r>
              <a:rPr lang="es-ES" b="1" i="0" dirty="0">
                <a:solidFill>
                  <a:srgbClr val="4C4C51"/>
                </a:solidFill>
                <a:effectLst/>
                <a:latin typeface="Segoe UI" panose="020B0502040204020203" pitchFamily="34" charset="0"/>
              </a:rPr>
              <a:t>equilibrador de carga</a:t>
            </a:r>
            <a:r>
              <a:rPr lang="es-ES" b="0" i="0" dirty="0">
                <a:solidFill>
                  <a:srgbClr val="4C4C51"/>
                </a:solidFill>
                <a:effectLst/>
                <a:latin typeface="Segoe UI" panose="020B0502040204020203" pitchFamily="34" charset="0"/>
              </a:rPr>
              <a:t>. El balanceador de carga asumirá el papel de cliente en el patrón de descubrimiento del lado del cliente en el descubrimiento de servicios y en el equilibrio de carga.</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856A99B4-1B3B-46D9-BBE7-D1B968EDD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3812548"/>
            <a:ext cx="1160463" cy="1193619"/>
          </a:xfrm>
          <a:prstGeom prst="rect">
            <a:avLst/>
          </a:prstGeom>
        </p:spPr>
      </p:pic>
      <p:pic>
        <p:nvPicPr>
          <p:cNvPr id="8" name="Picture 2">
            <a:extLst>
              <a:ext uri="{FF2B5EF4-FFF2-40B4-BE49-F238E27FC236}">
                <a16:creationId xmlns:a16="http://schemas.microsoft.com/office/drawing/2014/main" id="{82573FBD-8E18-4A26-8F0F-8C961AFBE9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56" b="2458"/>
          <a:stretch/>
        </p:blipFill>
        <p:spPr bwMode="auto">
          <a:xfrm>
            <a:off x="5334000" y="2327234"/>
            <a:ext cx="3562350" cy="262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76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S</a:t>
            </a:r>
            <a:r>
              <a:rPr lang="en-US" sz="2800" spc="-5" dirty="0">
                <a:solidFill>
                  <a:srgbClr val="4D4D4B"/>
                </a:solidFill>
                <a:latin typeface="Arial"/>
                <a:cs typeface="Arial"/>
              </a:rPr>
              <a:t>ervice registry</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557110"/>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registro de servicios es una parte clave del descubrimiento de servicios. Es una base de datos que contiene las ubicaciones de red de las instancias de servicio. La base de datos del registro de servicios debe estar actualizada.</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Las instancias de servicio deben registrarse y darse de baja del registro de servicios. Hay dos formas principales de gestionar el registro y la cancelación del registro.</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799062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16497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Reverse proxy and  load balancers</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4296048"/>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proxy reverso tiene la responsabilidad de mejorar la accesibilidad a los sitios web. El servidor que actúa como proxy inverso se sitúa en el medio del enlace entre el cliente y el servidor web. El cliente realiza una solicitud web, en vez de ir directamente al servidor, va al proxy inverso. A su vez, esa solicitud va finalmente al servidor web.</a:t>
            </a:r>
          </a:p>
          <a:p>
            <a:pPr marL="469900" marR="82550" lvl="1">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Algunos de los beneficios de utilizarlos de esta manera son:</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Equilibrio de carga</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Caché</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Compresión</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Protección y cifrado</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Anonimización</a:t>
            </a: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6775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Low Level Protocol for Microservice Orchestration - Stack Overflow">
            <a:extLst>
              <a:ext uri="{FF2B5EF4-FFF2-40B4-BE49-F238E27FC236}">
                <a16:creationId xmlns:a16="http://schemas.microsoft.com/office/drawing/2014/main" id="{E2DDB2F8-FEEE-42C7-A777-379013EB4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372361"/>
            <a:ext cx="6019800" cy="370946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Load Balancer</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87258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balanceo de carga es la manera en que las peticiones de Internet son </a:t>
            </a:r>
            <a:r>
              <a:rPr lang="es-ES" b="0" i="0" dirty="0" err="1">
                <a:solidFill>
                  <a:srgbClr val="4C4C51"/>
                </a:solidFill>
                <a:effectLst/>
                <a:latin typeface="Segoe UI" panose="020B0502040204020203" pitchFamily="34" charset="0"/>
              </a:rPr>
              <a:t>distribuídas</a:t>
            </a:r>
            <a:r>
              <a:rPr lang="es-ES" b="0" i="0" dirty="0">
                <a:solidFill>
                  <a:srgbClr val="4C4C51"/>
                </a:solidFill>
                <a:effectLst/>
                <a:latin typeface="Segoe UI" panose="020B0502040204020203" pitchFamily="34" charset="0"/>
              </a:rPr>
              <a:t> sobre una fila de servidores. Existen varios métodos para realizar el balanceo de carga:</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Round Robin</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LeastConnection</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NoLoadBalancer</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CookieStickySessions</a:t>
            </a: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867150"/>
            <a:ext cx="1160463" cy="1193619"/>
          </a:xfrm>
          <a:prstGeom prst="rect">
            <a:avLst/>
          </a:prstGeom>
        </p:spPr>
      </p:pic>
    </p:spTree>
    <p:extLst>
      <p:ext uri="{BB962C8B-B14F-4D97-AF65-F5344CB8AC3E}">
        <p14:creationId xmlns:p14="http://schemas.microsoft.com/office/powerpoint/2010/main" val="1718073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208584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Externalized configuration pattern</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4244752"/>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La configuración centralizada es un requisito fundamental para las aplicaciones distribuidas nativas en la nube.</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Una arquitectura basada en microservicios requiere una separación estricta entre el código y la configuración. La configuración se debe almacenar externamente desde la aplicación y se puede leer según sea necesario.</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Muchos servicios de la misma aplicación suelen usar los mismos valores de configuración. Además, debemos admitir los mismos valores en varios entornos, como desarrollo, pruebas y producción. La práctica recomendada es almacenarlas en un almacén de configuración centralizado.</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53711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a:t>Instructor</a:t>
            </a:r>
          </a:p>
        </p:txBody>
      </p:sp>
      <p:sp>
        <p:nvSpPr>
          <p:cNvPr id="7" name="object 6">
            <a:extLst>
              <a:ext uri="{FF2B5EF4-FFF2-40B4-BE49-F238E27FC236}">
                <a16:creationId xmlns:a16="http://schemas.microsoft.com/office/drawing/2014/main" id="{76BC1265-34B2-4E0C-9F2B-E9E24BABE103}"/>
              </a:ext>
            </a:extLst>
          </p:cNvPr>
          <p:cNvSpPr txBox="1"/>
          <p:nvPr/>
        </p:nvSpPr>
        <p:spPr>
          <a:xfrm>
            <a:off x="4724400" y="2419350"/>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352550"/>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7924800" y="261928"/>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Microservices and spring cloud config server | Config server ...">
            <a:extLst>
              <a:ext uri="{FF2B5EF4-FFF2-40B4-BE49-F238E27FC236}">
                <a16:creationId xmlns:a16="http://schemas.microsoft.com/office/drawing/2014/main" id="{9D602411-AA91-44D8-930B-8AB1235F1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7" y="640163"/>
            <a:ext cx="6867525"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1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74553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D15C0-0B44-47B3-8A4C-3AACAE67C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4" name="object 2">
            <a:extLst>
              <a:ext uri="{FF2B5EF4-FFF2-40B4-BE49-F238E27FC236}">
                <a16:creationId xmlns:a16="http://schemas.microsoft.com/office/drawing/2014/main" id="{EA36652B-7B6E-4DF3-9D1C-C3905323BF4E}"/>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dirty="0"/>
              <a:t>Agenda</a:t>
            </a:r>
            <a:endParaRPr lang="en-US" sz="2800" kern="0" dirty="0"/>
          </a:p>
        </p:txBody>
      </p:sp>
      <p:sp>
        <p:nvSpPr>
          <p:cNvPr id="5" name="object 3">
            <a:extLst>
              <a:ext uri="{FF2B5EF4-FFF2-40B4-BE49-F238E27FC236}">
                <a16:creationId xmlns:a16="http://schemas.microsoft.com/office/drawing/2014/main" id="{77323F21-E93E-4EEA-8F81-04CBE5A21A81}"/>
              </a:ext>
            </a:extLst>
          </p:cNvPr>
          <p:cNvSpPr txBox="1"/>
          <p:nvPr/>
        </p:nvSpPr>
        <p:spPr>
          <a:xfrm>
            <a:off x="419506" y="981837"/>
            <a:ext cx="7161530" cy="1709442"/>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n-US" sz="1800" spc="-5" dirty="0" err="1">
                <a:solidFill>
                  <a:srgbClr val="4D4D4B"/>
                </a:solidFill>
                <a:latin typeface="Arial"/>
                <a:cs typeface="Arial"/>
              </a:rPr>
              <a:t>Api</a:t>
            </a:r>
            <a:r>
              <a:rPr lang="en-US" sz="1800" spc="-5" dirty="0">
                <a:solidFill>
                  <a:srgbClr val="4D4D4B"/>
                </a:solidFill>
                <a:latin typeface="Arial"/>
                <a:cs typeface="Arial"/>
              </a:rPr>
              <a:t> Gateway</a:t>
            </a: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Service Discovery Pattern</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Reverse proxy and  load balancers</a:t>
            </a:r>
          </a:p>
          <a:p>
            <a:pPr marL="355600" indent="-342900">
              <a:lnSpc>
                <a:spcPct val="100000"/>
              </a:lnSpc>
              <a:spcBef>
                <a:spcPts val="530"/>
              </a:spcBef>
              <a:buClr>
                <a:srgbClr val="FBB64B"/>
              </a:buClr>
              <a:buFont typeface="Wingdings"/>
              <a:buChar char=""/>
              <a:tabLst>
                <a:tab pos="354965" algn="l"/>
                <a:tab pos="355600" algn="l"/>
              </a:tabLst>
            </a:pPr>
            <a:r>
              <a:rPr lang="en-US" spc="-5" dirty="0">
                <a:solidFill>
                  <a:srgbClr val="4D4D4B"/>
                </a:solidFill>
                <a:latin typeface="Arial"/>
                <a:cs typeface="Arial"/>
              </a:rPr>
              <a:t>Externalized configuration Pattern</a:t>
            </a: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Api</a:t>
            </a:r>
            <a:r>
              <a:rPr lang="en-US" sz="2800" spc="-5" dirty="0"/>
              <a:t> gateway </a:t>
            </a:r>
            <a:r>
              <a:rPr lang="en-US" sz="2800" spc="-5" dirty="0">
                <a:solidFill>
                  <a:srgbClr val="4D4D4B"/>
                </a:solidFill>
                <a:latin typeface="Arial"/>
                <a:cs typeface="Arial"/>
              </a:rPr>
              <a:t>pattern</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1146468"/>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¿Cómo acceden los clientes de una aplicación basada en microservicios a los servicios individuales?</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E6D16287-5F3F-438A-B150-97B4627E56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pic>
        <p:nvPicPr>
          <p:cNvPr id="6" name="Picture 8" descr="Diferencias entre el patrón de puerta de enlace de API y la ...">
            <a:extLst>
              <a:ext uri="{FF2B5EF4-FFF2-40B4-BE49-F238E27FC236}">
                <a16:creationId xmlns:a16="http://schemas.microsoft.com/office/drawing/2014/main" id="{3FAC4B95-CA44-44E4-B02B-4451654A8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547" y="1666808"/>
            <a:ext cx="5454905" cy="3190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70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Api</a:t>
            </a:r>
            <a:r>
              <a:rPr lang="en-US" sz="2800" spc="-5" dirty="0"/>
              <a:t> gateway </a:t>
            </a:r>
            <a:r>
              <a:rPr lang="en-US" sz="2800" spc="-5" dirty="0">
                <a:solidFill>
                  <a:srgbClr val="4D4D4B"/>
                </a:solidFill>
                <a:latin typeface="Arial"/>
                <a:cs typeface="Arial"/>
              </a:rPr>
              <a:t>pattern</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267287"/>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Proporciona un único punto de entrada a las API que encapsulan la arquitectura del sistema subyacente que se llama API Gateway.</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Al encapsular el sistema subyacente y desacoplarse de los clientes, la puerta de enlace proporciona un único punto de entrada para que el cliente se comunique con el sistema de microservicios. A este comportamiento se le conoce como </a:t>
            </a:r>
            <a:r>
              <a:rPr lang="es-ES" b="1" i="0" dirty="0">
                <a:solidFill>
                  <a:schemeClr val="accent1"/>
                </a:solidFill>
                <a:effectLst/>
                <a:latin typeface="Segoe UI" panose="020B0502040204020203" pitchFamily="34" charset="0"/>
              </a:rPr>
              <a:t>“Enrutamiento”</a:t>
            </a:r>
            <a:r>
              <a:rPr lang="es-ES" b="0" i="0" dirty="0">
                <a:solidFill>
                  <a:srgbClr val="4C4C51"/>
                </a:solidFill>
                <a:effectLst/>
                <a:latin typeface="Segoe UI" panose="020B0502040204020203" pitchFamily="34" charset="0"/>
              </a:rPr>
              <a:t>.</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31439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Api</a:t>
            </a:r>
            <a:r>
              <a:rPr lang="en-US" sz="2800" spc="-5" dirty="0"/>
              <a:t> gateway </a:t>
            </a:r>
            <a:r>
              <a:rPr lang="en-US" sz="2800" spc="-5" dirty="0">
                <a:solidFill>
                  <a:srgbClr val="4D4D4B"/>
                </a:solidFill>
                <a:latin typeface="Arial"/>
                <a:cs typeface="Arial"/>
              </a:rPr>
              <a:t>pattern</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3729226"/>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La puerta de enlace API consolida las funcionalidades de borde en lugar de hacer que todos los microservicios las implementen. Algunas de las funcionalidades son:</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Authentication</a:t>
            </a:r>
            <a:r>
              <a:rPr lang="es-ES" b="0" i="0" dirty="0">
                <a:solidFill>
                  <a:srgbClr val="4C4C51"/>
                </a:solidFill>
                <a:effectLst/>
                <a:latin typeface="Segoe UI" panose="020B0502040204020203" pitchFamily="34" charset="0"/>
              </a:rPr>
              <a:t> and </a:t>
            </a:r>
            <a:r>
              <a:rPr lang="es-ES" b="0" i="0" dirty="0" err="1">
                <a:solidFill>
                  <a:srgbClr val="4C4C51"/>
                </a:solidFill>
                <a:effectLst/>
                <a:latin typeface="Segoe UI" panose="020B0502040204020203" pitchFamily="34" charset="0"/>
              </a:rPr>
              <a:t>authorization</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Service</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discovery</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integration</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Rate</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limiting</a:t>
            </a:r>
            <a:r>
              <a:rPr lang="es-ES" b="0" i="0" dirty="0">
                <a:solidFill>
                  <a:srgbClr val="4C4C51"/>
                </a:solidFill>
                <a:effectLst/>
                <a:latin typeface="Segoe UI" panose="020B0502040204020203" pitchFamily="34" charset="0"/>
              </a:rPr>
              <a:t> and </a:t>
            </a:r>
            <a:r>
              <a:rPr lang="es-ES" b="0" i="0" dirty="0" err="1">
                <a:solidFill>
                  <a:srgbClr val="4C4C51"/>
                </a:solidFill>
                <a:effectLst/>
                <a:latin typeface="Segoe UI" panose="020B0502040204020203" pitchFamily="34" charset="0"/>
              </a:rPr>
              <a:t>throttling</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Logging</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tracing</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correlation</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IP </a:t>
            </a:r>
            <a:r>
              <a:rPr lang="es-ES" b="0" i="0" dirty="0" err="1">
                <a:solidFill>
                  <a:srgbClr val="4C4C51"/>
                </a:solidFill>
                <a:effectLst/>
                <a:latin typeface="Segoe UI" panose="020B0502040204020203" pitchFamily="34" charset="0"/>
              </a:rPr>
              <a:t>whitelisting</a:t>
            </a: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err="1">
                <a:solidFill>
                  <a:srgbClr val="4C4C51"/>
                </a:solidFill>
                <a:effectLst/>
                <a:latin typeface="Segoe UI" panose="020B0502040204020203" pitchFamily="34" charset="0"/>
              </a:rPr>
              <a:t>Centralized</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Logging</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transaction</a:t>
            </a:r>
            <a:r>
              <a:rPr lang="es-ES" b="0" i="0" dirty="0">
                <a:solidFill>
                  <a:srgbClr val="4C4C51"/>
                </a:solidFill>
                <a:effectLst/>
                <a:latin typeface="Segoe UI" panose="020B0502040204020203" pitchFamily="34" charset="0"/>
              </a:rPr>
              <a:t> ID </a:t>
            </a:r>
            <a:r>
              <a:rPr lang="es-ES" b="0" i="0" dirty="0" err="1">
                <a:solidFill>
                  <a:srgbClr val="4C4C51"/>
                </a:solidFill>
                <a:effectLst/>
                <a:latin typeface="Segoe UI" panose="020B0502040204020203" pitchFamily="34" charset="0"/>
              </a:rPr>
              <a:t>across</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the</a:t>
            </a:r>
            <a:r>
              <a:rPr lang="es-ES" b="0" i="0" dirty="0">
                <a:solidFill>
                  <a:srgbClr val="4C4C51"/>
                </a:solidFill>
                <a:effectLst/>
                <a:latin typeface="Segoe UI" panose="020B0502040204020203" pitchFamily="34" charset="0"/>
              </a:rPr>
              <a:t> servers, error </a:t>
            </a:r>
            <a:r>
              <a:rPr lang="es-ES" b="0" i="0" dirty="0" err="1">
                <a:solidFill>
                  <a:srgbClr val="4C4C51"/>
                </a:solidFill>
                <a:effectLst/>
                <a:latin typeface="Segoe UI" panose="020B0502040204020203" pitchFamily="34" charset="0"/>
              </a:rPr>
              <a:t>logging</a:t>
            </a:r>
            <a:r>
              <a:rPr lang="es-ES" b="0" i="0" dirty="0">
                <a:solidFill>
                  <a:srgbClr val="4C4C51"/>
                </a:solidFill>
                <a:effectLst/>
                <a:latin typeface="Segoe UI" panose="020B0502040204020203" pitchFamily="34" charset="0"/>
              </a:rPr>
              <a:t>)</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Entre otros.</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400377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6A99B4-1B3B-46D9-BBE7-D1B968EDD0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3812548"/>
            <a:ext cx="1160463" cy="1193619"/>
          </a:xfrm>
          <a:prstGeom prst="rect">
            <a:avLst/>
          </a:prstGeom>
        </p:spPr>
      </p:pic>
      <p:pic>
        <p:nvPicPr>
          <p:cNvPr id="9" name="Picture 4" descr="Diferencias entre el patrón de puerta de enlace de API y la ...">
            <a:extLst>
              <a:ext uri="{FF2B5EF4-FFF2-40B4-BE49-F238E27FC236}">
                <a16:creationId xmlns:a16="http://schemas.microsoft.com/office/drawing/2014/main" id="{8BA3B04B-2F52-4D1C-9A91-5CDAC5AB29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8302" y="2495550"/>
            <a:ext cx="4695697" cy="26358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60E1508-7F73-4669-B2CA-3D6F860591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7150"/>
            <a:ext cx="4648199" cy="2696928"/>
          </a:xfrm>
          <a:prstGeom prst="rect">
            <a:avLst/>
          </a:prstGeom>
        </p:spPr>
      </p:pic>
    </p:spTree>
    <p:extLst>
      <p:ext uri="{BB962C8B-B14F-4D97-AF65-F5344CB8AC3E}">
        <p14:creationId xmlns:p14="http://schemas.microsoft.com/office/powerpoint/2010/main" val="18240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4168542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7" y="3812548"/>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S</a:t>
            </a:r>
            <a:r>
              <a:rPr lang="en-US" sz="2800" spc="-5" dirty="0">
                <a:solidFill>
                  <a:srgbClr val="4D4D4B"/>
                </a:solidFill>
                <a:latin typeface="Arial"/>
                <a:cs typeface="Arial"/>
              </a:rPr>
              <a:t>ervice discovery pattern</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4388105" cy="3072636"/>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El descubrimiento de servicios es un componente clave de los sistemas distribuidos. Para realizar una solicitud, el cliente necesita la URL de una instancia de servicio. Pero la aplicación de microservicios basada en la nube, las instancias de servicio tienen ubicaciones de red asignadas dinámicamente, o cambian dinámicamente. </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7" name="Picture 2" descr="Imagen para publicación">
            <a:extLst>
              <a:ext uri="{FF2B5EF4-FFF2-40B4-BE49-F238E27FC236}">
                <a16:creationId xmlns:a16="http://schemas.microsoft.com/office/drawing/2014/main" id="{12D1DC85-8A78-4BEB-BCB4-2F7B9FBCEA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666750"/>
            <a:ext cx="4057073" cy="391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832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TotalTime>
  <Words>805</Words>
  <Application>Microsoft Office PowerPoint</Application>
  <PresentationFormat>On-screen Show (16:9)</PresentationFormat>
  <Paragraphs>95</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Wingdings</vt:lpstr>
      <vt:lpstr>Office Theme</vt:lpstr>
      <vt:lpstr>MICROSERVICIOS EN NET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55</cp:revision>
  <dcterms:created xsi:type="dcterms:W3CDTF">2020-08-13T20:32:40Z</dcterms:created>
  <dcterms:modified xsi:type="dcterms:W3CDTF">2021-05-01T17:12:03Z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