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92" r:id="rId3"/>
    <p:sldId id="257" r:id="rId4"/>
    <p:sldId id="355" r:id="rId5"/>
    <p:sldId id="343" r:id="rId6"/>
    <p:sldId id="342" r:id="rId7"/>
    <p:sldId id="356" r:id="rId8"/>
    <p:sldId id="324" r:id="rId9"/>
    <p:sldId id="349" r:id="rId10"/>
    <p:sldId id="350" r:id="rId11"/>
    <p:sldId id="351" r:id="rId12"/>
    <p:sldId id="326" r:id="rId13"/>
    <p:sldId id="352" r:id="rId14"/>
    <p:sldId id="291" r:id="rId15"/>
    <p:sldId id="329" r:id="rId16"/>
    <p:sldId id="330" r:id="rId17"/>
    <p:sldId id="331" r:id="rId18"/>
    <p:sldId id="332" r:id="rId19"/>
    <p:sldId id="333" r:id="rId20"/>
    <p:sldId id="334" r:id="rId21"/>
    <p:sldId id="335" r:id="rId22"/>
    <p:sldId id="336" r:id="rId23"/>
    <p:sldId id="337" r:id="rId24"/>
    <p:sldId id="338" r:id="rId25"/>
    <p:sldId id="339" r:id="rId26"/>
    <p:sldId id="328" r:id="rId27"/>
    <p:sldId id="340" r:id="rId28"/>
    <p:sldId id="341" r:id="rId29"/>
    <p:sldId id="344" r:id="rId30"/>
    <p:sldId id="353" r:id="rId31"/>
    <p:sldId id="354" r:id="rId32"/>
    <p:sldId id="345" r:id="rId33"/>
    <p:sldId id="347" r:id="rId34"/>
    <p:sldId id="290" r:id="rId35"/>
  </p:sldIdLst>
  <p:sldSz cx="9144000" cy="5143500" type="screen16x9"/>
  <p:notesSz cx="9144000" cy="51435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1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36D8525-98B0-4921-97EF-8906D961DAA9}" type="datetimeFigureOut">
              <a:rPr lang="en-US" smtClean="0"/>
              <a:t>5/8/2021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86BC96F-DC81-4F58-9CA7-16DAB0BD87A1}" type="slidenum">
              <a:rPr lang="en-US" smtClean="0"/>
              <a:t>‹#›</a:t>
            </a:fld>
            <a:endParaRPr lang="en-US"/>
          </a:p>
        </p:txBody>
      </p:sp>
    </p:spTree>
    <p:extLst>
      <p:ext uri="{BB962C8B-B14F-4D97-AF65-F5344CB8AC3E}">
        <p14:creationId xmlns:p14="http://schemas.microsoft.com/office/powerpoint/2010/main" val="67663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4</a:t>
            </a:fld>
            <a:endParaRPr lang="en-US"/>
          </a:p>
        </p:txBody>
      </p:sp>
    </p:spTree>
    <p:extLst>
      <p:ext uri="{BB962C8B-B14F-4D97-AF65-F5344CB8AC3E}">
        <p14:creationId xmlns:p14="http://schemas.microsoft.com/office/powerpoint/2010/main" val="3629750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13</a:t>
            </a:fld>
            <a:endParaRPr lang="en-US"/>
          </a:p>
        </p:txBody>
      </p:sp>
    </p:spTree>
    <p:extLst>
      <p:ext uri="{BB962C8B-B14F-4D97-AF65-F5344CB8AC3E}">
        <p14:creationId xmlns:p14="http://schemas.microsoft.com/office/powerpoint/2010/main" val="1578924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14</a:t>
            </a:fld>
            <a:endParaRPr lang="en-US"/>
          </a:p>
        </p:txBody>
      </p:sp>
    </p:spTree>
    <p:extLst>
      <p:ext uri="{BB962C8B-B14F-4D97-AF65-F5344CB8AC3E}">
        <p14:creationId xmlns:p14="http://schemas.microsoft.com/office/powerpoint/2010/main" val="47933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15</a:t>
            </a:fld>
            <a:endParaRPr lang="en-US"/>
          </a:p>
        </p:txBody>
      </p:sp>
    </p:spTree>
    <p:extLst>
      <p:ext uri="{BB962C8B-B14F-4D97-AF65-F5344CB8AC3E}">
        <p14:creationId xmlns:p14="http://schemas.microsoft.com/office/powerpoint/2010/main" val="156581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16</a:t>
            </a:fld>
            <a:endParaRPr lang="en-US"/>
          </a:p>
        </p:txBody>
      </p:sp>
    </p:spTree>
    <p:extLst>
      <p:ext uri="{BB962C8B-B14F-4D97-AF65-F5344CB8AC3E}">
        <p14:creationId xmlns:p14="http://schemas.microsoft.com/office/powerpoint/2010/main" val="510632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17</a:t>
            </a:fld>
            <a:endParaRPr lang="en-US"/>
          </a:p>
        </p:txBody>
      </p:sp>
    </p:spTree>
    <p:extLst>
      <p:ext uri="{BB962C8B-B14F-4D97-AF65-F5344CB8AC3E}">
        <p14:creationId xmlns:p14="http://schemas.microsoft.com/office/powerpoint/2010/main" val="2188632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19</a:t>
            </a:fld>
            <a:endParaRPr lang="en-US"/>
          </a:p>
        </p:txBody>
      </p:sp>
    </p:spTree>
    <p:extLst>
      <p:ext uri="{BB962C8B-B14F-4D97-AF65-F5344CB8AC3E}">
        <p14:creationId xmlns:p14="http://schemas.microsoft.com/office/powerpoint/2010/main" val="3804966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20</a:t>
            </a:fld>
            <a:endParaRPr lang="en-US"/>
          </a:p>
        </p:txBody>
      </p:sp>
    </p:spTree>
    <p:extLst>
      <p:ext uri="{BB962C8B-B14F-4D97-AF65-F5344CB8AC3E}">
        <p14:creationId xmlns:p14="http://schemas.microsoft.com/office/powerpoint/2010/main" val="556900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21</a:t>
            </a:fld>
            <a:endParaRPr lang="en-US"/>
          </a:p>
        </p:txBody>
      </p:sp>
    </p:spTree>
    <p:extLst>
      <p:ext uri="{BB962C8B-B14F-4D97-AF65-F5344CB8AC3E}">
        <p14:creationId xmlns:p14="http://schemas.microsoft.com/office/powerpoint/2010/main" val="3572465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22</a:t>
            </a:fld>
            <a:endParaRPr lang="en-US"/>
          </a:p>
        </p:txBody>
      </p:sp>
    </p:spTree>
    <p:extLst>
      <p:ext uri="{BB962C8B-B14F-4D97-AF65-F5344CB8AC3E}">
        <p14:creationId xmlns:p14="http://schemas.microsoft.com/office/powerpoint/2010/main" val="1412522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23</a:t>
            </a:fld>
            <a:endParaRPr lang="en-US"/>
          </a:p>
        </p:txBody>
      </p:sp>
    </p:spTree>
    <p:extLst>
      <p:ext uri="{BB962C8B-B14F-4D97-AF65-F5344CB8AC3E}">
        <p14:creationId xmlns:p14="http://schemas.microsoft.com/office/powerpoint/2010/main" val="202734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5</a:t>
            </a:fld>
            <a:endParaRPr lang="en-US"/>
          </a:p>
        </p:txBody>
      </p:sp>
    </p:spTree>
    <p:extLst>
      <p:ext uri="{BB962C8B-B14F-4D97-AF65-F5344CB8AC3E}">
        <p14:creationId xmlns:p14="http://schemas.microsoft.com/office/powerpoint/2010/main" val="1866098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24</a:t>
            </a:fld>
            <a:endParaRPr lang="en-US"/>
          </a:p>
        </p:txBody>
      </p:sp>
    </p:spTree>
    <p:extLst>
      <p:ext uri="{BB962C8B-B14F-4D97-AF65-F5344CB8AC3E}">
        <p14:creationId xmlns:p14="http://schemas.microsoft.com/office/powerpoint/2010/main" val="19238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25</a:t>
            </a:fld>
            <a:endParaRPr lang="en-US"/>
          </a:p>
        </p:txBody>
      </p:sp>
    </p:spTree>
    <p:extLst>
      <p:ext uri="{BB962C8B-B14F-4D97-AF65-F5344CB8AC3E}">
        <p14:creationId xmlns:p14="http://schemas.microsoft.com/office/powerpoint/2010/main" val="2202175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26</a:t>
            </a:fld>
            <a:endParaRPr lang="en-US"/>
          </a:p>
        </p:txBody>
      </p:sp>
    </p:spTree>
    <p:extLst>
      <p:ext uri="{BB962C8B-B14F-4D97-AF65-F5344CB8AC3E}">
        <p14:creationId xmlns:p14="http://schemas.microsoft.com/office/powerpoint/2010/main" val="1644173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27</a:t>
            </a:fld>
            <a:endParaRPr lang="en-US"/>
          </a:p>
        </p:txBody>
      </p:sp>
    </p:spTree>
    <p:extLst>
      <p:ext uri="{BB962C8B-B14F-4D97-AF65-F5344CB8AC3E}">
        <p14:creationId xmlns:p14="http://schemas.microsoft.com/office/powerpoint/2010/main" val="1497470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28</a:t>
            </a:fld>
            <a:endParaRPr lang="en-US"/>
          </a:p>
        </p:txBody>
      </p:sp>
    </p:spTree>
    <p:extLst>
      <p:ext uri="{BB962C8B-B14F-4D97-AF65-F5344CB8AC3E}">
        <p14:creationId xmlns:p14="http://schemas.microsoft.com/office/powerpoint/2010/main" val="3629750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29</a:t>
            </a:fld>
            <a:endParaRPr lang="en-US"/>
          </a:p>
        </p:txBody>
      </p:sp>
    </p:spTree>
    <p:extLst>
      <p:ext uri="{BB962C8B-B14F-4D97-AF65-F5344CB8AC3E}">
        <p14:creationId xmlns:p14="http://schemas.microsoft.com/office/powerpoint/2010/main" val="1958675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30</a:t>
            </a:fld>
            <a:endParaRPr lang="en-US"/>
          </a:p>
        </p:txBody>
      </p:sp>
    </p:spTree>
    <p:extLst>
      <p:ext uri="{BB962C8B-B14F-4D97-AF65-F5344CB8AC3E}">
        <p14:creationId xmlns:p14="http://schemas.microsoft.com/office/powerpoint/2010/main" val="2581743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31</a:t>
            </a:fld>
            <a:endParaRPr lang="en-US"/>
          </a:p>
        </p:txBody>
      </p:sp>
    </p:spTree>
    <p:extLst>
      <p:ext uri="{BB962C8B-B14F-4D97-AF65-F5344CB8AC3E}">
        <p14:creationId xmlns:p14="http://schemas.microsoft.com/office/powerpoint/2010/main" val="1477680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32</a:t>
            </a:fld>
            <a:endParaRPr lang="en-US"/>
          </a:p>
        </p:txBody>
      </p:sp>
    </p:spTree>
    <p:extLst>
      <p:ext uri="{BB962C8B-B14F-4D97-AF65-F5344CB8AC3E}">
        <p14:creationId xmlns:p14="http://schemas.microsoft.com/office/powerpoint/2010/main" val="3439637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33</a:t>
            </a:fld>
            <a:endParaRPr lang="en-US"/>
          </a:p>
        </p:txBody>
      </p:sp>
    </p:spTree>
    <p:extLst>
      <p:ext uri="{BB962C8B-B14F-4D97-AF65-F5344CB8AC3E}">
        <p14:creationId xmlns:p14="http://schemas.microsoft.com/office/powerpoint/2010/main" val="173053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6</a:t>
            </a:fld>
            <a:endParaRPr lang="en-US"/>
          </a:p>
        </p:txBody>
      </p:sp>
    </p:spTree>
    <p:extLst>
      <p:ext uri="{BB962C8B-B14F-4D97-AF65-F5344CB8AC3E}">
        <p14:creationId xmlns:p14="http://schemas.microsoft.com/office/powerpoint/2010/main" val="193402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7</a:t>
            </a:fld>
            <a:endParaRPr lang="en-US"/>
          </a:p>
        </p:txBody>
      </p:sp>
    </p:spTree>
    <p:extLst>
      <p:ext uri="{BB962C8B-B14F-4D97-AF65-F5344CB8AC3E}">
        <p14:creationId xmlns:p14="http://schemas.microsoft.com/office/powerpoint/2010/main" val="195867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8</a:t>
            </a:fld>
            <a:endParaRPr lang="en-US"/>
          </a:p>
        </p:txBody>
      </p:sp>
    </p:spTree>
    <p:extLst>
      <p:ext uri="{BB962C8B-B14F-4D97-AF65-F5344CB8AC3E}">
        <p14:creationId xmlns:p14="http://schemas.microsoft.com/office/powerpoint/2010/main" val="141171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9</a:t>
            </a:fld>
            <a:endParaRPr lang="en-US"/>
          </a:p>
        </p:txBody>
      </p:sp>
    </p:spTree>
    <p:extLst>
      <p:ext uri="{BB962C8B-B14F-4D97-AF65-F5344CB8AC3E}">
        <p14:creationId xmlns:p14="http://schemas.microsoft.com/office/powerpoint/2010/main" val="3914068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10</a:t>
            </a:fld>
            <a:endParaRPr lang="en-US"/>
          </a:p>
        </p:txBody>
      </p:sp>
    </p:spTree>
    <p:extLst>
      <p:ext uri="{BB962C8B-B14F-4D97-AF65-F5344CB8AC3E}">
        <p14:creationId xmlns:p14="http://schemas.microsoft.com/office/powerpoint/2010/main" val="1659219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11</a:t>
            </a:fld>
            <a:endParaRPr lang="en-US"/>
          </a:p>
        </p:txBody>
      </p:sp>
    </p:spTree>
    <p:extLst>
      <p:ext uri="{BB962C8B-B14F-4D97-AF65-F5344CB8AC3E}">
        <p14:creationId xmlns:p14="http://schemas.microsoft.com/office/powerpoint/2010/main" val="1111369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6BC96F-DC81-4F58-9CA7-16DAB0BD87A1}" type="slidenum">
              <a:rPr lang="en-US" smtClean="0"/>
              <a:t>12</a:t>
            </a:fld>
            <a:endParaRPr lang="en-US"/>
          </a:p>
        </p:txBody>
      </p:sp>
    </p:spTree>
    <p:extLst>
      <p:ext uri="{BB962C8B-B14F-4D97-AF65-F5344CB8AC3E}">
        <p14:creationId xmlns:p14="http://schemas.microsoft.com/office/powerpoint/2010/main" val="402159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559040" y="4713808"/>
            <a:ext cx="1488941" cy="35806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rgbClr val="4D4D4B"/>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5284" y="1799081"/>
            <a:ext cx="8193430" cy="1244600"/>
          </a:xfrm>
          <a:prstGeom prst="rect">
            <a:avLst/>
          </a:prstGeom>
        </p:spPr>
        <p:txBody>
          <a:bodyPr wrap="square" lIns="0" tIns="0" rIns="0" bIns="0">
            <a:spAutoFit/>
          </a:bodyPr>
          <a:lstStyle>
            <a:lvl1pPr>
              <a:defRPr sz="4000" b="1" i="0">
                <a:solidFill>
                  <a:srgbClr val="4D4D4B"/>
                </a:solidFill>
                <a:latin typeface="Arial"/>
                <a:cs typeface="Arial"/>
              </a:defRPr>
            </a:lvl1pPr>
          </a:lstStyle>
          <a:p>
            <a:endParaRPr/>
          </a:p>
        </p:txBody>
      </p:sp>
      <p:sp>
        <p:nvSpPr>
          <p:cNvPr id="3" name="Holder 3"/>
          <p:cNvSpPr>
            <a:spLocks noGrp="1"/>
          </p:cNvSpPr>
          <p:nvPr>
            <p:ph type="body" idx="1"/>
          </p:nvPr>
        </p:nvSpPr>
        <p:spPr>
          <a:xfrm>
            <a:off x="419506" y="981837"/>
            <a:ext cx="8304987" cy="200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5/8/2021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71640" y="4232363"/>
            <a:ext cx="3376929" cy="505267"/>
          </a:xfrm>
          <a:prstGeom prst="rect">
            <a:avLst/>
          </a:prstGeom>
        </p:spPr>
        <p:txBody>
          <a:bodyPr vert="horz" wrap="square" lIns="0" tIns="12700" rIns="0" bIns="0" rtlCol="0">
            <a:spAutoFit/>
          </a:bodyPr>
          <a:lstStyle/>
          <a:p>
            <a:pPr marL="12700">
              <a:lnSpc>
                <a:spcPct val="100000"/>
              </a:lnSpc>
              <a:spcBef>
                <a:spcPts val="100"/>
              </a:spcBef>
            </a:pPr>
            <a:r>
              <a:rPr lang="en-US" sz="1600" spc="-5" dirty="0">
                <a:solidFill>
                  <a:srgbClr val="999A97"/>
                </a:solidFill>
                <a:latin typeface="Arial"/>
                <a:cs typeface="Arial"/>
              </a:rPr>
              <a:t>AFORO255 TRAINING CENTER</a:t>
            </a:r>
            <a:br>
              <a:rPr lang="en-US" sz="1600" spc="-5" dirty="0">
                <a:solidFill>
                  <a:srgbClr val="999A97"/>
                </a:solidFill>
                <a:latin typeface="Arial"/>
                <a:cs typeface="Arial"/>
              </a:rPr>
            </a:br>
            <a:endParaRPr lang="en-US" sz="1600" spc="-5" dirty="0">
              <a:solidFill>
                <a:srgbClr val="999A97"/>
              </a:solidFill>
              <a:latin typeface="Arial"/>
              <a:cs typeface="Arial"/>
            </a:endParaRPr>
          </a:p>
        </p:txBody>
      </p:sp>
      <p:sp>
        <p:nvSpPr>
          <p:cNvPr id="5" name="object 5"/>
          <p:cNvSpPr txBox="1">
            <a:spLocks noGrp="1"/>
          </p:cNvSpPr>
          <p:nvPr>
            <p:ph type="title"/>
          </p:nvPr>
        </p:nvSpPr>
        <p:spPr>
          <a:xfrm>
            <a:off x="566724" y="1270508"/>
            <a:ext cx="5723255" cy="1858842"/>
          </a:xfrm>
          <a:prstGeom prst="rect">
            <a:avLst/>
          </a:prstGeom>
        </p:spPr>
        <p:txBody>
          <a:bodyPr vert="horz" wrap="square" lIns="0" tIns="12065" rIns="0" bIns="0" rtlCol="0">
            <a:spAutoFit/>
          </a:bodyPr>
          <a:lstStyle/>
          <a:p>
            <a:pPr marL="12700" marR="5080">
              <a:lnSpc>
                <a:spcPct val="100000"/>
              </a:lnSpc>
              <a:spcBef>
                <a:spcPts val="95"/>
              </a:spcBef>
            </a:pPr>
            <a:r>
              <a:rPr lang="en-US" spc="-10" dirty="0"/>
              <a:t>MICROSERVICIOS EN NET 5</a:t>
            </a:r>
            <a:br>
              <a:rPr lang="en-US" spc="-10" dirty="0"/>
            </a:br>
            <a:endParaRPr spc="-80" dirty="0"/>
          </a:p>
        </p:txBody>
      </p:sp>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4">
            <a:extLst>
              <a:ext uri="{FF2B5EF4-FFF2-40B4-BE49-F238E27FC236}">
                <a16:creationId xmlns:a16="http://schemas.microsoft.com/office/drawing/2014/main" id="{874360A1-F057-478E-9643-86605B05AA7C}"/>
              </a:ext>
            </a:extLst>
          </p:cNvPr>
          <p:cNvSpPr txBox="1"/>
          <p:nvPr/>
        </p:nvSpPr>
        <p:spPr>
          <a:xfrm>
            <a:off x="566724" y="2571750"/>
            <a:ext cx="4767276" cy="456535"/>
          </a:xfrm>
          <a:prstGeom prst="rect">
            <a:avLst/>
          </a:prstGeom>
        </p:spPr>
        <p:txBody>
          <a:bodyPr vert="horz" wrap="square" lIns="0" tIns="12700" rIns="0" bIns="0" rtlCol="0">
            <a:spAutoFit/>
          </a:bodyPr>
          <a:lstStyle/>
          <a:p>
            <a:pPr marL="12700">
              <a:lnSpc>
                <a:spcPct val="100000"/>
              </a:lnSpc>
              <a:spcBef>
                <a:spcPts val="100"/>
              </a:spcBef>
            </a:pPr>
            <a:r>
              <a:rPr lang="es-PE" sz="1400" b="1" spc="-5" dirty="0">
                <a:solidFill>
                  <a:srgbClr val="4D4D4B"/>
                </a:solidFill>
                <a:latin typeface="Arial"/>
                <a:cs typeface="Arial"/>
              </a:rPr>
              <a:t>A</a:t>
            </a:r>
            <a:r>
              <a:rPr lang="en-US" sz="1400" b="1" spc="-5" dirty="0">
                <a:solidFill>
                  <a:srgbClr val="4D4D4B"/>
                </a:solidFill>
                <a:latin typeface="Arial"/>
                <a:cs typeface="Arial"/>
              </a:rPr>
              <a:t>RQUITECTURA PARA CONTENEDORES</a:t>
            </a:r>
          </a:p>
          <a:p>
            <a:pPr marL="12700">
              <a:lnSpc>
                <a:spcPct val="100000"/>
              </a:lnSpc>
              <a:spcBef>
                <a:spcPts val="100"/>
              </a:spcBef>
            </a:pPr>
            <a:r>
              <a:rPr lang="en-US" sz="1400" b="1" spc="-5" dirty="0">
                <a:solidFill>
                  <a:srgbClr val="4D4D4B"/>
                </a:solidFill>
                <a:latin typeface="Arial"/>
                <a:cs typeface="Arial"/>
              </a:rPr>
              <a:t>SESION IV</a:t>
            </a:r>
            <a:endParaRPr lang="en-US" sz="1400" spc="-10" dirty="0">
              <a:solidFill>
                <a:srgbClr val="4D4D4B"/>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Trazas</a:t>
            </a:r>
            <a:r>
              <a:rPr lang="en-US" sz="2800" spc="-5" dirty="0"/>
              <a:t> </a:t>
            </a:r>
            <a:r>
              <a:rPr lang="en-US" sz="2800" spc="-5" dirty="0" err="1"/>
              <a:t>distribuidas</a:t>
            </a:r>
            <a:endParaRPr lang="en-US" sz="2800" spc="-5" dirty="0"/>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1410643"/>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La trazabilidad distribuida es muy importante para detectar latencias y problemas en nuestro sistema distribuido y es especialmente útil cuando nuestro sistema se encuentra instalado en distintos data centers o incluso distintas regiones.</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295364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Jaeger</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3954929"/>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Es un sistema de software open </a:t>
            </a:r>
            <a:r>
              <a:rPr lang="es-ES" b="0" i="0" dirty="0" err="1">
                <a:solidFill>
                  <a:srgbClr val="4C4C51"/>
                </a:solidFill>
                <a:effectLst/>
                <a:latin typeface="Segoe UI" panose="020B0502040204020203" pitchFamily="34" charset="0"/>
              </a:rPr>
              <a:t>source</a:t>
            </a:r>
            <a:r>
              <a:rPr lang="es-ES" b="0" i="0" dirty="0">
                <a:solidFill>
                  <a:srgbClr val="4C4C51"/>
                </a:solidFill>
                <a:effectLst/>
                <a:latin typeface="Segoe UI" panose="020B0502040204020203" pitchFamily="34" charset="0"/>
              </a:rPr>
              <a:t> que sirve para detectar operaciones entre los servicios distribuidos. Se utiliza para supervisar entornos complejos de microservicios y solucionar los problemas asociados a ellos .</a:t>
            </a:r>
          </a:p>
          <a:p>
            <a:pPr marL="469900" marR="82550" lvl="1">
              <a:spcBef>
                <a:spcPts val="100"/>
              </a:spcBef>
              <a:buClr>
                <a:srgbClr val="FBB64B"/>
              </a:buClr>
              <a:tabLst>
                <a:tab pos="354965" algn="l"/>
                <a:tab pos="355600" algn="l"/>
              </a:tabLst>
            </a:pPr>
            <a:endParaRPr lang="es-ES" dirty="0">
              <a:solidFill>
                <a:srgbClr val="4C4C51"/>
              </a:solidFill>
              <a:latin typeface="Segoe UI" panose="020B0502040204020203" pitchFamily="34" charset="0"/>
            </a:endParaRPr>
          </a:p>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Jaeger presenta las solicitudes de ejecución como </a:t>
            </a:r>
            <a:r>
              <a:rPr lang="es-ES" b="1" i="0" dirty="0">
                <a:solidFill>
                  <a:schemeClr val="accent1"/>
                </a:solidFill>
                <a:effectLst/>
                <a:latin typeface="Segoe UI" panose="020B0502040204020203" pitchFamily="34" charset="0"/>
              </a:rPr>
              <a:t>rastreos</a:t>
            </a:r>
            <a:r>
              <a:rPr lang="es-ES" b="0" i="0" dirty="0">
                <a:solidFill>
                  <a:srgbClr val="4C4C51"/>
                </a:solidFill>
                <a:effectLst/>
                <a:latin typeface="Segoe UI" panose="020B0502040204020203" pitchFamily="34" charset="0"/>
              </a:rPr>
              <a:t>. Un rastreo muestra la ruta de ejecución y datos que se genera a través de un sistema. </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Este se compone de uno o varios </a:t>
            </a:r>
            <a:r>
              <a:rPr lang="es-ES" b="1" i="0" dirty="0">
                <a:solidFill>
                  <a:schemeClr val="accent1"/>
                </a:solidFill>
                <a:effectLst/>
                <a:latin typeface="Segoe UI" panose="020B0502040204020203" pitchFamily="34" charset="0"/>
              </a:rPr>
              <a:t>intervalos</a:t>
            </a:r>
            <a:r>
              <a:rPr lang="es-ES" b="0" i="0" dirty="0">
                <a:solidFill>
                  <a:srgbClr val="4C4C51"/>
                </a:solidFill>
                <a:effectLst/>
                <a:latin typeface="Segoe UI" panose="020B0502040204020203" pitchFamily="34" charset="0"/>
              </a:rPr>
              <a:t>, que son unidades lógicas de trabajo en Jaeger. </a:t>
            </a:r>
            <a:r>
              <a:rPr lang="es-ES" b="1" i="0" dirty="0">
                <a:solidFill>
                  <a:schemeClr val="accent1"/>
                </a:solidFill>
                <a:effectLst/>
                <a:latin typeface="Segoe UI" panose="020B0502040204020203" pitchFamily="34" charset="0"/>
              </a:rPr>
              <a:t>Todos los intervalos incluyen el nombre de la operación, la hora de inicio y la duración</a:t>
            </a:r>
            <a:r>
              <a:rPr lang="es-ES" b="0" i="0" dirty="0">
                <a:solidFill>
                  <a:srgbClr val="4C4C51"/>
                </a:solidFill>
                <a:effectLst/>
                <a:latin typeface="Segoe UI" panose="020B0502040204020203" pitchFamily="34" charset="0"/>
              </a:rPr>
              <a:t>. Los intervalos pueden agruparse y ordenarse</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pic>
        <p:nvPicPr>
          <p:cNvPr id="7" name="Picture 2" descr="Jaeger: open source, end-to-end distributed tracing">
            <a:extLst>
              <a:ext uri="{FF2B5EF4-FFF2-40B4-BE49-F238E27FC236}">
                <a16:creationId xmlns:a16="http://schemas.microsoft.com/office/drawing/2014/main" id="{30D37513-02C5-4C71-B02F-913C9EBE35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0109" y="210924"/>
            <a:ext cx="1193619" cy="1193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92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Jaeger cassandra Cannot achieve consistency level LOCAL_ONE · Issue #513 ·  jaegertracing/jaeger · GitHub">
            <a:extLst>
              <a:ext uri="{FF2B5EF4-FFF2-40B4-BE49-F238E27FC236}">
                <a16:creationId xmlns:a16="http://schemas.microsoft.com/office/drawing/2014/main" id="{E7A3E7AA-84AA-4C14-A54C-43F9BAAED2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75673"/>
            <a:ext cx="8077201" cy="45058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120858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93648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137" y="3812548"/>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Análisis</a:t>
            </a:r>
            <a:r>
              <a:rPr lang="en-US" sz="2800" spc="-5" dirty="0"/>
              <a:t> de </a:t>
            </a:r>
            <a:r>
              <a:rPr lang="en-US" sz="2800" spc="-5" dirty="0" err="1"/>
              <a:t>métricas</a:t>
            </a:r>
            <a:endParaRPr lang="en-US" sz="2800" spc="-5" dirty="0"/>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4388105" cy="1964640"/>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Las métricas son la forma principal de representar tanto el estado general de su sistema como cualquier otra información específica que considere importante para el monitoreo y la alerta u </a:t>
            </a:r>
            <a:r>
              <a:rPr lang="es-ES" spc="-5" dirty="0" err="1">
                <a:solidFill>
                  <a:srgbClr val="4D4D4B"/>
                </a:solidFill>
                <a:latin typeface="Arial"/>
                <a:cs typeface="Arial"/>
              </a:rPr>
              <a:t>observabilidad</a:t>
            </a:r>
            <a:r>
              <a:rPr lang="es-ES" spc="-5" dirty="0">
                <a:solidFill>
                  <a:srgbClr val="4D4D4B"/>
                </a:solidFill>
                <a:latin typeface="Arial"/>
                <a:cs typeface="Arial"/>
              </a:rPr>
              <a:t>.</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pic>
        <p:nvPicPr>
          <p:cNvPr id="7" name="Picture 2" descr="Imagen para publicación">
            <a:extLst>
              <a:ext uri="{FF2B5EF4-FFF2-40B4-BE49-F238E27FC236}">
                <a16:creationId xmlns:a16="http://schemas.microsoft.com/office/drawing/2014/main" id="{12D1DC85-8A78-4BEB-BCB4-2F7B9FBCEA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666750"/>
            <a:ext cx="4057073" cy="391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05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137" y="3812548"/>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Análisis</a:t>
            </a:r>
            <a:r>
              <a:rPr lang="en-US" sz="2800" spc="-5" dirty="0"/>
              <a:t> de </a:t>
            </a:r>
            <a:r>
              <a:rPr lang="en-US" sz="2800" spc="-5" dirty="0" err="1"/>
              <a:t>métricas</a:t>
            </a:r>
            <a:endParaRPr lang="en-US" sz="2800" spc="-5" dirty="0"/>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3123932"/>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En el mercado existen muchas herramientas de monitorización. Las clasificamos en tres grupos: </a:t>
            </a:r>
          </a:p>
          <a:p>
            <a:pPr marL="469900" marR="82550" lvl="1">
              <a:spcBef>
                <a:spcPts val="100"/>
              </a:spcBef>
              <a:buClr>
                <a:srgbClr val="FBB64B"/>
              </a:buClr>
              <a:tabLst>
                <a:tab pos="354965" algn="l"/>
                <a:tab pos="355600" algn="l"/>
              </a:tabLst>
            </a:pPr>
            <a:endParaRPr lang="es-ES" spc="-5" dirty="0">
              <a:solidFill>
                <a:srgbClr val="4D4D4B"/>
              </a:solidFill>
              <a:latin typeface="Arial"/>
              <a:cs typeface="Arial"/>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1" spc="-5" dirty="0">
                <a:solidFill>
                  <a:srgbClr val="4D4D4B"/>
                </a:solidFill>
                <a:latin typeface="Arial"/>
                <a:cs typeface="Arial"/>
              </a:rPr>
              <a:t>Arquitecturas distribuidas </a:t>
            </a:r>
            <a:r>
              <a:rPr lang="es-ES" spc="-5" dirty="0">
                <a:solidFill>
                  <a:srgbClr val="4D4D4B"/>
                </a:solidFill>
                <a:latin typeface="Arial"/>
                <a:cs typeface="Arial"/>
              </a:rPr>
              <a:t>aquellas basadas en virtualización y alta disponibilidad (</a:t>
            </a:r>
            <a:r>
              <a:rPr lang="es-ES" spc="-5" dirty="0" err="1">
                <a:solidFill>
                  <a:srgbClr val="4D4D4B"/>
                </a:solidFill>
                <a:latin typeface="Arial"/>
                <a:cs typeface="Arial"/>
              </a:rPr>
              <a:t>Centreon</a:t>
            </a:r>
            <a:r>
              <a:rPr lang="es-ES" spc="-5" dirty="0">
                <a:solidFill>
                  <a:srgbClr val="4D4D4B"/>
                </a:solidFill>
                <a:latin typeface="Arial"/>
                <a:cs typeface="Arial"/>
              </a:rPr>
              <a:t>, </a:t>
            </a:r>
            <a:r>
              <a:rPr lang="es-ES" spc="-5" dirty="0" err="1">
                <a:solidFill>
                  <a:srgbClr val="4D4D4B"/>
                </a:solidFill>
                <a:latin typeface="Arial"/>
                <a:cs typeface="Arial"/>
              </a:rPr>
              <a:t>Icinga</a:t>
            </a:r>
            <a:r>
              <a:rPr lang="es-ES" spc="-5" dirty="0">
                <a:solidFill>
                  <a:srgbClr val="4D4D4B"/>
                </a:solidFill>
                <a:latin typeface="Arial"/>
                <a:cs typeface="Arial"/>
              </a:rPr>
              <a:t> 2)</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1" spc="-5" dirty="0">
                <a:solidFill>
                  <a:srgbClr val="4D4D4B"/>
                </a:solidFill>
                <a:latin typeface="Arial"/>
                <a:cs typeface="Arial"/>
              </a:rPr>
              <a:t>Arquitecturas modernas </a:t>
            </a:r>
            <a:r>
              <a:rPr lang="es-ES" spc="-5" dirty="0">
                <a:solidFill>
                  <a:srgbClr val="4D4D4B"/>
                </a:solidFill>
                <a:latin typeface="Arial"/>
                <a:cs typeface="Arial"/>
              </a:rPr>
              <a:t>cuyo principal norte son los microservicios (</a:t>
            </a:r>
            <a:r>
              <a:rPr lang="es-ES" spc="-5" dirty="0" err="1">
                <a:solidFill>
                  <a:srgbClr val="4D4D4B"/>
                </a:solidFill>
                <a:latin typeface="Arial"/>
                <a:cs typeface="Arial"/>
              </a:rPr>
              <a:t>Prometheus</a:t>
            </a:r>
            <a:r>
              <a:rPr lang="es-ES" spc="-5" dirty="0">
                <a:solidFill>
                  <a:srgbClr val="4D4D4B"/>
                </a:solidFill>
                <a:latin typeface="Arial"/>
                <a:cs typeface="Arial"/>
              </a:rPr>
              <a:t>, </a:t>
            </a:r>
            <a:r>
              <a:rPr lang="es-ES" spc="-5" dirty="0" err="1">
                <a:solidFill>
                  <a:srgbClr val="4D4D4B"/>
                </a:solidFill>
                <a:latin typeface="Arial"/>
                <a:cs typeface="Arial"/>
              </a:rPr>
              <a:t>Sysdig</a:t>
            </a:r>
            <a:r>
              <a:rPr lang="es-ES" spc="-5" dirty="0">
                <a:solidFill>
                  <a:srgbClr val="4D4D4B"/>
                </a:solidFill>
                <a:latin typeface="Arial"/>
                <a:cs typeface="Arial"/>
              </a:rPr>
              <a:t> </a:t>
            </a:r>
            <a:r>
              <a:rPr lang="es-ES" spc="-5" dirty="0" err="1">
                <a:solidFill>
                  <a:srgbClr val="4D4D4B"/>
                </a:solidFill>
                <a:latin typeface="Arial"/>
                <a:cs typeface="Arial"/>
              </a:rPr>
              <a:t>Monitoring</a:t>
            </a:r>
            <a:r>
              <a:rPr lang="es-ES" spc="-5" dirty="0">
                <a:solidFill>
                  <a:srgbClr val="4D4D4B"/>
                </a:solidFill>
                <a:latin typeface="Arial"/>
                <a:cs typeface="Arial"/>
              </a:rPr>
              <a:t>)</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1" spc="-5" dirty="0">
                <a:solidFill>
                  <a:srgbClr val="4D4D4B"/>
                </a:solidFill>
                <a:latin typeface="Arial"/>
                <a:cs typeface="Arial"/>
              </a:rPr>
              <a:t>Arquitecturas híbridas </a:t>
            </a:r>
            <a:r>
              <a:rPr lang="es-ES" spc="-5" dirty="0">
                <a:solidFill>
                  <a:srgbClr val="4D4D4B"/>
                </a:solidFill>
                <a:latin typeface="Arial"/>
                <a:cs typeface="Arial"/>
              </a:rPr>
              <a:t>que hacen referencia a plataformas con arquitecturas distribuidas y modernas al mismo tiempo (</a:t>
            </a:r>
            <a:r>
              <a:rPr lang="es-ES" spc="-5" dirty="0" err="1">
                <a:solidFill>
                  <a:srgbClr val="4D4D4B"/>
                </a:solidFill>
                <a:latin typeface="Arial"/>
                <a:cs typeface="Arial"/>
              </a:rPr>
              <a:t>Elastic</a:t>
            </a:r>
            <a:r>
              <a:rPr lang="es-ES" spc="-5" dirty="0">
                <a:solidFill>
                  <a:srgbClr val="4D4D4B"/>
                </a:solidFill>
                <a:latin typeface="Arial"/>
                <a:cs typeface="Arial"/>
              </a:rPr>
              <a:t> </a:t>
            </a:r>
            <a:r>
              <a:rPr lang="es-ES" spc="-5" dirty="0" err="1">
                <a:solidFill>
                  <a:srgbClr val="4D4D4B"/>
                </a:solidFill>
                <a:latin typeface="Arial"/>
                <a:cs typeface="Arial"/>
              </a:rPr>
              <a:t>Stack</a:t>
            </a:r>
            <a:r>
              <a:rPr lang="es-ES" spc="-5" dirty="0">
                <a:solidFill>
                  <a:srgbClr val="4D4D4B"/>
                </a:solidFill>
                <a:latin typeface="Arial"/>
                <a:cs typeface="Arial"/>
              </a:rPr>
              <a:t>, </a:t>
            </a:r>
            <a:r>
              <a:rPr lang="es-ES" spc="-5" dirty="0" err="1">
                <a:solidFill>
                  <a:srgbClr val="4D4D4B"/>
                </a:solidFill>
                <a:latin typeface="Arial"/>
                <a:cs typeface="Arial"/>
              </a:rPr>
              <a:t>NetData</a:t>
            </a:r>
            <a:r>
              <a:rPr lang="es-ES" spc="-5" dirty="0">
                <a:solidFill>
                  <a:srgbClr val="4D4D4B"/>
                </a:solidFill>
                <a:latin typeface="Arial"/>
                <a:cs typeface="Arial"/>
              </a:rPr>
              <a:t>, </a:t>
            </a:r>
            <a:r>
              <a:rPr lang="es-ES" spc="-5" dirty="0" err="1">
                <a:solidFill>
                  <a:srgbClr val="4D4D4B"/>
                </a:solidFill>
                <a:latin typeface="Arial"/>
                <a:cs typeface="Arial"/>
              </a:rPr>
              <a:t>Datadog</a:t>
            </a:r>
            <a:r>
              <a:rPr lang="es-ES" spc="-5" dirty="0">
                <a:solidFill>
                  <a:srgbClr val="4D4D4B"/>
                </a:solidFill>
                <a:latin typeface="Arial"/>
                <a:cs typeface="Arial"/>
              </a:rPr>
              <a:t>)</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spTree>
    <p:extLst>
      <p:ext uri="{BB962C8B-B14F-4D97-AF65-F5344CB8AC3E}">
        <p14:creationId xmlns:p14="http://schemas.microsoft.com/office/powerpoint/2010/main" val="1036600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Análisis</a:t>
            </a:r>
            <a:r>
              <a:rPr lang="en-US" sz="2800" spc="-5" dirty="0"/>
              <a:t> de </a:t>
            </a:r>
            <a:r>
              <a:rPr lang="en-US" sz="2800" spc="-5" dirty="0" err="1"/>
              <a:t>métricas</a:t>
            </a:r>
            <a:endParaRPr lang="en-US" sz="2800" spc="-5" dirty="0"/>
          </a:p>
        </p:txBody>
      </p:sp>
      <p:sp>
        <p:nvSpPr>
          <p:cNvPr id="7" name="TextBox 6">
            <a:extLst>
              <a:ext uri="{FF2B5EF4-FFF2-40B4-BE49-F238E27FC236}">
                <a16:creationId xmlns:a16="http://schemas.microsoft.com/office/drawing/2014/main" id="{2CAA14AB-99B3-4567-8095-170EE8A33A71}"/>
              </a:ext>
            </a:extLst>
          </p:cNvPr>
          <p:cNvSpPr txBox="1"/>
          <p:nvPr/>
        </p:nvSpPr>
        <p:spPr>
          <a:xfrm>
            <a:off x="1130385" y="1200150"/>
            <a:ext cx="6883229" cy="3046988"/>
          </a:xfrm>
          <a:prstGeom prst="rect">
            <a:avLst/>
          </a:prstGeom>
          <a:noFill/>
        </p:spPr>
        <p:txBody>
          <a:bodyPr wrap="square" rtlCol="0">
            <a:spAutoFit/>
          </a:bodyPr>
          <a:lstStyle/>
          <a:p>
            <a:pPr marL="469900" marR="82550" lvl="1" algn="ctr">
              <a:spcBef>
                <a:spcPts val="100"/>
              </a:spcBef>
              <a:buClr>
                <a:srgbClr val="FBB64B"/>
              </a:buClr>
              <a:tabLst>
                <a:tab pos="354965" algn="l"/>
                <a:tab pos="355600" algn="l"/>
              </a:tabLst>
            </a:pPr>
            <a:r>
              <a:rPr lang="es-ES" sz="2400" spc="-5" dirty="0">
                <a:solidFill>
                  <a:schemeClr val="accent1"/>
                </a:solidFill>
                <a:latin typeface="Arial"/>
                <a:cs typeface="Arial"/>
              </a:rPr>
              <a:t>Debemos saber que una buena monitorización debe ser fácil y simple. A pesar de que la cantidad de datos que se pueden recoger es infinita, si no existe una forma de entenderlos serán un desperdicio. Identificar eso que queremos analizar nos ahorrará recursos y esfuerzo en la recolección de datos. </a:t>
            </a:r>
          </a:p>
        </p:txBody>
      </p:sp>
    </p:spTree>
    <p:extLst>
      <p:ext uri="{BB962C8B-B14F-4D97-AF65-F5344CB8AC3E}">
        <p14:creationId xmlns:p14="http://schemas.microsoft.com/office/powerpoint/2010/main" val="320285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Prometheus</a:t>
            </a:r>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2846933"/>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err="1">
                <a:solidFill>
                  <a:srgbClr val="4D4D4B"/>
                </a:solidFill>
                <a:latin typeface="Arial"/>
                <a:cs typeface="Arial"/>
              </a:rPr>
              <a:t>Prometheus</a:t>
            </a:r>
            <a:r>
              <a:rPr lang="es-ES" spc="-5" dirty="0">
                <a:solidFill>
                  <a:srgbClr val="4D4D4B"/>
                </a:solidFill>
                <a:latin typeface="Arial"/>
                <a:cs typeface="Arial"/>
              </a:rPr>
              <a:t> es un conjunto de herramientas líder de instrumentación, recopilación y almacenamiento de métricas de código abierto.</a:t>
            </a:r>
          </a:p>
          <a:p>
            <a:pPr marL="469900" marR="82550" lvl="1">
              <a:spcBef>
                <a:spcPts val="100"/>
              </a:spcBef>
              <a:buClr>
                <a:srgbClr val="FBB64B"/>
              </a:buClr>
              <a:tabLst>
                <a:tab pos="354965" algn="l"/>
                <a:tab pos="355600" algn="l"/>
              </a:tabLst>
            </a:pPr>
            <a:endParaRPr lang="es-ES" spc="-5" dirty="0">
              <a:solidFill>
                <a:srgbClr val="4D4D4B"/>
              </a:solidFill>
              <a:latin typeface="Arial"/>
              <a:cs typeface="Arial"/>
            </a:endParaRPr>
          </a:p>
          <a:p>
            <a:pPr marL="469900" marR="82550" lvl="1">
              <a:spcBef>
                <a:spcPts val="100"/>
              </a:spcBef>
              <a:buClr>
                <a:srgbClr val="FBB64B"/>
              </a:buClr>
              <a:tabLst>
                <a:tab pos="354965" algn="l"/>
                <a:tab pos="355600" algn="l"/>
              </a:tabLst>
            </a:pPr>
            <a:r>
              <a:rPr lang="es-ES" spc="-5" dirty="0">
                <a:solidFill>
                  <a:srgbClr val="4D4D4B"/>
                </a:solidFill>
                <a:latin typeface="Arial"/>
                <a:cs typeface="Arial"/>
              </a:rPr>
              <a:t>Provee un modelo de datos multidimensional y un poderoso lenguaje de consulta (</a:t>
            </a:r>
            <a:r>
              <a:rPr lang="es-ES" spc="-5" dirty="0" err="1">
                <a:solidFill>
                  <a:srgbClr val="4D4D4B"/>
                </a:solidFill>
                <a:latin typeface="Arial"/>
                <a:cs typeface="Arial"/>
              </a:rPr>
              <a:t>PromQL</a:t>
            </a:r>
            <a:r>
              <a:rPr lang="es-ES" spc="-5" dirty="0">
                <a:solidFill>
                  <a:srgbClr val="4D4D4B"/>
                </a:solidFill>
                <a:latin typeface="Arial"/>
                <a:cs typeface="Arial"/>
              </a:rPr>
              <a:t>).</a:t>
            </a:r>
          </a:p>
          <a:p>
            <a:pPr marL="469900" marR="82550" lvl="1">
              <a:spcBef>
                <a:spcPts val="100"/>
              </a:spcBef>
              <a:buClr>
                <a:srgbClr val="FBB64B"/>
              </a:buClr>
              <a:tabLst>
                <a:tab pos="354965" algn="l"/>
                <a:tab pos="355600" algn="l"/>
              </a:tabLst>
            </a:pPr>
            <a:endParaRPr lang="es-ES" spc="-5" dirty="0">
              <a:solidFill>
                <a:srgbClr val="4D4D4B"/>
              </a:solidFill>
              <a:latin typeface="Arial"/>
              <a:cs typeface="Arial"/>
            </a:endParaRPr>
          </a:p>
          <a:p>
            <a:pPr marL="469900" marR="82550" lvl="1">
              <a:spcBef>
                <a:spcPts val="100"/>
              </a:spcBef>
              <a:buClr>
                <a:srgbClr val="FBB64B"/>
              </a:buClr>
              <a:tabLst>
                <a:tab pos="354965" algn="l"/>
                <a:tab pos="355600" algn="l"/>
              </a:tabLst>
            </a:pPr>
            <a:r>
              <a:rPr lang="es-ES" spc="-5" dirty="0">
                <a:solidFill>
                  <a:srgbClr val="4D4D4B"/>
                </a:solidFill>
                <a:latin typeface="Arial"/>
                <a:cs typeface="Arial"/>
              </a:rPr>
              <a:t>Soporta autodetección para cualquier dispositivo de la infraestructura. Recolecta información de más de 5000 métricas automáticamente, con cero configuración, cero dependencias y cero mantenimiento</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spTree>
    <p:extLst>
      <p:ext uri="{BB962C8B-B14F-4D97-AF65-F5344CB8AC3E}">
        <p14:creationId xmlns:p14="http://schemas.microsoft.com/office/powerpoint/2010/main" val="410571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rometheus architecture">
            <a:extLst>
              <a:ext uri="{FF2B5EF4-FFF2-40B4-BE49-F238E27FC236}">
                <a16:creationId xmlns:a16="http://schemas.microsoft.com/office/drawing/2014/main" id="{F991B1B7-47FC-47E6-9AE9-96E65E070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0224"/>
            <a:ext cx="7467600" cy="44830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5605FF3-CB66-4E14-97DC-D84CF33F66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68" y="3912448"/>
            <a:ext cx="1160463" cy="1193619"/>
          </a:xfrm>
          <a:prstGeom prst="rect">
            <a:avLst/>
          </a:prstGeom>
        </p:spPr>
      </p:pic>
    </p:spTree>
    <p:extLst>
      <p:ext uri="{BB962C8B-B14F-4D97-AF65-F5344CB8AC3E}">
        <p14:creationId xmlns:p14="http://schemas.microsoft.com/office/powerpoint/2010/main" val="34017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Prometheus: </a:t>
            </a:r>
            <a:r>
              <a:rPr lang="en-US" sz="2800" spc="-5" dirty="0" err="1"/>
              <a:t>componentes</a:t>
            </a:r>
            <a:endParaRPr lang="en-US" sz="2800" spc="-5" dirty="0"/>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2846933"/>
          </a:xfrm>
          <a:prstGeom prst="rect">
            <a:avLst/>
          </a:prstGeom>
        </p:spPr>
        <p:txBody>
          <a:bodyPr vert="horz" wrap="square" lIns="0" tIns="12700" rIns="0" bIns="0" rtlCol="0">
            <a:spAutoFit/>
          </a:bodyPr>
          <a:lstStyle/>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spc="-5" dirty="0">
                <a:solidFill>
                  <a:srgbClr val="4D4D4B"/>
                </a:solidFill>
                <a:latin typeface="Arial"/>
                <a:cs typeface="Arial"/>
              </a:rPr>
              <a:t>El servidor de </a:t>
            </a:r>
            <a:r>
              <a:rPr lang="es-ES" spc="-5" dirty="0" err="1">
                <a:solidFill>
                  <a:srgbClr val="4D4D4B"/>
                </a:solidFill>
                <a:latin typeface="Arial"/>
                <a:cs typeface="Arial"/>
              </a:rPr>
              <a:t>Prometheus</a:t>
            </a:r>
            <a:r>
              <a:rPr lang="es-ES" spc="-5" dirty="0">
                <a:solidFill>
                  <a:srgbClr val="4D4D4B"/>
                </a:solidFill>
                <a:latin typeface="Arial"/>
                <a:cs typeface="Arial"/>
              </a:rPr>
              <a:t> extrae y almacena métricas</a:t>
            </a:r>
          </a:p>
          <a:p>
            <a:pPr marL="469900" marR="82550" lvl="1">
              <a:spcBef>
                <a:spcPts val="100"/>
              </a:spcBef>
              <a:buClr>
                <a:srgbClr val="FBB64B"/>
              </a:buClr>
              <a:tabLst>
                <a:tab pos="354965" algn="l"/>
                <a:tab pos="355600" algn="l"/>
              </a:tabLst>
            </a:pPr>
            <a:endParaRPr lang="es-ES" spc="-5" dirty="0">
              <a:solidFill>
                <a:srgbClr val="4D4D4B"/>
              </a:solidFill>
              <a:latin typeface="Arial"/>
              <a:cs typeface="Arial"/>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spc="-5" dirty="0">
                <a:solidFill>
                  <a:srgbClr val="4D4D4B"/>
                </a:solidFill>
                <a:latin typeface="Arial"/>
                <a:cs typeface="Arial"/>
              </a:rPr>
              <a:t>La interfaz de usuario web le permite acceder, visualizar y trazar los datos almacenados. </a:t>
            </a:r>
            <a:r>
              <a:rPr lang="es-ES" spc="-5" dirty="0" err="1">
                <a:solidFill>
                  <a:srgbClr val="4D4D4B"/>
                </a:solidFill>
                <a:latin typeface="Arial"/>
                <a:cs typeface="Arial"/>
              </a:rPr>
              <a:t>Prometheus</a:t>
            </a:r>
            <a:r>
              <a:rPr lang="es-ES" spc="-5" dirty="0">
                <a:solidFill>
                  <a:srgbClr val="4D4D4B"/>
                </a:solidFill>
                <a:latin typeface="Arial"/>
                <a:cs typeface="Arial"/>
              </a:rPr>
              <a:t> proporciona su propia interfaz de usuario, pero también puede configurar otras herramientas de visualización, como </a:t>
            </a:r>
            <a:r>
              <a:rPr lang="es-ES" spc="-5" dirty="0" err="1">
                <a:solidFill>
                  <a:srgbClr val="4D4D4B"/>
                </a:solidFill>
                <a:latin typeface="Arial"/>
                <a:cs typeface="Arial"/>
              </a:rPr>
              <a:t>Grafana</a:t>
            </a:r>
            <a:r>
              <a:rPr lang="es-ES" spc="-5" dirty="0">
                <a:solidFill>
                  <a:srgbClr val="4D4D4B"/>
                </a:solidFill>
                <a:latin typeface="Arial"/>
                <a:cs typeface="Arial"/>
              </a:rPr>
              <a:t>.</a:t>
            </a:r>
          </a:p>
          <a:p>
            <a:pPr marL="469900" marR="82550" lvl="1">
              <a:spcBef>
                <a:spcPts val="100"/>
              </a:spcBef>
              <a:buClr>
                <a:srgbClr val="FBB64B"/>
              </a:buClr>
              <a:tabLst>
                <a:tab pos="354965" algn="l"/>
                <a:tab pos="355600" algn="l"/>
              </a:tabLst>
            </a:pPr>
            <a:endParaRPr lang="es-ES" spc="-5" dirty="0">
              <a:solidFill>
                <a:srgbClr val="4D4D4B"/>
              </a:solidFill>
              <a:latin typeface="Arial"/>
              <a:cs typeface="Arial"/>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spc="-5" dirty="0" err="1">
                <a:solidFill>
                  <a:srgbClr val="4D4D4B"/>
                </a:solidFill>
                <a:latin typeface="Arial"/>
                <a:cs typeface="Arial"/>
              </a:rPr>
              <a:t>Alertmanager</a:t>
            </a:r>
            <a:r>
              <a:rPr lang="es-ES" spc="-5" dirty="0">
                <a:solidFill>
                  <a:srgbClr val="4D4D4B"/>
                </a:solidFill>
                <a:latin typeface="Arial"/>
                <a:cs typeface="Arial"/>
              </a:rPr>
              <a:t> envía alertas desde aplicaciones cliente, especialmente el servidor </a:t>
            </a:r>
            <a:r>
              <a:rPr lang="es-ES" spc="-5" dirty="0" err="1">
                <a:solidFill>
                  <a:srgbClr val="4D4D4B"/>
                </a:solidFill>
                <a:latin typeface="Arial"/>
                <a:cs typeface="Arial"/>
              </a:rPr>
              <a:t>Prometheus</a:t>
            </a:r>
            <a:endParaRPr lang="es-ES" spc="-5" dirty="0">
              <a:solidFill>
                <a:srgbClr val="4D4D4B"/>
              </a:solidFill>
              <a:latin typeface="Arial"/>
              <a:cs typeface="Arial"/>
            </a:endParaRP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spTree>
    <p:extLst>
      <p:ext uri="{BB962C8B-B14F-4D97-AF65-F5344CB8AC3E}">
        <p14:creationId xmlns:p14="http://schemas.microsoft.com/office/powerpoint/2010/main" val="361387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993C00-088B-4375-AE4C-CC65580C7E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6" name="object 5">
            <a:extLst>
              <a:ext uri="{FF2B5EF4-FFF2-40B4-BE49-F238E27FC236}">
                <a16:creationId xmlns:a16="http://schemas.microsoft.com/office/drawing/2014/main" id="{FCD194D5-CB94-4600-A2F5-D5A2A7456DF8}"/>
              </a:ext>
            </a:extLst>
          </p:cNvPr>
          <p:cNvSpPr txBox="1">
            <a:spLocks/>
          </p:cNvSpPr>
          <p:nvPr/>
        </p:nvSpPr>
        <p:spPr>
          <a:xfrm>
            <a:off x="415544" y="139065"/>
            <a:ext cx="7360284"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s-ES" sz="2800" kern="0" dirty="0"/>
              <a:t>Instructor</a:t>
            </a:r>
          </a:p>
        </p:txBody>
      </p:sp>
      <p:sp>
        <p:nvSpPr>
          <p:cNvPr id="7" name="object 6">
            <a:extLst>
              <a:ext uri="{FF2B5EF4-FFF2-40B4-BE49-F238E27FC236}">
                <a16:creationId xmlns:a16="http://schemas.microsoft.com/office/drawing/2014/main" id="{76BC1265-34B2-4E0C-9F2B-E9E24BABE103}"/>
              </a:ext>
            </a:extLst>
          </p:cNvPr>
          <p:cNvSpPr txBox="1"/>
          <p:nvPr/>
        </p:nvSpPr>
        <p:spPr>
          <a:xfrm>
            <a:off x="4724400" y="2419350"/>
            <a:ext cx="2664600" cy="486672"/>
          </a:xfrm>
          <a:prstGeom prst="rect">
            <a:avLst/>
          </a:prstGeom>
        </p:spPr>
        <p:txBody>
          <a:bodyPr vert="horz" wrap="square" lIns="0" tIns="12065" rIns="0" bIns="0" rtlCol="0">
            <a:spAutoFit/>
          </a:bodyPr>
          <a:lstStyle/>
          <a:p>
            <a:pPr marL="12700" algn="ctr">
              <a:lnSpc>
                <a:spcPct val="100000"/>
              </a:lnSpc>
              <a:spcBef>
                <a:spcPts val="95"/>
              </a:spcBef>
            </a:pPr>
            <a:r>
              <a:rPr lang="es-PE" sz="1600" spc="-5" dirty="0">
                <a:solidFill>
                  <a:srgbClr val="4D4D4B"/>
                </a:solidFill>
                <a:latin typeface="Arial"/>
                <a:cs typeface="Arial"/>
              </a:rPr>
              <a:t>Ivan Cuadros Altamirano</a:t>
            </a:r>
          </a:p>
          <a:p>
            <a:pPr marL="12700" algn="ctr">
              <a:spcBef>
                <a:spcPts val="95"/>
              </a:spcBef>
            </a:pPr>
            <a:r>
              <a:rPr lang="en-US" sz="1400" spc="-5" dirty="0">
                <a:solidFill>
                  <a:srgbClr val="4D4D4B"/>
                </a:solidFill>
                <a:latin typeface="Arial"/>
                <a:cs typeface="Arial"/>
              </a:rPr>
              <a:t>Lead Software Architect</a:t>
            </a:r>
            <a:endParaRPr sz="1400" spc="-5" dirty="0">
              <a:solidFill>
                <a:srgbClr val="4D4D4B"/>
              </a:solidFill>
              <a:latin typeface="Arial"/>
              <a:cs typeface="Arial"/>
            </a:endParaRPr>
          </a:p>
        </p:txBody>
      </p:sp>
      <p:pic>
        <p:nvPicPr>
          <p:cNvPr id="11" name="Picture 10">
            <a:extLst>
              <a:ext uri="{FF2B5EF4-FFF2-40B4-BE49-F238E27FC236}">
                <a16:creationId xmlns:a16="http://schemas.microsoft.com/office/drawing/2014/main" id="{D9152C55-DC4E-415B-AD7F-8295D00ED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1352550"/>
            <a:ext cx="2664600" cy="2740418"/>
          </a:xfrm>
          <a:prstGeom prst="rect">
            <a:avLst/>
          </a:prstGeom>
          <a:effectLst>
            <a:softEdge rad="31750"/>
          </a:effectLst>
        </p:spPr>
      </p:pic>
      <p:pic>
        <p:nvPicPr>
          <p:cNvPr id="19" name="Picture 18">
            <a:extLst>
              <a:ext uri="{FF2B5EF4-FFF2-40B4-BE49-F238E27FC236}">
                <a16:creationId xmlns:a16="http://schemas.microsoft.com/office/drawing/2014/main" id="{380A30FC-7330-4B22-ACED-8484EE1408D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2916" t="79057" r="30741" b="5556"/>
          <a:stretch/>
        </p:blipFill>
        <p:spPr>
          <a:xfrm>
            <a:off x="7924800" y="261928"/>
            <a:ext cx="864810" cy="814267"/>
          </a:xfrm>
          <a:prstGeom prst="rect">
            <a:avLst/>
          </a:prstGeom>
        </p:spPr>
      </p:pic>
    </p:spTree>
    <p:extLst>
      <p:ext uri="{BB962C8B-B14F-4D97-AF65-F5344CB8AC3E}">
        <p14:creationId xmlns:p14="http://schemas.microsoft.com/office/powerpoint/2010/main" val="646578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Prometheus: </a:t>
            </a:r>
            <a:r>
              <a:rPr lang="en-US" sz="2800" spc="-5" dirty="0" err="1"/>
              <a:t>modelo</a:t>
            </a:r>
            <a:r>
              <a:rPr lang="en-US" sz="2800" spc="-5" dirty="0"/>
              <a:t> de </a:t>
            </a:r>
            <a:r>
              <a:rPr lang="en-US" sz="2800" spc="-5" dirty="0" err="1"/>
              <a:t>datos</a:t>
            </a:r>
            <a:endParaRPr lang="en-US" sz="2800" spc="-5" dirty="0"/>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2305759"/>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Según el tipo de información que desee recopilar y exponer, deberá utilizar un tipo de métrica diferente. </a:t>
            </a:r>
          </a:p>
          <a:p>
            <a:pPr marL="755650" marR="82550" lvl="1" indent="-285750">
              <a:spcBef>
                <a:spcPts val="100"/>
              </a:spcBef>
              <a:buClr>
                <a:srgbClr val="FBB64B"/>
              </a:buClr>
              <a:buFont typeface="Wingdings" panose="05000000000000000000" pitchFamily="2" charset="2"/>
              <a:buChar char="§"/>
              <a:tabLst>
                <a:tab pos="354965" algn="l"/>
                <a:tab pos="355600" algn="l"/>
              </a:tabLst>
            </a:pPr>
            <a:endParaRPr lang="es-ES" spc="-5" dirty="0">
              <a:solidFill>
                <a:srgbClr val="4D4D4B"/>
              </a:solidFill>
              <a:latin typeface="Arial"/>
              <a:cs typeface="Arial"/>
            </a:endParaRPr>
          </a:p>
          <a:p>
            <a:pPr marL="469900" marR="82550" lvl="1">
              <a:spcBef>
                <a:spcPts val="100"/>
              </a:spcBef>
              <a:buClr>
                <a:srgbClr val="FBB64B"/>
              </a:buClr>
              <a:tabLst>
                <a:tab pos="354965" algn="l"/>
                <a:tab pos="355600" algn="l"/>
              </a:tabLst>
            </a:pPr>
            <a:r>
              <a:rPr lang="es-ES" spc="-5" dirty="0">
                <a:solidFill>
                  <a:srgbClr val="4D4D4B"/>
                </a:solidFill>
                <a:latin typeface="Arial"/>
                <a:cs typeface="Arial"/>
              </a:rPr>
              <a:t>Tipos de métricas en </a:t>
            </a:r>
            <a:r>
              <a:rPr lang="es-ES" spc="-5" dirty="0" err="1">
                <a:solidFill>
                  <a:srgbClr val="4D4D4B"/>
                </a:solidFill>
                <a:latin typeface="Arial"/>
                <a:cs typeface="Arial"/>
              </a:rPr>
              <a:t>Prometheus</a:t>
            </a:r>
            <a:r>
              <a:rPr lang="es-ES" spc="-5" dirty="0">
                <a:solidFill>
                  <a:srgbClr val="4D4D4B"/>
                </a:solidFill>
                <a:latin typeface="Arial"/>
                <a:cs typeface="Arial"/>
              </a:rPr>
              <a:t>:</a:t>
            </a:r>
          </a:p>
          <a:p>
            <a:pPr marL="755650" marR="82550" lvl="1" indent="-285750">
              <a:spcBef>
                <a:spcPts val="100"/>
              </a:spcBef>
              <a:buClr>
                <a:srgbClr val="FBB64B"/>
              </a:buClr>
              <a:buFont typeface="Wingdings" panose="05000000000000000000" pitchFamily="2" charset="2"/>
              <a:buChar char="§"/>
              <a:tabLst>
                <a:tab pos="354965" algn="l"/>
                <a:tab pos="355600" algn="l"/>
              </a:tabLst>
            </a:pPr>
            <a:endParaRPr lang="es-ES" spc="-5" dirty="0">
              <a:solidFill>
                <a:srgbClr val="4D4D4B"/>
              </a:solidFill>
              <a:latin typeface="Arial"/>
              <a:cs typeface="Arial"/>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spc="-5" dirty="0">
                <a:solidFill>
                  <a:srgbClr val="4D4D4B"/>
                </a:solidFill>
                <a:latin typeface="Arial"/>
                <a:cs typeface="Arial"/>
              </a:rPr>
              <a:t>Contadores y medidores (Mostrador y calibre)</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spc="-5" dirty="0">
                <a:solidFill>
                  <a:srgbClr val="4D4D4B"/>
                </a:solidFill>
                <a:latin typeface="Arial"/>
                <a:cs typeface="Arial"/>
              </a:rPr>
              <a:t>Histogramas y resúmenes (Histograma y resumen)</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spTree>
    <p:extLst>
      <p:ext uri="{BB962C8B-B14F-4D97-AF65-F5344CB8AC3E}">
        <p14:creationId xmlns:p14="http://schemas.microsoft.com/office/powerpoint/2010/main" val="3080738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Prometheus: </a:t>
            </a:r>
            <a:r>
              <a:rPr lang="en-US" sz="2800" spc="-5" dirty="0" err="1"/>
              <a:t>contadores</a:t>
            </a:r>
            <a:endParaRPr lang="en-US" sz="2800" spc="-5" dirty="0"/>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1687641"/>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Un </a:t>
            </a:r>
            <a:r>
              <a:rPr lang="es-ES" b="1" spc="-5" dirty="0">
                <a:solidFill>
                  <a:schemeClr val="accent1"/>
                </a:solidFill>
                <a:latin typeface="Arial"/>
                <a:cs typeface="Arial"/>
              </a:rPr>
              <a:t>contador</a:t>
            </a:r>
            <a:r>
              <a:rPr lang="es-ES" spc="-5" dirty="0">
                <a:solidFill>
                  <a:srgbClr val="4D4D4B"/>
                </a:solidFill>
                <a:latin typeface="Arial"/>
                <a:cs typeface="Arial"/>
              </a:rPr>
              <a:t> o </a:t>
            </a:r>
            <a:r>
              <a:rPr lang="es-ES" b="1" spc="-5" dirty="0">
                <a:solidFill>
                  <a:schemeClr val="accent1"/>
                </a:solidFill>
                <a:latin typeface="Arial"/>
                <a:cs typeface="Arial"/>
              </a:rPr>
              <a:t>mostrador</a:t>
            </a:r>
            <a:r>
              <a:rPr lang="es-ES" spc="-5" dirty="0">
                <a:solidFill>
                  <a:srgbClr val="4D4D4B"/>
                </a:solidFill>
                <a:latin typeface="Arial"/>
                <a:cs typeface="Arial"/>
              </a:rPr>
              <a:t> es una métrica </a:t>
            </a:r>
            <a:r>
              <a:rPr lang="es-ES" b="1" spc="-5" dirty="0">
                <a:solidFill>
                  <a:schemeClr val="accent1"/>
                </a:solidFill>
                <a:latin typeface="Arial"/>
                <a:cs typeface="Arial"/>
              </a:rPr>
              <a:t>acumulativa</a:t>
            </a:r>
            <a:r>
              <a:rPr lang="es-ES" spc="-5" dirty="0">
                <a:solidFill>
                  <a:srgbClr val="4D4D4B"/>
                </a:solidFill>
                <a:latin typeface="Arial"/>
                <a:cs typeface="Arial"/>
              </a:rPr>
              <a:t> que representa un único </a:t>
            </a:r>
            <a:r>
              <a:rPr lang="es-ES" b="1" spc="-5" dirty="0">
                <a:solidFill>
                  <a:schemeClr val="accent1"/>
                </a:solidFill>
                <a:latin typeface="Arial"/>
                <a:cs typeface="Arial"/>
              </a:rPr>
              <a:t>contador que aumenta </a:t>
            </a:r>
            <a:r>
              <a:rPr lang="es-ES" spc="-5" dirty="0">
                <a:solidFill>
                  <a:srgbClr val="4D4D4B"/>
                </a:solidFill>
                <a:latin typeface="Arial"/>
                <a:cs typeface="Arial"/>
              </a:rPr>
              <a:t>monótonamente cuyo valor solo puede aumentar o restablecerse a cero al reiniciar. Por ejemplo, puede usar un contador para representar el número de solicitudes atendidas, tareas completadas o errores</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pic>
        <p:nvPicPr>
          <p:cNvPr id="7" name="Picture 6">
            <a:extLst>
              <a:ext uri="{FF2B5EF4-FFF2-40B4-BE49-F238E27FC236}">
                <a16:creationId xmlns:a16="http://schemas.microsoft.com/office/drawing/2014/main" id="{252B86B1-547B-4C85-B426-F74C52D5B9C2}"/>
              </a:ext>
            </a:extLst>
          </p:cNvPr>
          <p:cNvPicPr>
            <a:picLocks noChangeAspect="1"/>
          </p:cNvPicPr>
          <p:nvPr/>
        </p:nvPicPr>
        <p:blipFill>
          <a:blip r:embed="rId4"/>
          <a:stretch>
            <a:fillRect/>
          </a:stretch>
        </p:blipFill>
        <p:spPr>
          <a:xfrm>
            <a:off x="762000" y="2864318"/>
            <a:ext cx="7620000" cy="973117"/>
          </a:xfrm>
          <a:prstGeom prst="rect">
            <a:avLst/>
          </a:prstGeom>
        </p:spPr>
      </p:pic>
    </p:spTree>
    <p:extLst>
      <p:ext uri="{BB962C8B-B14F-4D97-AF65-F5344CB8AC3E}">
        <p14:creationId xmlns:p14="http://schemas.microsoft.com/office/powerpoint/2010/main" val="102813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Prometheus: </a:t>
            </a:r>
            <a:r>
              <a:rPr lang="en-US" sz="2800" spc="-5" dirty="0" err="1"/>
              <a:t>indicadores</a:t>
            </a:r>
            <a:endParaRPr lang="en-US" sz="2800" spc="-5" dirty="0"/>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1687641"/>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Un </a:t>
            </a:r>
            <a:r>
              <a:rPr lang="es-ES" b="1" spc="-5" dirty="0">
                <a:solidFill>
                  <a:schemeClr val="accent1"/>
                </a:solidFill>
                <a:latin typeface="Arial"/>
                <a:cs typeface="Arial"/>
              </a:rPr>
              <a:t>indicador o calibre </a:t>
            </a:r>
            <a:r>
              <a:rPr lang="es-ES" spc="-5" dirty="0">
                <a:solidFill>
                  <a:srgbClr val="4D4D4B"/>
                </a:solidFill>
                <a:latin typeface="Arial"/>
                <a:cs typeface="Arial"/>
              </a:rPr>
              <a:t>es una métrica que representa un </a:t>
            </a:r>
            <a:r>
              <a:rPr lang="es-ES" b="1" spc="-5" dirty="0">
                <a:solidFill>
                  <a:schemeClr val="accent1"/>
                </a:solidFill>
                <a:latin typeface="Arial"/>
                <a:cs typeface="Arial"/>
              </a:rPr>
              <a:t>único valor numérico que puede subir y bajar arbitrariamente</a:t>
            </a:r>
            <a:r>
              <a:rPr lang="es-ES" spc="-5" dirty="0">
                <a:solidFill>
                  <a:srgbClr val="4D4D4B"/>
                </a:solidFill>
                <a:latin typeface="Arial"/>
                <a:cs typeface="Arial"/>
              </a:rPr>
              <a:t>. Los indicadores se utilizan normalmente para valores medidos como [CPU] o el uso de memoria actual, pero también 'recuentos' que pueden subir y bajar, como número de solicitudes simultáneas</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pic>
        <p:nvPicPr>
          <p:cNvPr id="8" name="Picture 7">
            <a:extLst>
              <a:ext uri="{FF2B5EF4-FFF2-40B4-BE49-F238E27FC236}">
                <a16:creationId xmlns:a16="http://schemas.microsoft.com/office/drawing/2014/main" id="{5FE4D6D3-120A-49B2-B841-B5039F27492C}"/>
              </a:ext>
            </a:extLst>
          </p:cNvPr>
          <p:cNvPicPr>
            <a:picLocks noChangeAspect="1"/>
          </p:cNvPicPr>
          <p:nvPr/>
        </p:nvPicPr>
        <p:blipFill>
          <a:blip r:embed="rId4"/>
          <a:stretch>
            <a:fillRect/>
          </a:stretch>
        </p:blipFill>
        <p:spPr>
          <a:xfrm>
            <a:off x="1219200" y="2694709"/>
            <a:ext cx="6791325" cy="1181100"/>
          </a:xfrm>
          <a:prstGeom prst="rect">
            <a:avLst/>
          </a:prstGeom>
        </p:spPr>
      </p:pic>
    </p:spTree>
    <p:extLst>
      <p:ext uri="{BB962C8B-B14F-4D97-AF65-F5344CB8AC3E}">
        <p14:creationId xmlns:p14="http://schemas.microsoft.com/office/powerpoint/2010/main" val="129321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Prometheus: </a:t>
            </a:r>
            <a:r>
              <a:rPr lang="en-US" sz="2800" spc="-5" dirty="0" err="1"/>
              <a:t>histograma</a:t>
            </a:r>
            <a:endParaRPr lang="en-US" sz="2800" spc="-5" dirty="0"/>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1410643"/>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Un </a:t>
            </a:r>
            <a:r>
              <a:rPr lang="es-ES" b="1" spc="-5" dirty="0">
                <a:solidFill>
                  <a:schemeClr val="accent1"/>
                </a:solidFill>
                <a:latin typeface="Arial"/>
                <a:cs typeface="Arial"/>
              </a:rPr>
              <a:t>histograma</a:t>
            </a:r>
            <a:r>
              <a:rPr lang="es-ES" spc="-5" dirty="0">
                <a:solidFill>
                  <a:srgbClr val="4D4D4B"/>
                </a:solidFill>
                <a:latin typeface="Arial"/>
                <a:cs typeface="Arial"/>
              </a:rPr>
              <a:t> toma muestras de las observaciones (generalmente cosas como la duración de las solicitudes o el tamaño de las respuestas) y las cuenta en grupos configurables. También proporciona una suma de todos los valores observados</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pic>
        <p:nvPicPr>
          <p:cNvPr id="7" name="Picture 6">
            <a:extLst>
              <a:ext uri="{FF2B5EF4-FFF2-40B4-BE49-F238E27FC236}">
                <a16:creationId xmlns:a16="http://schemas.microsoft.com/office/drawing/2014/main" id="{9AA80A8C-4C05-4D82-A3C0-8D118051ADC4}"/>
              </a:ext>
            </a:extLst>
          </p:cNvPr>
          <p:cNvPicPr>
            <a:picLocks noChangeAspect="1"/>
          </p:cNvPicPr>
          <p:nvPr/>
        </p:nvPicPr>
        <p:blipFill>
          <a:blip r:embed="rId4"/>
          <a:stretch>
            <a:fillRect/>
          </a:stretch>
        </p:blipFill>
        <p:spPr>
          <a:xfrm>
            <a:off x="1524000" y="2290049"/>
            <a:ext cx="6096000" cy="2515673"/>
          </a:xfrm>
          <a:prstGeom prst="rect">
            <a:avLst/>
          </a:prstGeom>
        </p:spPr>
      </p:pic>
    </p:spTree>
    <p:extLst>
      <p:ext uri="{BB962C8B-B14F-4D97-AF65-F5344CB8AC3E}">
        <p14:creationId xmlns:p14="http://schemas.microsoft.com/office/powerpoint/2010/main" val="2818045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Prometheus: </a:t>
            </a:r>
            <a:r>
              <a:rPr lang="en-US" sz="2800" spc="-5" dirty="0" err="1"/>
              <a:t>resumen</a:t>
            </a:r>
            <a:endParaRPr lang="en-US" sz="2800" spc="-5" dirty="0"/>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1687641"/>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a:solidFill>
                  <a:srgbClr val="4D4D4B"/>
                </a:solidFill>
                <a:latin typeface="Arial"/>
                <a:cs typeface="Arial"/>
              </a:rPr>
              <a:t>Similar a un histograma, un </a:t>
            </a:r>
            <a:r>
              <a:rPr lang="es-ES" b="1" spc="-5" dirty="0">
                <a:solidFill>
                  <a:schemeClr val="accent1"/>
                </a:solidFill>
                <a:latin typeface="Arial"/>
                <a:cs typeface="Arial"/>
              </a:rPr>
              <a:t>resumen</a:t>
            </a:r>
            <a:r>
              <a:rPr lang="es-ES" spc="-5" dirty="0">
                <a:solidFill>
                  <a:srgbClr val="4D4D4B"/>
                </a:solidFill>
                <a:latin typeface="Arial"/>
                <a:cs typeface="Arial"/>
              </a:rPr>
              <a:t> muestra observaciones (generalmente cosas como duraciones de solicitudes y tamaños de respuesta). Si bien también proporciona un recuento total de observaciones y una suma de todos los valores observados, calcula cuantiles configurables en una ventana de tiempo deslizante</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pic>
        <p:nvPicPr>
          <p:cNvPr id="8" name="Picture 7">
            <a:extLst>
              <a:ext uri="{FF2B5EF4-FFF2-40B4-BE49-F238E27FC236}">
                <a16:creationId xmlns:a16="http://schemas.microsoft.com/office/drawing/2014/main" id="{77ADE860-B10B-428D-9E21-AE9A7C286F56}"/>
              </a:ext>
            </a:extLst>
          </p:cNvPr>
          <p:cNvPicPr>
            <a:picLocks noChangeAspect="1"/>
          </p:cNvPicPr>
          <p:nvPr/>
        </p:nvPicPr>
        <p:blipFill>
          <a:blip r:embed="rId4"/>
          <a:stretch>
            <a:fillRect/>
          </a:stretch>
        </p:blipFill>
        <p:spPr>
          <a:xfrm>
            <a:off x="1257300" y="2419350"/>
            <a:ext cx="6629399" cy="2209800"/>
          </a:xfrm>
          <a:prstGeom prst="rect">
            <a:avLst/>
          </a:prstGeom>
        </p:spPr>
      </p:pic>
    </p:spTree>
    <p:extLst>
      <p:ext uri="{BB962C8B-B14F-4D97-AF65-F5344CB8AC3E}">
        <p14:creationId xmlns:p14="http://schemas.microsoft.com/office/powerpoint/2010/main" val="609493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7968" y="3867150"/>
            <a:ext cx="1160463" cy="1193619"/>
          </a:xfrm>
          <a:prstGeom prst="rect">
            <a:avLst/>
          </a:prstGeom>
        </p:spPr>
      </p:pic>
      <p:sp>
        <p:nvSpPr>
          <p:cNvPr id="5" name="object 2">
            <a:extLst>
              <a:ext uri="{FF2B5EF4-FFF2-40B4-BE49-F238E27FC236}">
                <a16:creationId xmlns:a16="http://schemas.microsoft.com/office/drawing/2014/main" id="{5087868F-C2F4-4519-A861-E59AC146386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Grafana</a:t>
            </a:r>
          </a:p>
        </p:txBody>
      </p:sp>
      <p:sp>
        <p:nvSpPr>
          <p:cNvPr id="6" name="object 3">
            <a:extLst>
              <a:ext uri="{FF2B5EF4-FFF2-40B4-BE49-F238E27FC236}">
                <a16:creationId xmlns:a16="http://schemas.microsoft.com/office/drawing/2014/main" id="{1DDA0B0A-0FD2-4425-8737-5397EFAE57A8}"/>
              </a:ext>
            </a:extLst>
          </p:cNvPr>
          <p:cNvSpPr txBox="1"/>
          <p:nvPr/>
        </p:nvSpPr>
        <p:spPr>
          <a:xfrm>
            <a:off x="412495" y="879406"/>
            <a:ext cx="8045705" cy="1964640"/>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spc="-5" dirty="0" err="1">
                <a:solidFill>
                  <a:srgbClr val="4D4D4B"/>
                </a:solidFill>
                <a:latin typeface="Arial"/>
                <a:cs typeface="Arial"/>
              </a:rPr>
              <a:t>Grafana</a:t>
            </a:r>
            <a:r>
              <a:rPr lang="es-ES" spc="-5" dirty="0">
                <a:solidFill>
                  <a:srgbClr val="4D4D4B"/>
                </a:solidFill>
                <a:latin typeface="Arial"/>
                <a:cs typeface="Arial"/>
              </a:rPr>
              <a:t> es la plataforma de </a:t>
            </a:r>
            <a:r>
              <a:rPr lang="es-ES" b="1" spc="-5" dirty="0">
                <a:solidFill>
                  <a:schemeClr val="accent1"/>
                </a:solidFill>
                <a:latin typeface="Arial"/>
                <a:cs typeface="Arial"/>
              </a:rPr>
              <a:t>análisis para métricas</a:t>
            </a:r>
            <a:r>
              <a:rPr lang="es-ES" spc="-5" dirty="0">
                <a:solidFill>
                  <a:srgbClr val="4D4D4B"/>
                </a:solidFill>
                <a:latin typeface="Arial"/>
                <a:cs typeface="Arial"/>
              </a:rPr>
              <a:t>, que le permite </a:t>
            </a:r>
            <a:r>
              <a:rPr lang="es-ES" b="1" spc="-5" dirty="0">
                <a:solidFill>
                  <a:schemeClr val="accent1"/>
                </a:solidFill>
                <a:latin typeface="Arial"/>
                <a:cs typeface="Arial"/>
              </a:rPr>
              <a:t>consultar, visualizar, alertar y comprender los datos</a:t>
            </a:r>
            <a:r>
              <a:rPr lang="es-ES" spc="-5" dirty="0">
                <a:solidFill>
                  <a:srgbClr val="4D4D4B"/>
                </a:solidFill>
                <a:latin typeface="Arial"/>
                <a:cs typeface="Arial"/>
              </a:rPr>
              <a:t>, sin importar dónde estén almacenadas. Le permite crear, explorar y compartir tableros con su equipo. Para la visualización y personalización del tablero de instrumentos, </a:t>
            </a:r>
            <a:r>
              <a:rPr lang="es-ES" spc="-5" dirty="0" err="1">
                <a:solidFill>
                  <a:srgbClr val="4D4D4B"/>
                </a:solidFill>
                <a:latin typeface="Arial"/>
                <a:cs typeface="Arial"/>
              </a:rPr>
              <a:t>Grafana</a:t>
            </a:r>
            <a:r>
              <a:rPr lang="es-ES" spc="-5" dirty="0">
                <a:solidFill>
                  <a:srgbClr val="4D4D4B"/>
                </a:solidFill>
                <a:latin typeface="Arial"/>
                <a:cs typeface="Arial"/>
              </a:rPr>
              <a:t> es la mejor de todas las opciones. Tiene múltiples funciones, es fácil de usar y muy flexible.</a:t>
            </a:r>
          </a:p>
          <a:p>
            <a:pPr marL="355600" marR="82550" indent="-342900">
              <a:lnSpc>
                <a:spcPct val="100000"/>
              </a:lnSpc>
              <a:spcBef>
                <a:spcPts val="100"/>
              </a:spcBef>
              <a:buClr>
                <a:srgbClr val="FBB64B"/>
              </a:buClr>
              <a:buFont typeface="Wingdings"/>
              <a:buChar char=""/>
              <a:tabLst>
                <a:tab pos="354965" algn="l"/>
                <a:tab pos="355600" algn="l"/>
              </a:tabLst>
            </a:pPr>
            <a:endParaRPr lang="es-ES" sz="1800" dirty="0">
              <a:latin typeface="Arial"/>
              <a:cs typeface="Arial"/>
            </a:endParaRPr>
          </a:p>
        </p:txBody>
      </p:sp>
    </p:spTree>
    <p:extLst>
      <p:ext uri="{BB962C8B-B14F-4D97-AF65-F5344CB8AC3E}">
        <p14:creationId xmlns:p14="http://schemas.microsoft.com/office/powerpoint/2010/main" val="3788361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Strava plugin for Grafana | Grafana Labs">
            <a:extLst>
              <a:ext uri="{FF2B5EF4-FFF2-40B4-BE49-F238E27FC236}">
                <a16:creationId xmlns:a16="http://schemas.microsoft.com/office/drawing/2014/main" id="{F0244F21-DEEB-4171-B201-D1944B1F91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3803741"/>
            <a:ext cx="1160463" cy="1193619"/>
          </a:xfrm>
          <a:prstGeom prst="rect">
            <a:avLst/>
          </a:prstGeom>
        </p:spPr>
      </p:pic>
    </p:spTree>
    <p:extLst>
      <p:ext uri="{BB962C8B-B14F-4D97-AF65-F5344CB8AC3E}">
        <p14:creationId xmlns:p14="http://schemas.microsoft.com/office/powerpoint/2010/main" val="203136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3377654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Logs </a:t>
            </a:r>
            <a:r>
              <a:rPr lang="en-US" sz="2800" spc="-5" dirty="0" err="1"/>
              <a:t>distribuidos</a:t>
            </a:r>
            <a:endParaRPr lang="en-US" sz="2800" spc="-5" dirty="0"/>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3626105" cy="3085460"/>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Es una sola tecnología de registro que nos brinda un lugar al que acudir para visualizar todos los registros de una arquitectura distribuida, independientemente del servicio que origine el mensaje de registro. </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55431"/>
            <a:ext cx="1160463" cy="1193619"/>
          </a:xfrm>
          <a:prstGeom prst="rect">
            <a:avLst/>
          </a:prstGeom>
        </p:spPr>
      </p:pic>
      <p:pic>
        <p:nvPicPr>
          <p:cNvPr id="7" name="Picture 2" descr="Tools and Techniques for Logging Microservices">
            <a:extLst>
              <a:ext uri="{FF2B5EF4-FFF2-40B4-BE49-F238E27FC236}">
                <a16:creationId xmlns:a16="http://schemas.microsoft.com/office/drawing/2014/main" id="{55984AAC-9E15-4966-AF64-1D1C2A0F0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246" y="552450"/>
            <a:ext cx="4096501"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243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120321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05D15C0-0B44-47B3-8A4C-3AACAE67C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4" name="object 2">
            <a:extLst>
              <a:ext uri="{FF2B5EF4-FFF2-40B4-BE49-F238E27FC236}">
                <a16:creationId xmlns:a16="http://schemas.microsoft.com/office/drawing/2014/main" id="{EA36652B-7B6E-4DF3-9D1C-C3905323BF4E}"/>
              </a:ext>
            </a:extLst>
          </p:cNvPr>
          <p:cNvSpPr txBox="1">
            <a:spLocks/>
          </p:cNvSpPr>
          <p:nvPr/>
        </p:nvSpPr>
        <p:spPr>
          <a:xfrm>
            <a:off x="415544" y="139065"/>
            <a:ext cx="1326515" cy="45212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kern="0" spc="-10" dirty="0"/>
              <a:t>Agenda</a:t>
            </a:r>
            <a:endParaRPr lang="en-US" sz="2800" kern="0" dirty="0"/>
          </a:p>
        </p:txBody>
      </p:sp>
      <p:sp>
        <p:nvSpPr>
          <p:cNvPr id="5" name="object 3">
            <a:extLst>
              <a:ext uri="{FF2B5EF4-FFF2-40B4-BE49-F238E27FC236}">
                <a16:creationId xmlns:a16="http://schemas.microsoft.com/office/drawing/2014/main" id="{77323F21-E93E-4EEA-8F81-04CBE5A21A81}"/>
              </a:ext>
            </a:extLst>
          </p:cNvPr>
          <p:cNvSpPr txBox="1"/>
          <p:nvPr/>
        </p:nvSpPr>
        <p:spPr>
          <a:xfrm>
            <a:off x="419506" y="981837"/>
            <a:ext cx="7161530" cy="2391680"/>
          </a:xfrm>
          <a:prstGeom prst="rect">
            <a:avLst/>
          </a:prstGeom>
        </p:spPr>
        <p:txBody>
          <a:bodyPr vert="horz" wrap="square" lIns="0" tIns="67310" rIns="0" bIns="0" rtlCol="0">
            <a:spAutoFit/>
          </a:bodyPr>
          <a:lstStyle/>
          <a:p>
            <a:pPr marL="355600" indent="-342900">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Bases de </a:t>
            </a:r>
            <a:r>
              <a:rPr lang="en-US" sz="1800" spc="-5" dirty="0" err="1">
                <a:solidFill>
                  <a:srgbClr val="4D4D4B"/>
                </a:solidFill>
                <a:latin typeface="Arial"/>
                <a:cs typeface="Arial"/>
              </a:rPr>
              <a:t>Datos</a:t>
            </a:r>
            <a:r>
              <a:rPr lang="en-US" sz="1800" spc="-5" dirty="0">
                <a:solidFill>
                  <a:srgbClr val="4D4D4B"/>
                </a:solidFill>
                <a:latin typeface="Arial"/>
                <a:cs typeface="Arial"/>
              </a:rPr>
              <a:t> </a:t>
            </a:r>
            <a:r>
              <a:rPr lang="en-US" sz="1800" spc="-5" dirty="0" err="1">
                <a:solidFill>
                  <a:srgbClr val="4D4D4B"/>
                </a:solidFill>
                <a:latin typeface="Arial"/>
                <a:cs typeface="Arial"/>
              </a:rPr>
              <a:t>en</a:t>
            </a:r>
            <a:r>
              <a:rPr lang="en-US" sz="1800" spc="-5" dirty="0">
                <a:solidFill>
                  <a:srgbClr val="4D4D4B"/>
                </a:solidFill>
                <a:latin typeface="Arial"/>
                <a:cs typeface="Arial"/>
              </a:rPr>
              <a:t> Memoria - Redis</a:t>
            </a:r>
          </a:p>
          <a:p>
            <a:pPr marL="355600" indent="-342900">
              <a:lnSpc>
                <a:spcPct val="100000"/>
              </a:lnSpc>
              <a:spcBef>
                <a:spcPts val="530"/>
              </a:spcBef>
              <a:buClr>
                <a:srgbClr val="FBB64B"/>
              </a:buClr>
              <a:buFont typeface="Wingdings"/>
              <a:buChar char=""/>
              <a:tabLst>
                <a:tab pos="354965" algn="l"/>
                <a:tab pos="355600" algn="l"/>
              </a:tabLst>
            </a:pPr>
            <a:r>
              <a:rPr lang="en-US" sz="1800" spc="-5" dirty="0" err="1">
                <a:solidFill>
                  <a:srgbClr val="4D4D4B"/>
                </a:solidFill>
                <a:latin typeface="Arial"/>
                <a:cs typeface="Arial"/>
              </a:rPr>
              <a:t>Trazas</a:t>
            </a:r>
            <a:r>
              <a:rPr lang="en-US" sz="1800" spc="-5" dirty="0">
                <a:solidFill>
                  <a:srgbClr val="4D4D4B"/>
                </a:solidFill>
                <a:latin typeface="Arial"/>
                <a:cs typeface="Arial"/>
              </a:rPr>
              <a:t> </a:t>
            </a:r>
            <a:r>
              <a:rPr lang="en-US" sz="1800" spc="-5" dirty="0" err="1">
                <a:solidFill>
                  <a:srgbClr val="4D4D4B"/>
                </a:solidFill>
                <a:latin typeface="Arial"/>
                <a:cs typeface="Arial"/>
              </a:rPr>
              <a:t>Distribuidas</a:t>
            </a:r>
            <a:endParaRPr lang="en-US" sz="1800" spc="-5" dirty="0">
              <a:solidFill>
                <a:srgbClr val="4D4D4B"/>
              </a:solidFill>
              <a:latin typeface="Arial"/>
              <a:cs typeface="Arial"/>
            </a:endParaRPr>
          </a:p>
          <a:p>
            <a:pPr marL="355600" indent="-342900">
              <a:spcBef>
                <a:spcPts val="530"/>
              </a:spcBef>
              <a:buClr>
                <a:srgbClr val="FBB64B"/>
              </a:buClr>
              <a:buFont typeface="Wingdings"/>
              <a:buChar char=""/>
              <a:tabLst>
                <a:tab pos="354965" algn="l"/>
                <a:tab pos="355600" algn="l"/>
              </a:tabLst>
            </a:pPr>
            <a:r>
              <a:rPr lang="en-US" sz="1800" spc="-5" dirty="0" err="1">
                <a:solidFill>
                  <a:srgbClr val="4D4D4B"/>
                </a:solidFill>
                <a:latin typeface="Arial"/>
                <a:cs typeface="Arial"/>
              </a:rPr>
              <a:t>Análisis</a:t>
            </a:r>
            <a:r>
              <a:rPr lang="en-US" sz="1800" spc="-5" dirty="0">
                <a:solidFill>
                  <a:srgbClr val="4D4D4B"/>
                </a:solidFill>
                <a:latin typeface="Arial"/>
                <a:cs typeface="Arial"/>
              </a:rPr>
              <a:t> de </a:t>
            </a:r>
            <a:r>
              <a:rPr lang="en-US" sz="1800" spc="-5" dirty="0" err="1">
                <a:solidFill>
                  <a:srgbClr val="4D4D4B"/>
                </a:solidFill>
                <a:latin typeface="Arial"/>
                <a:cs typeface="Arial"/>
              </a:rPr>
              <a:t>Métricas</a:t>
            </a:r>
            <a:endParaRPr lang="en-U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r>
              <a:rPr lang="en-US" sz="1800" spc="-5" dirty="0">
                <a:solidFill>
                  <a:srgbClr val="4D4D4B"/>
                </a:solidFill>
                <a:latin typeface="Arial"/>
                <a:cs typeface="Arial"/>
              </a:rPr>
              <a:t>Logs </a:t>
            </a:r>
            <a:r>
              <a:rPr lang="en-US" sz="1800" spc="-5" dirty="0" err="1">
                <a:solidFill>
                  <a:srgbClr val="4D4D4B"/>
                </a:solidFill>
                <a:latin typeface="Arial"/>
                <a:cs typeface="Arial"/>
              </a:rPr>
              <a:t>Distribuido</a:t>
            </a:r>
            <a:endParaRPr lang="en-U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r>
              <a:rPr lang="en-US" sz="1800" spc="-5" dirty="0" err="1">
                <a:solidFill>
                  <a:srgbClr val="4D4D4B"/>
                </a:solidFill>
                <a:latin typeface="Arial"/>
                <a:cs typeface="Arial"/>
              </a:rPr>
              <a:t>Cors</a:t>
            </a:r>
            <a:endParaRPr lang="en-US" sz="1800"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r>
              <a:rPr lang="en-US" spc="-5" dirty="0" err="1">
                <a:solidFill>
                  <a:srgbClr val="4D4D4B"/>
                </a:solidFill>
                <a:latin typeface="Arial"/>
                <a:cs typeface="Arial"/>
              </a:rPr>
              <a:t>Arquitectura</a:t>
            </a:r>
            <a:r>
              <a:rPr lang="en-US" spc="-5" dirty="0">
                <a:solidFill>
                  <a:srgbClr val="4D4D4B"/>
                </a:solidFill>
                <a:latin typeface="Arial"/>
                <a:cs typeface="Arial"/>
              </a:rPr>
              <a:t> para </a:t>
            </a:r>
            <a:r>
              <a:rPr lang="en-US" spc="-5" dirty="0" err="1">
                <a:solidFill>
                  <a:srgbClr val="4D4D4B"/>
                </a:solidFill>
                <a:latin typeface="Arial"/>
                <a:cs typeface="Arial"/>
              </a:rPr>
              <a:t>Contenedores</a:t>
            </a:r>
            <a:endParaRPr lang="en-US" spc="-5" dirty="0">
              <a:solidFill>
                <a:srgbClr val="4D4D4B"/>
              </a:solidFill>
              <a:latin typeface="Arial"/>
              <a:cs typeface="Arial"/>
            </a:endParaRPr>
          </a:p>
          <a:p>
            <a:pPr marL="355600" indent="-342900">
              <a:lnSpc>
                <a:spcPct val="100000"/>
              </a:lnSpc>
              <a:spcBef>
                <a:spcPts val="530"/>
              </a:spcBef>
              <a:buClr>
                <a:srgbClr val="FBB64B"/>
              </a:buClr>
              <a:buFont typeface="Wingdings"/>
              <a:buChar char=""/>
              <a:tabLst>
                <a:tab pos="354965" algn="l"/>
                <a:tab pos="355600" algn="l"/>
              </a:tabLst>
            </a:pPr>
            <a:endParaRPr lang="en-US" sz="1800" spc="-5" dirty="0">
              <a:solidFill>
                <a:srgbClr val="4D4D4B"/>
              </a:solidFill>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CORS</a:t>
            </a:r>
          </a:p>
        </p:txBody>
      </p:sp>
      <p:sp>
        <p:nvSpPr>
          <p:cNvPr id="5" name="object 3">
            <a:extLst>
              <a:ext uri="{FF2B5EF4-FFF2-40B4-BE49-F238E27FC236}">
                <a16:creationId xmlns:a16="http://schemas.microsoft.com/office/drawing/2014/main" id="{B486D3F6-E98F-4B43-9064-2FDB7B3CCBD6}"/>
              </a:ext>
            </a:extLst>
          </p:cNvPr>
          <p:cNvSpPr txBox="1"/>
          <p:nvPr/>
        </p:nvSpPr>
        <p:spPr>
          <a:xfrm>
            <a:off x="533400" y="879406"/>
            <a:ext cx="3626105" cy="4219104"/>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El uso compartido de </a:t>
            </a:r>
            <a:r>
              <a:rPr lang="es-ES" b="1" i="0" dirty="0">
                <a:solidFill>
                  <a:schemeClr val="accent1"/>
                </a:solidFill>
                <a:effectLst/>
                <a:latin typeface="Segoe UI" panose="020B0502040204020203" pitchFamily="34" charset="0"/>
              </a:rPr>
              <a:t>recursos de origen cruzado </a:t>
            </a:r>
            <a:r>
              <a:rPr lang="es-ES" b="0" i="0" dirty="0">
                <a:solidFill>
                  <a:srgbClr val="4C4C51"/>
                </a:solidFill>
                <a:effectLst/>
                <a:latin typeface="Segoe UI" panose="020B0502040204020203" pitchFamily="34" charset="0"/>
              </a:rPr>
              <a:t>(CORS) define una forma en que las aplicaciones web cliente que se cargan en un dominio interactúan con los recursos en un dominio diferente.</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Los exploradores </a:t>
            </a:r>
            <a:r>
              <a:rPr lang="es-ES" b="1" i="0" dirty="0">
                <a:solidFill>
                  <a:schemeClr val="accent1"/>
                </a:solidFill>
                <a:effectLst/>
                <a:latin typeface="Segoe UI" panose="020B0502040204020203" pitchFamily="34" charset="0"/>
              </a:rPr>
              <a:t>restringen</a:t>
            </a:r>
            <a:r>
              <a:rPr lang="es-ES" b="0" i="0" dirty="0">
                <a:solidFill>
                  <a:srgbClr val="4C4C51"/>
                </a:solidFill>
                <a:effectLst/>
                <a:latin typeface="Segoe UI" panose="020B0502040204020203" pitchFamily="34" charset="0"/>
              </a:rPr>
              <a:t> las solicitudes HTTP de origen cruzado iniciadas dentro de un script.</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82" y="3949881"/>
            <a:ext cx="1160463" cy="1193619"/>
          </a:xfrm>
          <a:prstGeom prst="rect">
            <a:avLst/>
          </a:prstGeom>
        </p:spPr>
      </p:pic>
      <p:pic>
        <p:nvPicPr>
          <p:cNvPr id="8" name="Picture 4" descr="CORS Errors in Ionic Apps">
            <a:extLst>
              <a:ext uri="{FF2B5EF4-FFF2-40B4-BE49-F238E27FC236}">
                <a16:creationId xmlns:a16="http://schemas.microsoft.com/office/drawing/2014/main" id="{086B5C51-E0AD-47B6-9092-FFAE13019B1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0" y="277584"/>
            <a:ext cx="4585306" cy="12036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87D50AB6-D2DF-4E76-B865-D3EFD44193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650842"/>
            <a:ext cx="4459901" cy="310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571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3408531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Arquitectura</a:t>
            </a:r>
            <a:r>
              <a:rPr lang="en-US" sz="2800" spc="-5" dirty="0"/>
              <a:t> para </a:t>
            </a:r>
            <a:r>
              <a:rPr lang="en-US" sz="2800" spc="-5" dirty="0" err="1"/>
              <a:t>contenedores</a:t>
            </a:r>
            <a:endParaRPr lang="en-US" sz="2800" spc="-5" dirty="0"/>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pic>
        <p:nvPicPr>
          <p:cNvPr id="2050" name="Picture 2" descr="Docker Primeros pasos y puesta en práctica de una arquitectura basada en  micro-servicios - Despliegue en el cluster Swarm">
            <a:extLst>
              <a:ext uri="{FF2B5EF4-FFF2-40B4-BE49-F238E27FC236}">
                <a16:creationId xmlns:a16="http://schemas.microsoft.com/office/drawing/2014/main" id="{25EAA8C9-C8FB-42A0-8583-4AA0F3C4F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1109663"/>
            <a:ext cx="56197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110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2745535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1D8E274F-29D8-45F2-850C-216FC77BE66A}"/>
              </a:ext>
            </a:extLst>
          </p:cNvPr>
          <p:cNvSpPr txBox="1">
            <a:spLocks noGrp="1"/>
          </p:cNvSpPr>
          <p:nvPr>
            <p:ph type="title"/>
          </p:nvPr>
        </p:nvSpPr>
        <p:spPr>
          <a:xfrm>
            <a:off x="2062733" y="2219705"/>
            <a:ext cx="4175760" cy="635000"/>
          </a:xfrm>
          <a:prstGeom prst="rect">
            <a:avLst/>
          </a:prstGeom>
        </p:spPr>
        <p:txBody>
          <a:bodyPr vert="horz" wrap="square" lIns="0" tIns="12065" rIns="0" bIns="0" rtlCol="0">
            <a:spAutoFit/>
          </a:bodyPr>
          <a:lstStyle/>
          <a:p>
            <a:pPr marL="12700">
              <a:lnSpc>
                <a:spcPct val="100000"/>
              </a:lnSpc>
              <a:spcBef>
                <a:spcPts val="95"/>
              </a:spcBef>
            </a:pPr>
            <a:r>
              <a:rPr spc="-5" dirty="0"/>
              <a:t>¡Muchas</a:t>
            </a:r>
            <a:r>
              <a:rPr spc="-30" dirty="0"/>
              <a:t> </a:t>
            </a:r>
            <a:r>
              <a:rPr spc="-5" dirty="0"/>
              <a:t>gracias!</a:t>
            </a:r>
          </a:p>
        </p:txBody>
      </p:sp>
      <p:pic>
        <p:nvPicPr>
          <p:cNvPr id="2" name="Picture 1">
            <a:extLst>
              <a:ext uri="{FF2B5EF4-FFF2-40B4-BE49-F238E27FC236}">
                <a16:creationId xmlns:a16="http://schemas.microsoft.com/office/drawing/2014/main" id="{9D8AF47E-8C6C-457B-ADDD-18E68E2005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7826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Redis</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1977464"/>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Redis (</a:t>
            </a:r>
            <a:r>
              <a:rPr lang="es-ES" b="0" i="0" dirty="0" err="1">
                <a:solidFill>
                  <a:srgbClr val="4C4C51"/>
                </a:solidFill>
                <a:effectLst/>
                <a:latin typeface="Segoe UI" panose="020B0502040204020203" pitchFamily="34" charset="0"/>
              </a:rPr>
              <a:t>Remote</a:t>
            </a:r>
            <a:r>
              <a:rPr lang="es-ES" b="0" i="0" dirty="0">
                <a:solidFill>
                  <a:srgbClr val="4C4C51"/>
                </a:solidFill>
                <a:effectLst/>
                <a:latin typeface="Segoe UI" panose="020B0502040204020203" pitchFamily="34" charset="0"/>
              </a:rPr>
              <a:t> </a:t>
            </a:r>
            <a:r>
              <a:rPr lang="es-ES" b="0" i="0" dirty="0" err="1">
                <a:solidFill>
                  <a:srgbClr val="4C4C51"/>
                </a:solidFill>
                <a:effectLst/>
                <a:latin typeface="Segoe UI" panose="020B0502040204020203" pitchFamily="34" charset="0"/>
              </a:rPr>
              <a:t>Dictionary</a:t>
            </a:r>
            <a:r>
              <a:rPr lang="es-ES" b="0" i="0" dirty="0">
                <a:solidFill>
                  <a:srgbClr val="4C4C51"/>
                </a:solidFill>
                <a:effectLst/>
                <a:latin typeface="Segoe UI" panose="020B0502040204020203" pitchFamily="34" charset="0"/>
              </a:rPr>
              <a:t> Server) es una Base de Datos con un motor de almacenamiento Clave-Valor. Además, los datos residen, principalmente, en memoria, lo que proporciona a este sistema unos muy buenos tiempos de respuesta en la recuperación de la información.</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916560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a:t>Redis</a:t>
            </a:r>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3993401"/>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El uso de Redis es altamente recomendable cuando la velocidad de acceso y tiempos de respuesta son críticos para una solución de negocio. Su uso es también indicado cuando se trabaja con aplicaciones en tiempo real, lo cual requiere que los datos se encuentren rápidamente accesibles para mejorar los tiempos de respuesta. Entre los casos de uso más comunes podemos encontrar:</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Listado de elementos más recientes</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Contadores y uso de estadísticas en tiempo real</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Manejo y administración de carros de compra en línea</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Soporte como caché de páginas web</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Entre otros.</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173146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C42920-8431-4538-95B9-211723ACED8D}"/>
              </a:ext>
            </a:extLst>
          </p:cNvPr>
          <p:cNvPicPr>
            <a:picLocks noChangeAspect="1"/>
          </p:cNvPicPr>
          <p:nvPr/>
        </p:nvPicPr>
        <p:blipFill>
          <a:blip r:embed="rId3"/>
          <a:stretch>
            <a:fillRect/>
          </a:stretch>
        </p:blipFill>
        <p:spPr>
          <a:xfrm>
            <a:off x="495300" y="-12123"/>
            <a:ext cx="8001000" cy="5016553"/>
          </a:xfrm>
          <a:prstGeom prst="rect">
            <a:avLst/>
          </a:prstGeom>
        </p:spPr>
      </p:pic>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05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EB981-B941-42BA-8438-863F209C0A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
        <p:nvSpPr>
          <p:cNvPr id="8" name="Rectangle 4">
            <a:extLst>
              <a:ext uri="{FF2B5EF4-FFF2-40B4-BE49-F238E27FC236}">
                <a16:creationId xmlns:a16="http://schemas.microsoft.com/office/drawing/2014/main" id="{CABB71C1-6FC8-4E8D-BC5B-2B540D830766}"/>
              </a:ext>
            </a:extLst>
          </p:cNvPr>
          <p:cNvSpPr>
            <a:spLocks noChangeArrowheads="1"/>
          </p:cNvSpPr>
          <p:nvPr/>
        </p:nvSpPr>
        <p:spPr bwMode="auto">
          <a:xfrm>
            <a:off x="304800" y="4308217"/>
            <a:ext cx="20229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6CAAC5E-64A1-44A4-BB43-9119338DA20D}"/>
              </a:ext>
            </a:extLst>
          </p:cNvPr>
          <p:cNvSpPr/>
          <p:nvPr/>
        </p:nvSpPr>
        <p:spPr>
          <a:xfrm>
            <a:off x="507099" y="742949"/>
            <a:ext cx="3988701" cy="4430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31B1DA-9B45-4410-AA0B-E61D82B4C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750" y="190500"/>
            <a:ext cx="4762500" cy="4762500"/>
          </a:xfrm>
          <a:prstGeom prst="rect">
            <a:avLst/>
          </a:prstGeom>
        </p:spPr>
      </p:pic>
    </p:spTree>
    <p:extLst>
      <p:ext uri="{BB962C8B-B14F-4D97-AF65-F5344CB8AC3E}">
        <p14:creationId xmlns:p14="http://schemas.microsoft.com/office/powerpoint/2010/main" val="380779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78902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Trazas</a:t>
            </a:r>
            <a:r>
              <a:rPr lang="en-US" sz="2800" spc="-5" dirty="0"/>
              <a:t> </a:t>
            </a:r>
            <a:r>
              <a:rPr lang="en-US" sz="2800" spc="-5" dirty="0" err="1"/>
              <a:t>distribuidas</a:t>
            </a:r>
            <a:endParaRPr lang="en-US" sz="2800" spc="-5" dirty="0"/>
          </a:p>
        </p:txBody>
      </p:sp>
      <p:sp>
        <p:nvSpPr>
          <p:cNvPr id="5" name="object 3">
            <a:extLst>
              <a:ext uri="{FF2B5EF4-FFF2-40B4-BE49-F238E27FC236}">
                <a16:creationId xmlns:a16="http://schemas.microsoft.com/office/drawing/2014/main" id="{B486D3F6-E98F-4B43-9064-2FDB7B3CCBD6}"/>
              </a:ext>
            </a:extLst>
          </p:cNvPr>
          <p:cNvSpPr txBox="1"/>
          <p:nvPr/>
        </p:nvSpPr>
        <p:spPr>
          <a:xfrm>
            <a:off x="685800" y="1955706"/>
            <a:ext cx="7664705" cy="1454244"/>
          </a:xfrm>
          <a:prstGeom prst="rect">
            <a:avLst/>
          </a:prstGeom>
        </p:spPr>
        <p:txBody>
          <a:bodyPr vert="horz" wrap="square" lIns="0" tIns="12700" rIns="0" bIns="0" rtlCol="0">
            <a:spAutoFit/>
          </a:bodyPr>
          <a:lstStyle/>
          <a:p>
            <a:pPr marL="469900" marR="82550" lvl="1" algn="ctr">
              <a:spcBef>
                <a:spcPts val="100"/>
              </a:spcBef>
              <a:buClr>
                <a:srgbClr val="FBB64B"/>
              </a:buClr>
              <a:tabLst>
                <a:tab pos="354965" algn="l"/>
                <a:tab pos="355600" algn="l"/>
              </a:tabLst>
            </a:pPr>
            <a:r>
              <a:rPr lang="es-ES" sz="2800" b="0" i="0" dirty="0">
                <a:solidFill>
                  <a:schemeClr val="accent1"/>
                </a:solidFill>
                <a:effectLst/>
                <a:latin typeface="Segoe UI" panose="020B0502040204020203" pitchFamily="34" charset="0"/>
              </a:rPr>
              <a:t>Nos permite observar una representación visual de los flujos de la llamada.</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16775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3B847C9-7B62-4869-8827-DB126C1F0934}"/>
              </a:ext>
            </a:extLst>
          </p:cNvPr>
          <p:cNvSpPr txBox="1">
            <a:spLocks/>
          </p:cNvSpPr>
          <p:nvPr/>
        </p:nvSpPr>
        <p:spPr>
          <a:xfrm>
            <a:off x="415544" y="139065"/>
            <a:ext cx="6518656" cy="443070"/>
          </a:xfrm>
          <a:prstGeom prst="rect">
            <a:avLst/>
          </a:prstGeom>
        </p:spPr>
        <p:txBody>
          <a:bodyPr vert="horz" wrap="square" lIns="0" tIns="12065" rIns="0" bIns="0" rtlCol="0">
            <a:spAutoFit/>
          </a:bodyPr>
          <a:lstStyle>
            <a:lvl1pPr>
              <a:defRPr sz="4000" b="1" i="0">
                <a:solidFill>
                  <a:srgbClr val="4D4D4B"/>
                </a:solidFill>
                <a:latin typeface="Arial"/>
                <a:ea typeface="+mj-ea"/>
                <a:cs typeface="Arial"/>
              </a:defRPr>
            </a:lvl1pPr>
          </a:lstStyle>
          <a:p>
            <a:pPr marL="12700">
              <a:spcBef>
                <a:spcPts val="95"/>
              </a:spcBef>
            </a:pPr>
            <a:r>
              <a:rPr lang="en-US" sz="2800" spc="-5" dirty="0" err="1"/>
              <a:t>Trazas</a:t>
            </a:r>
            <a:r>
              <a:rPr lang="en-US" sz="2800" spc="-5" dirty="0"/>
              <a:t> </a:t>
            </a:r>
            <a:r>
              <a:rPr lang="en-US" sz="2800" spc="-5" dirty="0" err="1"/>
              <a:t>distribuidas</a:t>
            </a:r>
            <a:endParaRPr lang="en-US" sz="2800" spc="-5" dirty="0"/>
          </a:p>
        </p:txBody>
      </p:sp>
      <p:sp>
        <p:nvSpPr>
          <p:cNvPr id="5" name="object 3">
            <a:extLst>
              <a:ext uri="{FF2B5EF4-FFF2-40B4-BE49-F238E27FC236}">
                <a16:creationId xmlns:a16="http://schemas.microsoft.com/office/drawing/2014/main" id="{B486D3F6-E98F-4B43-9064-2FDB7B3CCBD6}"/>
              </a:ext>
            </a:extLst>
          </p:cNvPr>
          <p:cNvSpPr txBox="1"/>
          <p:nvPr/>
        </p:nvSpPr>
        <p:spPr>
          <a:xfrm>
            <a:off x="412495" y="879406"/>
            <a:ext cx="7664705" cy="2595582"/>
          </a:xfrm>
          <a:prstGeom prst="rect">
            <a:avLst/>
          </a:prstGeom>
        </p:spPr>
        <p:txBody>
          <a:bodyPr vert="horz" wrap="square" lIns="0" tIns="12700" rIns="0" bIns="0" rtlCol="0">
            <a:spAutoFit/>
          </a:bodyPr>
          <a:lstStyle/>
          <a:p>
            <a:pPr marL="469900" marR="82550" lvl="1">
              <a:spcBef>
                <a:spcPts val="100"/>
              </a:spcBef>
              <a:buClr>
                <a:srgbClr val="FBB64B"/>
              </a:buClr>
              <a:tabLst>
                <a:tab pos="354965" algn="l"/>
                <a:tab pos="355600" algn="l"/>
              </a:tabLst>
            </a:pPr>
            <a:r>
              <a:rPr lang="es-ES" b="0" i="0" dirty="0">
                <a:solidFill>
                  <a:srgbClr val="4C4C51"/>
                </a:solidFill>
                <a:effectLst/>
                <a:latin typeface="Segoe UI" panose="020B0502040204020203" pitchFamily="34" charset="0"/>
              </a:rPr>
              <a:t>Se utiliza para monitorear y solucionar problemas de sistemas distribuidos basados ​​en microservicios, que incluyen:</a:t>
            </a:r>
          </a:p>
          <a:p>
            <a:pPr marL="469900" marR="82550" lvl="1">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Propagación de contexto distribuido</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Monitoreo de transacciones distribuidas</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Análisis de raíz de la causa</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Análisis de dependencia del servicio</a:t>
            </a:r>
          </a:p>
          <a:p>
            <a:pPr marL="755650" marR="82550" lvl="1" indent="-285750">
              <a:spcBef>
                <a:spcPts val="100"/>
              </a:spcBef>
              <a:buClr>
                <a:srgbClr val="FBB64B"/>
              </a:buClr>
              <a:buFont typeface="Wingdings" panose="05000000000000000000" pitchFamily="2" charset="2"/>
              <a:buChar char="§"/>
              <a:tabLst>
                <a:tab pos="354965" algn="l"/>
                <a:tab pos="355600" algn="l"/>
              </a:tabLst>
            </a:pPr>
            <a:r>
              <a:rPr lang="es-ES" b="0" i="0" dirty="0">
                <a:solidFill>
                  <a:srgbClr val="4C4C51"/>
                </a:solidFill>
                <a:effectLst/>
                <a:latin typeface="Segoe UI" panose="020B0502040204020203" pitchFamily="34" charset="0"/>
              </a:rPr>
              <a:t>Optimización de rendimiento / latencia</a:t>
            </a:r>
          </a:p>
          <a:p>
            <a:pPr marL="12700" marR="82550">
              <a:lnSpc>
                <a:spcPct val="100000"/>
              </a:lnSpc>
              <a:spcBef>
                <a:spcPts val="100"/>
              </a:spcBef>
              <a:buClr>
                <a:srgbClr val="FBB64B"/>
              </a:buClr>
              <a:tabLst>
                <a:tab pos="354965" algn="l"/>
                <a:tab pos="355600" algn="l"/>
              </a:tabLst>
            </a:pPr>
            <a:endParaRPr lang="es-ES" b="0" i="0" dirty="0">
              <a:solidFill>
                <a:srgbClr val="4C4C51"/>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CFBBE970-21E8-417D-9F6D-8F39D9CCFE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3888188"/>
            <a:ext cx="1160463" cy="1193619"/>
          </a:xfrm>
          <a:prstGeom prst="rect">
            <a:avLst/>
          </a:prstGeom>
        </p:spPr>
      </p:pic>
    </p:spTree>
    <p:extLst>
      <p:ext uri="{BB962C8B-B14F-4D97-AF65-F5344CB8AC3E}">
        <p14:creationId xmlns:p14="http://schemas.microsoft.com/office/powerpoint/2010/main" val="3460363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86CE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679</TotalTime>
  <Words>1115</Words>
  <Application>Microsoft Office PowerPoint</Application>
  <PresentationFormat>On-screen Show (16:9)</PresentationFormat>
  <Paragraphs>125</Paragraphs>
  <Slides>34</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Segoe UI</vt:lpstr>
      <vt:lpstr>Wingdings</vt:lpstr>
      <vt:lpstr>Office Theme</vt:lpstr>
      <vt:lpstr>MICROSERVICIOS EN NET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Comenzando a usar los  servicios de AWS</dc:title>
  <dc:creator>Mayron Frank Curay Alvarado</dc:creator>
  <cp:lastModifiedBy>Ivan Cuadros Altamirano</cp:lastModifiedBy>
  <cp:revision>65</cp:revision>
  <dcterms:created xsi:type="dcterms:W3CDTF">2020-08-13T20:32:40Z</dcterms:created>
  <dcterms:modified xsi:type="dcterms:W3CDTF">2021-05-08T23:45:10Z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2017-03-13T00:00:00Z</vt:filetime>
  </property>
  <property fmtid="{D5CDD505-2E9C-101B-9397-08002B2CF9AE}" pid="3" name="Creator">
    <vt:lpwstr>Microsoft® PowerPoint® 2013</vt:lpwstr>
  </property>
  <property fmtid="{D5CDD505-2E9C-101B-9397-08002B2CF9AE}" pid="4" name="LastSaved">
    <vt:filetime>2020-08-13T00:00:00Z</vt:filetime>
  </property>
</Properties>
</file>