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92" r:id="rId3"/>
    <p:sldId id="293" r:id="rId4"/>
    <p:sldId id="303" r:id="rId5"/>
    <p:sldId id="301" r:id="rId6"/>
    <p:sldId id="295" r:id="rId7"/>
    <p:sldId id="308" r:id="rId8"/>
    <p:sldId id="309" r:id="rId9"/>
    <p:sldId id="307" r:id="rId10"/>
    <p:sldId id="302" r:id="rId11"/>
    <p:sldId id="306" r:id="rId12"/>
    <p:sldId id="300" r:id="rId13"/>
    <p:sldId id="311" r:id="rId14"/>
    <p:sldId id="310" r:id="rId15"/>
    <p:sldId id="305" r:id="rId16"/>
    <p:sldId id="290" r:id="rId17"/>
  </p:sldIdLst>
  <p:sldSz cx="9144000" cy="5143500" type="screen16x9"/>
  <p:notesSz cx="9144000" cy="51435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81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36D8525-98B0-4921-97EF-8906D961DAA9}" type="datetimeFigureOut">
              <a:rPr lang="en-US" smtClean="0"/>
              <a:t>5/3/2021</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86BC96F-DC81-4F58-9CA7-16DAB0BD87A1}" type="slidenum">
              <a:rPr lang="en-US" smtClean="0"/>
              <a:t>‹#›</a:t>
            </a:fld>
            <a:endParaRPr lang="en-US"/>
          </a:p>
        </p:txBody>
      </p:sp>
    </p:spTree>
    <p:extLst>
      <p:ext uri="{BB962C8B-B14F-4D97-AF65-F5344CB8AC3E}">
        <p14:creationId xmlns:p14="http://schemas.microsoft.com/office/powerpoint/2010/main" val="676639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559040" y="4713808"/>
            <a:ext cx="1488941" cy="35806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75284" y="1799081"/>
            <a:ext cx="8193430" cy="1244600"/>
          </a:xfrm>
          <a:prstGeom prst="rect">
            <a:avLst/>
          </a:prstGeom>
        </p:spPr>
        <p:txBody>
          <a:bodyPr wrap="square" lIns="0" tIns="0" rIns="0" bIns="0">
            <a:spAutoFit/>
          </a:bodyPr>
          <a:lstStyle>
            <a:lvl1pPr>
              <a:defRPr sz="4000" b="1" i="0">
                <a:solidFill>
                  <a:srgbClr val="4D4D4B"/>
                </a:solidFill>
                <a:latin typeface="Arial"/>
                <a:cs typeface="Arial"/>
              </a:defRPr>
            </a:lvl1pPr>
          </a:lstStyle>
          <a:p>
            <a:endParaRPr/>
          </a:p>
        </p:txBody>
      </p:sp>
      <p:sp>
        <p:nvSpPr>
          <p:cNvPr id="3" name="Holder 3"/>
          <p:cNvSpPr>
            <a:spLocks noGrp="1"/>
          </p:cNvSpPr>
          <p:nvPr>
            <p:ph type="body" idx="1"/>
          </p:nvPr>
        </p:nvSpPr>
        <p:spPr>
          <a:xfrm>
            <a:off x="419506" y="981837"/>
            <a:ext cx="8304987" cy="20008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566724" y="3510788"/>
            <a:ext cx="3376929" cy="702756"/>
          </a:xfrm>
          <a:prstGeom prst="rect">
            <a:avLst/>
          </a:prstGeom>
        </p:spPr>
        <p:txBody>
          <a:bodyPr vert="horz" wrap="square" lIns="0" tIns="12700" rIns="0" bIns="0" rtlCol="0">
            <a:spAutoFit/>
          </a:bodyPr>
          <a:lstStyle/>
          <a:p>
            <a:pPr marL="12700">
              <a:lnSpc>
                <a:spcPct val="100000"/>
              </a:lnSpc>
              <a:spcBef>
                <a:spcPts val="100"/>
              </a:spcBef>
            </a:pPr>
            <a:r>
              <a:rPr lang="en-US" sz="1400" b="1" spc="-5" dirty="0">
                <a:solidFill>
                  <a:srgbClr val="4D4D4B"/>
                </a:solidFill>
                <a:latin typeface="Arial"/>
                <a:cs typeface="Arial"/>
              </a:rPr>
              <a:t>AFORO255 TRAINING CENTER</a:t>
            </a:r>
            <a:br>
              <a:rPr lang="en-US" sz="1400" spc="-10" dirty="0">
                <a:solidFill>
                  <a:srgbClr val="4D4D4B"/>
                </a:solidFill>
                <a:latin typeface="Arial"/>
                <a:cs typeface="Arial"/>
              </a:rPr>
            </a:br>
            <a:endParaRPr lang="en-US" sz="1400" spc="-10" dirty="0">
              <a:solidFill>
                <a:srgbClr val="4D4D4B"/>
              </a:solidFill>
              <a:latin typeface="Arial"/>
              <a:cs typeface="Arial"/>
            </a:endParaRPr>
          </a:p>
          <a:p>
            <a:pPr marL="12700">
              <a:lnSpc>
                <a:spcPct val="100000"/>
              </a:lnSpc>
              <a:spcBef>
                <a:spcPts val="100"/>
              </a:spcBef>
            </a:pPr>
            <a:r>
              <a:rPr sz="1600" spc="-5" dirty="0">
                <a:solidFill>
                  <a:srgbClr val="999A97"/>
                </a:solidFill>
                <a:latin typeface="Arial"/>
                <a:cs typeface="Arial"/>
              </a:rPr>
              <a:t>20</a:t>
            </a:r>
            <a:r>
              <a:rPr lang="en-US" sz="1600" spc="-5" dirty="0">
                <a:solidFill>
                  <a:srgbClr val="999A97"/>
                </a:solidFill>
                <a:latin typeface="Arial"/>
                <a:cs typeface="Arial"/>
              </a:rPr>
              <a:t>21</a:t>
            </a:r>
            <a:endParaRPr sz="1600" dirty="0">
              <a:latin typeface="Arial"/>
              <a:cs typeface="Arial"/>
            </a:endParaRPr>
          </a:p>
        </p:txBody>
      </p:sp>
      <p:sp>
        <p:nvSpPr>
          <p:cNvPr id="5" name="object 5"/>
          <p:cNvSpPr txBox="1">
            <a:spLocks noGrp="1"/>
          </p:cNvSpPr>
          <p:nvPr>
            <p:ph type="title"/>
          </p:nvPr>
        </p:nvSpPr>
        <p:spPr>
          <a:xfrm>
            <a:off x="566724" y="1270508"/>
            <a:ext cx="5723255" cy="1858842"/>
          </a:xfrm>
          <a:prstGeom prst="rect">
            <a:avLst/>
          </a:prstGeom>
        </p:spPr>
        <p:txBody>
          <a:bodyPr vert="horz" wrap="square" lIns="0" tIns="12065" rIns="0" bIns="0" rtlCol="0">
            <a:spAutoFit/>
          </a:bodyPr>
          <a:lstStyle/>
          <a:p>
            <a:pPr marL="12700" marR="5080">
              <a:lnSpc>
                <a:spcPct val="100000"/>
              </a:lnSpc>
              <a:spcBef>
                <a:spcPts val="95"/>
              </a:spcBef>
            </a:pPr>
            <a:r>
              <a:rPr lang="en-US" spc="-10" dirty="0"/>
              <a:t>MICROSERVICIOS EN AZURE Y NET 5</a:t>
            </a:r>
            <a:br>
              <a:rPr lang="en-US" spc="-10" dirty="0"/>
            </a:br>
            <a:endParaRPr spc="-80" dirty="0"/>
          </a:p>
        </p:txBody>
      </p:sp>
      <p:pic>
        <p:nvPicPr>
          <p:cNvPr id="9" name="Picture 8">
            <a:extLst>
              <a:ext uri="{FF2B5EF4-FFF2-40B4-BE49-F238E27FC236}">
                <a16:creationId xmlns:a16="http://schemas.microsoft.com/office/drawing/2014/main" id="{3F993C00-088B-4375-AE4C-CC65580C7E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sting your ML model on Azure Functions — Part 1 | by Evan Miller |  Towards Data Science">
            <a:extLst>
              <a:ext uri="{FF2B5EF4-FFF2-40B4-BE49-F238E27FC236}">
                <a16:creationId xmlns:a16="http://schemas.microsoft.com/office/drawing/2014/main" id="{8FB5476D-0FF3-454C-807E-062233D75F0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08" t="2971" r="908" b="2996"/>
          <a:stretch/>
        </p:blipFill>
        <p:spPr bwMode="auto">
          <a:xfrm>
            <a:off x="381000" y="590551"/>
            <a:ext cx="8229600" cy="3886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4019550"/>
            <a:ext cx="1160463" cy="1193619"/>
          </a:xfrm>
          <a:prstGeom prst="rect">
            <a:avLst/>
          </a:prstGeom>
        </p:spPr>
      </p:pic>
      <p:sp>
        <p:nvSpPr>
          <p:cNvPr id="3" name="object 2">
            <a:extLst>
              <a:ext uri="{FF2B5EF4-FFF2-40B4-BE49-F238E27FC236}">
                <a16:creationId xmlns:a16="http://schemas.microsoft.com/office/drawing/2014/main" id="{85ABE24C-0F49-48EE-941A-CF3FC953D5D2}"/>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lnSpc>
                <a:spcPct val="100000"/>
              </a:lnSpc>
              <a:spcBef>
                <a:spcPts val="530"/>
              </a:spcBef>
              <a:buClr>
                <a:srgbClr val="FBB64B"/>
              </a:buClr>
              <a:tabLst>
                <a:tab pos="354965" algn="l"/>
                <a:tab pos="355600" algn="l"/>
              </a:tabLst>
            </a:pPr>
            <a:r>
              <a:rPr lang="es-PE" sz="2800" spc="-5" dirty="0">
                <a:solidFill>
                  <a:srgbClr val="4D4D4B"/>
                </a:solidFill>
                <a:latin typeface="Arial"/>
                <a:cs typeface="Arial"/>
              </a:rPr>
              <a:t>Azure </a:t>
            </a:r>
            <a:r>
              <a:rPr lang="es-PE" sz="2800" spc="-5" dirty="0" err="1">
                <a:solidFill>
                  <a:srgbClr val="4D4D4B"/>
                </a:solidFill>
                <a:latin typeface="Arial"/>
                <a:cs typeface="Arial"/>
              </a:rPr>
              <a:t>Functions</a:t>
            </a:r>
            <a:endParaRPr lang="es-PE" sz="2800" spc="-5" dirty="0">
              <a:solidFill>
                <a:srgbClr val="4D4D4B"/>
              </a:solidFill>
              <a:latin typeface="Arial"/>
              <a:cs typeface="Arial"/>
            </a:endParaRPr>
          </a:p>
        </p:txBody>
      </p:sp>
    </p:spTree>
    <p:extLst>
      <p:ext uri="{BB962C8B-B14F-4D97-AF65-F5344CB8AC3E}">
        <p14:creationId xmlns:p14="http://schemas.microsoft.com/office/powerpoint/2010/main" val="3749150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0" y="4019550"/>
            <a:ext cx="1160463" cy="1193619"/>
          </a:xfrm>
          <a:prstGeom prst="rect">
            <a:avLst/>
          </a:prstGeom>
        </p:spPr>
      </p:pic>
      <p:sp>
        <p:nvSpPr>
          <p:cNvPr id="3" name="object 2">
            <a:extLst>
              <a:ext uri="{FF2B5EF4-FFF2-40B4-BE49-F238E27FC236}">
                <a16:creationId xmlns:a16="http://schemas.microsoft.com/office/drawing/2014/main" id="{85ABE24C-0F49-48EE-941A-CF3FC953D5D2}"/>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lnSpc>
                <a:spcPct val="100000"/>
              </a:lnSpc>
              <a:spcBef>
                <a:spcPts val="530"/>
              </a:spcBef>
              <a:buClr>
                <a:srgbClr val="FBB64B"/>
              </a:buClr>
              <a:tabLst>
                <a:tab pos="354965" algn="l"/>
                <a:tab pos="355600" algn="l"/>
              </a:tabLst>
            </a:pPr>
            <a:r>
              <a:rPr lang="es-PE" sz="2800" spc="-5" dirty="0">
                <a:solidFill>
                  <a:srgbClr val="4D4D4B"/>
                </a:solidFill>
                <a:latin typeface="Arial"/>
                <a:cs typeface="Arial"/>
              </a:rPr>
              <a:t>Azure </a:t>
            </a:r>
            <a:r>
              <a:rPr lang="es-PE" sz="2800" spc="-5" dirty="0" err="1">
                <a:solidFill>
                  <a:srgbClr val="4D4D4B"/>
                </a:solidFill>
                <a:latin typeface="Arial"/>
                <a:cs typeface="Arial"/>
              </a:rPr>
              <a:t>Functions</a:t>
            </a:r>
            <a:endParaRPr lang="es-PE" sz="2800" spc="-5" dirty="0">
              <a:solidFill>
                <a:srgbClr val="4D4D4B"/>
              </a:solidFill>
              <a:latin typeface="Arial"/>
              <a:cs typeface="Arial"/>
            </a:endParaRPr>
          </a:p>
        </p:txBody>
      </p:sp>
      <p:pic>
        <p:nvPicPr>
          <p:cNvPr id="3074" name="Picture 2" descr="An Introduction to Azure Functions | GrapeCity">
            <a:extLst>
              <a:ext uri="{FF2B5EF4-FFF2-40B4-BE49-F238E27FC236}">
                <a16:creationId xmlns:a16="http://schemas.microsoft.com/office/drawing/2014/main" id="{4C1ABDE8-44F6-42AA-A565-480899DF0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1166813"/>
            <a:ext cx="8543925"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219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0" y="3949881"/>
            <a:ext cx="1160463" cy="1193619"/>
          </a:xfrm>
          <a:prstGeom prst="rect">
            <a:avLst/>
          </a:prstGeom>
        </p:spPr>
      </p:pic>
      <p:sp>
        <p:nvSpPr>
          <p:cNvPr id="8" name="object 2">
            <a:extLst>
              <a:ext uri="{FF2B5EF4-FFF2-40B4-BE49-F238E27FC236}">
                <a16:creationId xmlns:a16="http://schemas.microsoft.com/office/drawing/2014/main" id="{9ADC9881-E5FE-4337-B410-2C6C0C179897}"/>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lnSpc>
                <a:spcPct val="100000"/>
              </a:lnSpc>
              <a:spcBef>
                <a:spcPts val="530"/>
              </a:spcBef>
              <a:buClr>
                <a:srgbClr val="FBB64B"/>
              </a:buClr>
              <a:tabLst>
                <a:tab pos="354965" algn="l"/>
                <a:tab pos="355600" algn="l"/>
              </a:tabLst>
            </a:pPr>
            <a:r>
              <a:rPr lang="es-PE" sz="2800" spc="-5" dirty="0">
                <a:solidFill>
                  <a:srgbClr val="4D4D4B"/>
                </a:solidFill>
                <a:latin typeface="Arial"/>
                <a:cs typeface="Arial"/>
              </a:rPr>
              <a:t>Azure </a:t>
            </a:r>
            <a:r>
              <a:rPr lang="es-PE" sz="2800" spc="-5" dirty="0" err="1">
                <a:solidFill>
                  <a:srgbClr val="4D4D4B"/>
                </a:solidFill>
                <a:latin typeface="Arial"/>
                <a:cs typeface="Arial"/>
              </a:rPr>
              <a:t>Functions</a:t>
            </a:r>
            <a:endParaRPr lang="es-PE" sz="2800" spc="-5" dirty="0">
              <a:solidFill>
                <a:srgbClr val="4D4D4B"/>
              </a:solidFill>
              <a:latin typeface="Arial"/>
              <a:cs typeface="Arial"/>
            </a:endParaRPr>
          </a:p>
        </p:txBody>
      </p:sp>
      <p:sp>
        <p:nvSpPr>
          <p:cNvPr id="3" name="object 3">
            <a:extLst>
              <a:ext uri="{FF2B5EF4-FFF2-40B4-BE49-F238E27FC236}">
                <a16:creationId xmlns:a16="http://schemas.microsoft.com/office/drawing/2014/main" id="{E98D55C6-9986-4EC8-A419-FC7DE874A374}"/>
              </a:ext>
            </a:extLst>
          </p:cNvPr>
          <p:cNvSpPr txBox="1"/>
          <p:nvPr/>
        </p:nvSpPr>
        <p:spPr>
          <a:xfrm>
            <a:off x="412495" y="1051486"/>
            <a:ext cx="8045705" cy="1977464"/>
          </a:xfrm>
          <a:prstGeom prst="rect">
            <a:avLst/>
          </a:prstGeom>
        </p:spPr>
        <p:txBody>
          <a:bodyPr vert="horz" wrap="square" lIns="0" tIns="12700" rIns="0" bIns="0" rtlCol="0">
            <a:spAutoFit/>
          </a:bodyPr>
          <a:lstStyle/>
          <a:p>
            <a:pPr marL="355600" marR="82550" indent="-342900">
              <a:spcBef>
                <a:spcPts val="100"/>
              </a:spcBef>
              <a:buClr>
                <a:srgbClr val="FBB64B"/>
              </a:buClr>
              <a:buFont typeface="Wingdings"/>
              <a:buChar char=""/>
              <a:tabLst>
                <a:tab pos="354965" algn="l"/>
                <a:tab pos="355600" algn="l"/>
              </a:tabLst>
            </a:pPr>
            <a:r>
              <a:rPr lang="es-ES" dirty="0" err="1">
                <a:solidFill>
                  <a:srgbClr val="4C4C51"/>
                </a:solidFill>
                <a:latin typeface="Segoe UI" panose="020B0502040204020203" pitchFamily="34" charset="0"/>
              </a:rPr>
              <a:t>Triggers</a:t>
            </a:r>
            <a:r>
              <a:rPr lang="es-ES" dirty="0">
                <a:solidFill>
                  <a:srgbClr val="4C4C51"/>
                </a:solidFill>
                <a:latin typeface="Segoe UI" panose="020B0502040204020203" pitchFamily="34" charset="0"/>
              </a:rPr>
              <a:t>: Los disparadores son los que hacen que se ejecute una función. Un disparador define cómo se invoca una función y una función debe tener exactamente un disparador. Los disparadores tienen datos asociados, que a menudo se proporcionan como carga útil de la función.</a:t>
            </a:r>
          </a:p>
          <a:p>
            <a:pPr marL="355600" marR="82550" indent="-342900">
              <a:spcBef>
                <a:spcPts val="100"/>
              </a:spcBef>
              <a:buClr>
                <a:srgbClr val="FBB64B"/>
              </a:buClr>
              <a:buFont typeface="Wingdings"/>
              <a:buChar char=""/>
              <a:tabLst>
                <a:tab pos="354965" algn="l"/>
                <a:tab pos="355600" algn="l"/>
              </a:tabLst>
            </a:pPr>
            <a:endParaRPr lang="es-ES" dirty="0">
              <a:solidFill>
                <a:srgbClr val="4C4C51"/>
              </a:solidFill>
              <a:latin typeface="Segoe UI" panose="020B0502040204020203" pitchFamily="34" charset="0"/>
            </a:endParaRPr>
          </a:p>
          <a:p>
            <a:pPr marL="355600" marR="82550" indent="-342900">
              <a:spcBef>
                <a:spcPts val="100"/>
              </a:spcBef>
              <a:buClr>
                <a:srgbClr val="FBB64B"/>
              </a:buClr>
              <a:buFont typeface="Wingdings"/>
              <a:buChar char=""/>
              <a:tabLst>
                <a:tab pos="354965" algn="l"/>
                <a:tab pos="355600" algn="l"/>
              </a:tabLst>
            </a:pPr>
            <a:r>
              <a:rPr lang="es-ES" dirty="0" err="1">
                <a:solidFill>
                  <a:srgbClr val="4C4C51"/>
                </a:solidFill>
                <a:latin typeface="Segoe UI" panose="020B0502040204020203" pitchFamily="34" charset="0"/>
              </a:rPr>
              <a:t>Binding</a:t>
            </a:r>
            <a:r>
              <a:rPr lang="es-ES" dirty="0">
                <a:solidFill>
                  <a:srgbClr val="4C4C51"/>
                </a:solidFill>
                <a:latin typeface="Segoe UI" panose="020B0502040204020203" pitchFamily="34" charset="0"/>
              </a:rPr>
              <a:t>: Todos los desencadenadores y enlaces tienen una propiedad de dirección. </a:t>
            </a:r>
          </a:p>
        </p:txBody>
      </p:sp>
    </p:spTree>
    <p:extLst>
      <p:ext uri="{BB962C8B-B14F-4D97-AF65-F5344CB8AC3E}">
        <p14:creationId xmlns:p14="http://schemas.microsoft.com/office/powerpoint/2010/main" val="1420089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0" y="3949881"/>
            <a:ext cx="1160463" cy="1193619"/>
          </a:xfrm>
          <a:prstGeom prst="rect">
            <a:avLst/>
          </a:prstGeom>
        </p:spPr>
      </p:pic>
      <p:sp>
        <p:nvSpPr>
          <p:cNvPr id="8" name="object 2">
            <a:extLst>
              <a:ext uri="{FF2B5EF4-FFF2-40B4-BE49-F238E27FC236}">
                <a16:creationId xmlns:a16="http://schemas.microsoft.com/office/drawing/2014/main" id="{9ADC9881-E5FE-4337-B410-2C6C0C179897}"/>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lnSpc>
                <a:spcPct val="100000"/>
              </a:lnSpc>
              <a:spcBef>
                <a:spcPts val="530"/>
              </a:spcBef>
              <a:buClr>
                <a:srgbClr val="FBB64B"/>
              </a:buClr>
              <a:tabLst>
                <a:tab pos="354965" algn="l"/>
                <a:tab pos="355600" algn="l"/>
              </a:tabLst>
            </a:pPr>
            <a:r>
              <a:rPr lang="es-PE" sz="2800" spc="-5" dirty="0">
                <a:solidFill>
                  <a:srgbClr val="4D4D4B"/>
                </a:solidFill>
                <a:latin typeface="Arial"/>
                <a:cs typeface="Arial"/>
              </a:rPr>
              <a:t>Azure </a:t>
            </a:r>
            <a:r>
              <a:rPr lang="es-PE" sz="2800" spc="-5" dirty="0" err="1">
                <a:solidFill>
                  <a:srgbClr val="4D4D4B"/>
                </a:solidFill>
                <a:latin typeface="Arial"/>
                <a:cs typeface="Arial"/>
              </a:rPr>
              <a:t>Functions</a:t>
            </a:r>
            <a:endParaRPr lang="es-PE" sz="2800" spc="-5" dirty="0">
              <a:solidFill>
                <a:srgbClr val="4D4D4B"/>
              </a:solidFill>
              <a:latin typeface="Arial"/>
              <a:cs typeface="Arial"/>
            </a:endParaRPr>
          </a:p>
        </p:txBody>
      </p:sp>
      <p:sp>
        <p:nvSpPr>
          <p:cNvPr id="3" name="object 3">
            <a:extLst>
              <a:ext uri="{FF2B5EF4-FFF2-40B4-BE49-F238E27FC236}">
                <a16:creationId xmlns:a16="http://schemas.microsoft.com/office/drawing/2014/main" id="{E98D55C6-9986-4EC8-A419-FC7DE874A374}"/>
              </a:ext>
            </a:extLst>
          </p:cNvPr>
          <p:cNvSpPr txBox="1"/>
          <p:nvPr/>
        </p:nvSpPr>
        <p:spPr>
          <a:xfrm>
            <a:off x="412495" y="851525"/>
            <a:ext cx="8045705" cy="4006225"/>
          </a:xfrm>
          <a:prstGeom prst="rect">
            <a:avLst/>
          </a:prstGeom>
        </p:spPr>
        <p:txBody>
          <a:bodyPr vert="horz" wrap="square" lIns="0" tIns="12700" rIns="0" bIns="0" rtlCol="0">
            <a:spAutoFit/>
          </a:bodyPr>
          <a:lstStyle/>
          <a:p>
            <a:pPr marL="355600" marR="82550" indent="-342900">
              <a:spcBef>
                <a:spcPts val="100"/>
              </a:spcBef>
              <a:buClr>
                <a:srgbClr val="FBB64B"/>
              </a:buClr>
              <a:buFont typeface="Wingdings"/>
              <a:buChar char=""/>
              <a:tabLst>
                <a:tab pos="354965" algn="l"/>
                <a:tab pos="355600" algn="l"/>
              </a:tabLst>
            </a:pPr>
            <a:r>
              <a:rPr lang="es-ES" dirty="0">
                <a:solidFill>
                  <a:srgbClr val="4C4C51"/>
                </a:solidFill>
                <a:latin typeface="Segoe UI" panose="020B0502040204020203" pitchFamily="34" charset="0"/>
              </a:rPr>
              <a:t>La función de Azure es la mejor solución para trabajar con dispositivos de </a:t>
            </a:r>
            <a:r>
              <a:rPr lang="es-ES" dirty="0" err="1">
                <a:solidFill>
                  <a:srgbClr val="4C4C51"/>
                </a:solidFill>
                <a:latin typeface="Segoe UI" panose="020B0502040204020203" pitchFamily="34" charset="0"/>
              </a:rPr>
              <a:t>IoT</a:t>
            </a:r>
            <a:r>
              <a:rPr lang="es-ES" dirty="0">
                <a:solidFill>
                  <a:srgbClr val="4C4C51"/>
                </a:solidFill>
                <a:latin typeface="Segoe UI" panose="020B0502040204020203" pitchFamily="34" charset="0"/>
              </a:rPr>
              <a:t>, crear pequeñas API y microservicios, cualquier procesamiento de datos. Azure </a:t>
            </a:r>
            <a:r>
              <a:rPr lang="es-ES" dirty="0" err="1">
                <a:solidFill>
                  <a:srgbClr val="4C4C51"/>
                </a:solidFill>
                <a:latin typeface="Segoe UI" panose="020B0502040204020203" pitchFamily="34" charset="0"/>
              </a:rPr>
              <a:t>Functions</a:t>
            </a:r>
            <a:r>
              <a:rPr lang="es-ES" dirty="0">
                <a:solidFill>
                  <a:srgbClr val="4C4C51"/>
                </a:solidFill>
                <a:latin typeface="Segoe UI" panose="020B0502040204020203" pitchFamily="34" charset="0"/>
              </a:rPr>
              <a:t> admite desencadenadores que son la forma de iniciar la ejecución de nuestro código. La función de Azure proporciona las siguientes plantillas para activarla:</a:t>
            </a:r>
          </a:p>
          <a:p>
            <a:pPr marL="812800" marR="82550" lvl="1" indent="-342900">
              <a:spcBef>
                <a:spcPts val="100"/>
              </a:spcBef>
              <a:buClr>
                <a:srgbClr val="FBB64B"/>
              </a:buClr>
              <a:buFont typeface="Wingdings"/>
              <a:buChar char=""/>
              <a:tabLst>
                <a:tab pos="354965" algn="l"/>
                <a:tab pos="355600" algn="l"/>
              </a:tabLst>
            </a:pPr>
            <a:r>
              <a:rPr lang="es-ES" dirty="0" err="1">
                <a:solidFill>
                  <a:srgbClr val="4C4C51"/>
                </a:solidFill>
                <a:latin typeface="Segoe UI" panose="020B0502040204020203" pitchFamily="34" charset="0"/>
              </a:rPr>
              <a:t>HTTPTrigger</a:t>
            </a:r>
            <a:endParaRPr lang="es-ES" dirty="0">
              <a:solidFill>
                <a:srgbClr val="4C4C51"/>
              </a:solidFill>
              <a:latin typeface="Segoe UI" panose="020B0502040204020203" pitchFamily="34" charset="0"/>
            </a:endParaRPr>
          </a:p>
          <a:p>
            <a:pPr marL="812800" marR="82550" lvl="1" indent="-342900">
              <a:spcBef>
                <a:spcPts val="100"/>
              </a:spcBef>
              <a:buClr>
                <a:srgbClr val="FBB64B"/>
              </a:buClr>
              <a:buFont typeface="Wingdings"/>
              <a:buChar char=""/>
              <a:tabLst>
                <a:tab pos="354965" algn="l"/>
                <a:tab pos="355600" algn="l"/>
              </a:tabLst>
            </a:pPr>
            <a:r>
              <a:rPr lang="es-ES" dirty="0" err="1">
                <a:solidFill>
                  <a:srgbClr val="4C4C51"/>
                </a:solidFill>
                <a:latin typeface="Segoe UI" panose="020B0502040204020203" pitchFamily="34" charset="0"/>
              </a:rPr>
              <a:t>TimerTrigger</a:t>
            </a:r>
            <a:endParaRPr lang="es-ES" dirty="0">
              <a:solidFill>
                <a:srgbClr val="4C4C51"/>
              </a:solidFill>
              <a:latin typeface="Segoe UI" panose="020B0502040204020203" pitchFamily="34" charset="0"/>
            </a:endParaRPr>
          </a:p>
          <a:p>
            <a:pPr marL="812800" marR="82550" lvl="1" indent="-342900">
              <a:spcBef>
                <a:spcPts val="100"/>
              </a:spcBef>
              <a:buClr>
                <a:srgbClr val="FBB64B"/>
              </a:buClr>
              <a:buFont typeface="Wingdings"/>
              <a:buChar char=""/>
              <a:tabLst>
                <a:tab pos="354965" algn="l"/>
                <a:tab pos="355600" algn="l"/>
              </a:tabLst>
            </a:pPr>
            <a:r>
              <a:rPr lang="es-ES" dirty="0" err="1">
                <a:solidFill>
                  <a:srgbClr val="4C4C51"/>
                </a:solidFill>
                <a:latin typeface="Segoe UI" panose="020B0502040204020203" pitchFamily="34" charset="0"/>
              </a:rPr>
              <a:t>CosmosDBTrigger</a:t>
            </a:r>
            <a:endParaRPr lang="es-ES" dirty="0">
              <a:solidFill>
                <a:srgbClr val="4C4C51"/>
              </a:solidFill>
              <a:latin typeface="Segoe UI" panose="020B0502040204020203" pitchFamily="34" charset="0"/>
            </a:endParaRPr>
          </a:p>
          <a:p>
            <a:pPr marL="812800" marR="82550" lvl="1" indent="-342900">
              <a:spcBef>
                <a:spcPts val="100"/>
              </a:spcBef>
              <a:buClr>
                <a:srgbClr val="FBB64B"/>
              </a:buClr>
              <a:buFont typeface="Wingdings"/>
              <a:buChar char=""/>
              <a:tabLst>
                <a:tab pos="354965" algn="l"/>
                <a:tab pos="355600" algn="l"/>
              </a:tabLst>
            </a:pPr>
            <a:r>
              <a:rPr lang="es-ES" dirty="0" err="1">
                <a:solidFill>
                  <a:srgbClr val="4C4C51"/>
                </a:solidFill>
                <a:latin typeface="Segoe UI" panose="020B0502040204020203" pitchFamily="34" charset="0"/>
              </a:rPr>
              <a:t>BlobTrigger</a:t>
            </a:r>
            <a:endParaRPr lang="es-ES" dirty="0">
              <a:solidFill>
                <a:srgbClr val="4C4C51"/>
              </a:solidFill>
              <a:latin typeface="Segoe UI" panose="020B0502040204020203" pitchFamily="34" charset="0"/>
            </a:endParaRPr>
          </a:p>
          <a:p>
            <a:pPr marL="812800" marR="82550" lvl="1" indent="-342900">
              <a:spcBef>
                <a:spcPts val="100"/>
              </a:spcBef>
              <a:buClr>
                <a:srgbClr val="FBB64B"/>
              </a:buClr>
              <a:buFont typeface="Wingdings"/>
              <a:buChar char=""/>
              <a:tabLst>
                <a:tab pos="354965" algn="l"/>
                <a:tab pos="355600" algn="l"/>
              </a:tabLst>
            </a:pPr>
            <a:r>
              <a:rPr lang="es-ES" dirty="0" err="1">
                <a:solidFill>
                  <a:srgbClr val="4C4C51"/>
                </a:solidFill>
                <a:latin typeface="Segoe UI" panose="020B0502040204020203" pitchFamily="34" charset="0"/>
              </a:rPr>
              <a:t>QueueTrigger</a:t>
            </a:r>
            <a:endParaRPr lang="es-ES" dirty="0">
              <a:solidFill>
                <a:srgbClr val="4C4C51"/>
              </a:solidFill>
              <a:latin typeface="Segoe UI" panose="020B0502040204020203" pitchFamily="34" charset="0"/>
            </a:endParaRPr>
          </a:p>
          <a:p>
            <a:pPr marL="812800" marR="82550" lvl="1" indent="-342900">
              <a:spcBef>
                <a:spcPts val="100"/>
              </a:spcBef>
              <a:buClr>
                <a:srgbClr val="FBB64B"/>
              </a:buClr>
              <a:buFont typeface="Wingdings"/>
              <a:buChar char=""/>
              <a:tabLst>
                <a:tab pos="354965" algn="l"/>
                <a:tab pos="355600" algn="l"/>
              </a:tabLst>
            </a:pPr>
            <a:r>
              <a:rPr lang="es-ES" dirty="0" err="1">
                <a:solidFill>
                  <a:srgbClr val="4C4C51"/>
                </a:solidFill>
                <a:latin typeface="Segoe UI" panose="020B0502040204020203" pitchFamily="34" charset="0"/>
              </a:rPr>
              <a:t>EventGridTrigger</a:t>
            </a:r>
            <a:endParaRPr lang="es-ES" dirty="0">
              <a:solidFill>
                <a:srgbClr val="4C4C51"/>
              </a:solidFill>
              <a:latin typeface="Segoe UI" panose="020B0502040204020203" pitchFamily="34" charset="0"/>
            </a:endParaRPr>
          </a:p>
          <a:p>
            <a:pPr marL="812800" marR="82550" lvl="1" indent="-342900">
              <a:spcBef>
                <a:spcPts val="100"/>
              </a:spcBef>
              <a:buClr>
                <a:srgbClr val="FBB64B"/>
              </a:buClr>
              <a:buFont typeface="Wingdings"/>
              <a:buChar char=""/>
              <a:tabLst>
                <a:tab pos="354965" algn="l"/>
                <a:tab pos="355600" algn="l"/>
              </a:tabLst>
            </a:pPr>
            <a:r>
              <a:rPr lang="es-ES" dirty="0" err="1">
                <a:solidFill>
                  <a:srgbClr val="4C4C51"/>
                </a:solidFill>
                <a:latin typeface="Segoe UI" panose="020B0502040204020203" pitchFamily="34" charset="0"/>
              </a:rPr>
              <a:t>EventHubTrigger</a:t>
            </a:r>
            <a:endParaRPr lang="es-ES" dirty="0">
              <a:solidFill>
                <a:srgbClr val="4C4C51"/>
              </a:solidFill>
              <a:latin typeface="Segoe UI" panose="020B0502040204020203" pitchFamily="34" charset="0"/>
            </a:endParaRPr>
          </a:p>
          <a:p>
            <a:pPr marL="812800" marR="82550" lvl="1" indent="-342900">
              <a:spcBef>
                <a:spcPts val="100"/>
              </a:spcBef>
              <a:buClr>
                <a:srgbClr val="FBB64B"/>
              </a:buClr>
              <a:buFont typeface="Wingdings"/>
              <a:buChar char=""/>
              <a:tabLst>
                <a:tab pos="354965" algn="l"/>
                <a:tab pos="355600" algn="l"/>
              </a:tabLst>
            </a:pPr>
            <a:r>
              <a:rPr lang="es-ES" dirty="0" err="1">
                <a:solidFill>
                  <a:srgbClr val="4C4C51"/>
                </a:solidFill>
                <a:latin typeface="Segoe UI" panose="020B0502040204020203" pitchFamily="34" charset="0"/>
              </a:rPr>
              <a:t>ServiceBusQueueTrigger</a:t>
            </a:r>
            <a:endParaRPr lang="es-ES" dirty="0">
              <a:solidFill>
                <a:srgbClr val="4C4C51"/>
              </a:solidFill>
              <a:latin typeface="Segoe UI" panose="020B0502040204020203" pitchFamily="34" charset="0"/>
            </a:endParaRPr>
          </a:p>
          <a:p>
            <a:pPr marL="812800" marR="82550" lvl="1" indent="-342900">
              <a:spcBef>
                <a:spcPts val="100"/>
              </a:spcBef>
              <a:buClr>
                <a:srgbClr val="FBB64B"/>
              </a:buClr>
              <a:buFont typeface="Wingdings"/>
              <a:buChar char=""/>
              <a:tabLst>
                <a:tab pos="354965" algn="l"/>
                <a:tab pos="355600" algn="l"/>
              </a:tabLst>
            </a:pPr>
            <a:r>
              <a:rPr lang="es-ES" dirty="0" err="1">
                <a:solidFill>
                  <a:srgbClr val="4C4C51"/>
                </a:solidFill>
                <a:latin typeface="Segoe UI" panose="020B0502040204020203" pitchFamily="34" charset="0"/>
              </a:rPr>
              <a:t>ServiceBusTopicTrigger</a:t>
            </a:r>
            <a:endParaRPr lang="es-ES" dirty="0">
              <a:solidFill>
                <a:srgbClr val="4C4C51"/>
              </a:solidFill>
              <a:latin typeface="Segoe UI" panose="020B0502040204020203" pitchFamily="34" charset="0"/>
            </a:endParaRPr>
          </a:p>
        </p:txBody>
      </p:sp>
    </p:spTree>
    <p:extLst>
      <p:ext uri="{BB962C8B-B14F-4D97-AF65-F5344CB8AC3E}">
        <p14:creationId xmlns:p14="http://schemas.microsoft.com/office/powerpoint/2010/main" val="1770384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0" y="4019550"/>
            <a:ext cx="1160463" cy="1193619"/>
          </a:xfrm>
          <a:prstGeom prst="rect">
            <a:avLst/>
          </a:prstGeom>
        </p:spPr>
      </p:pic>
      <p:sp>
        <p:nvSpPr>
          <p:cNvPr id="3" name="object 2">
            <a:extLst>
              <a:ext uri="{FF2B5EF4-FFF2-40B4-BE49-F238E27FC236}">
                <a16:creationId xmlns:a16="http://schemas.microsoft.com/office/drawing/2014/main" id="{85ABE24C-0F49-48EE-941A-CF3FC953D5D2}"/>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lnSpc>
                <a:spcPct val="100000"/>
              </a:lnSpc>
              <a:spcBef>
                <a:spcPts val="530"/>
              </a:spcBef>
              <a:buClr>
                <a:srgbClr val="FBB64B"/>
              </a:buClr>
              <a:tabLst>
                <a:tab pos="354965" algn="l"/>
                <a:tab pos="355600" algn="l"/>
              </a:tabLst>
            </a:pPr>
            <a:r>
              <a:rPr lang="es-PE" sz="2800" spc="-5" dirty="0">
                <a:solidFill>
                  <a:srgbClr val="4D4D4B"/>
                </a:solidFill>
                <a:latin typeface="Arial"/>
                <a:cs typeface="Arial"/>
              </a:rPr>
              <a:t>Azure </a:t>
            </a:r>
            <a:r>
              <a:rPr lang="es-PE" sz="2800" spc="-5" dirty="0" err="1">
                <a:solidFill>
                  <a:srgbClr val="4D4D4B"/>
                </a:solidFill>
                <a:latin typeface="Arial"/>
                <a:cs typeface="Arial"/>
              </a:rPr>
              <a:t>Functions</a:t>
            </a:r>
            <a:endParaRPr lang="es-PE" sz="2800" spc="-5" dirty="0">
              <a:solidFill>
                <a:srgbClr val="4D4D4B"/>
              </a:solidFill>
              <a:latin typeface="Arial"/>
              <a:cs typeface="Arial"/>
            </a:endParaRPr>
          </a:p>
        </p:txBody>
      </p:sp>
      <p:pic>
        <p:nvPicPr>
          <p:cNvPr id="4098" name="Picture 2" descr="Serverless Microservices reference architecture - Code Samples | Microsoft  Docs">
            <a:extLst>
              <a:ext uri="{FF2B5EF4-FFF2-40B4-BE49-F238E27FC236}">
                <a16:creationId xmlns:a16="http://schemas.microsoft.com/office/drawing/2014/main" id="{40CE38AA-72C5-4B49-B0EF-8FE81F57B39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0"/>
          <a:stretch/>
        </p:blipFill>
        <p:spPr bwMode="auto">
          <a:xfrm>
            <a:off x="1295400" y="819149"/>
            <a:ext cx="6781800" cy="3721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157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8DE07A-4574-4BE9-A28C-23519F0A89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6249"/>
            <a:ext cx="9143999" cy="6095999"/>
          </a:xfrm>
          <a:prstGeom prst="rect">
            <a:avLst/>
          </a:prstGeom>
        </p:spPr>
      </p:pic>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3949881"/>
            <a:ext cx="1160463" cy="1193619"/>
          </a:xfrm>
          <a:prstGeom prst="rect">
            <a:avLst/>
          </a:prstGeom>
        </p:spPr>
      </p:pic>
      <p:sp>
        <p:nvSpPr>
          <p:cNvPr id="8" name="object 2">
            <a:extLst>
              <a:ext uri="{FF2B5EF4-FFF2-40B4-BE49-F238E27FC236}">
                <a16:creationId xmlns:a16="http://schemas.microsoft.com/office/drawing/2014/main" id="{9ADC9881-E5FE-4337-B410-2C6C0C179897}"/>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s-PE" sz="2800" kern="0" spc="-5" dirty="0"/>
              <a:t>H</a:t>
            </a:r>
            <a:r>
              <a:rPr lang="en-US" sz="2800" kern="0" spc="-5" dirty="0"/>
              <a:t>ands On</a:t>
            </a:r>
            <a:endParaRPr lang="en-US" sz="2800" kern="0" dirty="0"/>
          </a:p>
        </p:txBody>
      </p:sp>
      <p:sp>
        <p:nvSpPr>
          <p:cNvPr id="3" name="object 3">
            <a:extLst>
              <a:ext uri="{FF2B5EF4-FFF2-40B4-BE49-F238E27FC236}">
                <a16:creationId xmlns:a16="http://schemas.microsoft.com/office/drawing/2014/main" id="{E98D55C6-9986-4EC8-A419-FC7DE874A374}"/>
              </a:ext>
            </a:extLst>
          </p:cNvPr>
          <p:cNvSpPr txBox="1"/>
          <p:nvPr/>
        </p:nvSpPr>
        <p:spPr>
          <a:xfrm>
            <a:off x="412495" y="984548"/>
            <a:ext cx="8045705" cy="289823"/>
          </a:xfrm>
          <a:prstGeom prst="rect">
            <a:avLst/>
          </a:prstGeom>
        </p:spPr>
        <p:txBody>
          <a:bodyPr vert="horz" wrap="square" lIns="0" tIns="12700" rIns="0" bIns="0" rtlCol="0">
            <a:spAutoFit/>
          </a:bodyPr>
          <a:lstStyle/>
          <a:p>
            <a:pPr marL="355600" marR="82550" indent="-342900">
              <a:spcBef>
                <a:spcPts val="100"/>
              </a:spcBef>
              <a:buClr>
                <a:srgbClr val="FBB64B"/>
              </a:buClr>
              <a:buFont typeface="Wingdings"/>
              <a:buChar char=""/>
              <a:tabLst>
                <a:tab pos="354965" algn="l"/>
                <a:tab pos="355600" algn="l"/>
              </a:tabLst>
            </a:pPr>
            <a:r>
              <a:rPr lang="es-ES" dirty="0">
                <a:solidFill>
                  <a:srgbClr val="4C4C51"/>
                </a:solidFill>
                <a:latin typeface="Segoe UI" panose="020B0502040204020203" pitchFamily="34" charset="0"/>
              </a:rPr>
              <a:t>Construyamos los microservicios</a:t>
            </a:r>
            <a:endParaRPr dirty="0">
              <a:solidFill>
                <a:srgbClr val="4C4C51"/>
              </a:solidFill>
              <a:latin typeface="Segoe UI" panose="020B0502040204020203" pitchFamily="34" charset="0"/>
            </a:endParaRPr>
          </a:p>
        </p:txBody>
      </p:sp>
    </p:spTree>
    <p:extLst>
      <p:ext uri="{BB962C8B-B14F-4D97-AF65-F5344CB8AC3E}">
        <p14:creationId xmlns:p14="http://schemas.microsoft.com/office/powerpoint/2010/main" val="3160734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1D8E274F-29D8-45F2-850C-216FC77BE66A}"/>
              </a:ext>
            </a:extLst>
          </p:cNvPr>
          <p:cNvSpPr txBox="1">
            <a:spLocks noGrp="1"/>
          </p:cNvSpPr>
          <p:nvPr>
            <p:ph type="title"/>
          </p:nvPr>
        </p:nvSpPr>
        <p:spPr>
          <a:xfrm>
            <a:off x="2062733" y="2219705"/>
            <a:ext cx="4175760" cy="635000"/>
          </a:xfrm>
          <a:prstGeom prst="rect">
            <a:avLst/>
          </a:prstGeom>
        </p:spPr>
        <p:txBody>
          <a:bodyPr vert="horz" wrap="square" lIns="0" tIns="12065" rIns="0" bIns="0" rtlCol="0">
            <a:spAutoFit/>
          </a:bodyPr>
          <a:lstStyle/>
          <a:p>
            <a:pPr marL="12700">
              <a:lnSpc>
                <a:spcPct val="100000"/>
              </a:lnSpc>
              <a:spcBef>
                <a:spcPts val="95"/>
              </a:spcBef>
            </a:pPr>
            <a:r>
              <a:rPr spc="-5" dirty="0"/>
              <a:t>¡Muchas</a:t>
            </a:r>
            <a:r>
              <a:rPr spc="-30" dirty="0"/>
              <a:t> </a:t>
            </a:r>
            <a:r>
              <a:rPr spc="-5" dirty="0"/>
              <a:t>gracias!</a:t>
            </a:r>
          </a:p>
        </p:txBody>
      </p:sp>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378260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F993C00-088B-4375-AE4C-CC65580C7E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6" name="object 5">
            <a:extLst>
              <a:ext uri="{FF2B5EF4-FFF2-40B4-BE49-F238E27FC236}">
                <a16:creationId xmlns:a16="http://schemas.microsoft.com/office/drawing/2014/main" id="{FCD194D5-CB94-4600-A2F5-D5A2A7456DF8}"/>
              </a:ext>
            </a:extLst>
          </p:cNvPr>
          <p:cNvSpPr txBox="1">
            <a:spLocks/>
          </p:cNvSpPr>
          <p:nvPr/>
        </p:nvSpPr>
        <p:spPr>
          <a:xfrm>
            <a:off x="415544" y="139065"/>
            <a:ext cx="7360284"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s-ES" sz="2800" kern="0" dirty="0" err="1"/>
              <a:t>Intructor</a:t>
            </a:r>
            <a:endParaRPr lang="es-ES" sz="2800" kern="0" dirty="0"/>
          </a:p>
        </p:txBody>
      </p:sp>
      <p:sp>
        <p:nvSpPr>
          <p:cNvPr id="7" name="object 6">
            <a:extLst>
              <a:ext uri="{FF2B5EF4-FFF2-40B4-BE49-F238E27FC236}">
                <a16:creationId xmlns:a16="http://schemas.microsoft.com/office/drawing/2014/main" id="{76BC1265-34B2-4E0C-9F2B-E9E24BABE103}"/>
              </a:ext>
            </a:extLst>
          </p:cNvPr>
          <p:cNvSpPr txBox="1"/>
          <p:nvPr/>
        </p:nvSpPr>
        <p:spPr>
          <a:xfrm>
            <a:off x="4953000" y="1780278"/>
            <a:ext cx="2664600" cy="486672"/>
          </a:xfrm>
          <a:prstGeom prst="rect">
            <a:avLst/>
          </a:prstGeom>
        </p:spPr>
        <p:txBody>
          <a:bodyPr vert="horz" wrap="square" lIns="0" tIns="12065" rIns="0" bIns="0" rtlCol="0">
            <a:spAutoFit/>
          </a:bodyPr>
          <a:lstStyle/>
          <a:p>
            <a:pPr marL="12700" algn="ctr">
              <a:lnSpc>
                <a:spcPct val="100000"/>
              </a:lnSpc>
              <a:spcBef>
                <a:spcPts val="95"/>
              </a:spcBef>
            </a:pPr>
            <a:r>
              <a:rPr lang="es-PE" sz="1600" spc="-5" dirty="0">
                <a:solidFill>
                  <a:srgbClr val="4D4D4B"/>
                </a:solidFill>
                <a:latin typeface="Arial"/>
                <a:cs typeface="Arial"/>
              </a:rPr>
              <a:t>Ivan Cuadros Altamirano</a:t>
            </a:r>
          </a:p>
          <a:p>
            <a:pPr marL="12700" algn="ctr">
              <a:spcBef>
                <a:spcPts val="95"/>
              </a:spcBef>
            </a:pPr>
            <a:r>
              <a:rPr lang="en-US" sz="1400" spc="-5" dirty="0">
                <a:solidFill>
                  <a:srgbClr val="4D4D4B"/>
                </a:solidFill>
                <a:latin typeface="Arial"/>
                <a:cs typeface="Arial"/>
              </a:rPr>
              <a:t>Lead Software Architect</a:t>
            </a:r>
            <a:endParaRPr sz="1400" spc="-5" dirty="0">
              <a:solidFill>
                <a:srgbClr val="4D4D4B"/>
              </a:solidFill>
              <a:latin typeface="Arial"/>
              <a:cs typeface="Arial"/>
            </a:endParaRPr>
          </a:p>
        </p:txBody>
      </p:sp>
      <p:pic>
        <p:nvPicPr>
          <p:cNvPr id="11" name="Picture 10">
            <a:extLst>
              <a:ext uri="{FF2B5EF4-FFF2-40B4-BE49-F238E27FC236}">
                <a16:creationId xmlns:a16="http://schemas.microsoft.com/office/drawing/2014/main" id="{D9152C55-DC4E-415B-AD7F-8295D00EDE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1050532"/>
            <a:ext cx="2664600" cy="2740418"/>
          </a:xfrm>
          <a:prstGeom prst="rect">
            <a:avLst/>
          </a:prstGeom>
          <a:effectLst>
            <a:softEdge rad="31750"/>
          </a:effectLst>
        </p:spPr>
      </p:pic>
      <p:pic>
        <p:nvPicPr>
          <p:cNvPr id="19" name="Picture 18">
            <a:extLst>
              <a:ext uri="{FF2B5EF4-FFF2-40B4-BE49-F238E27FC236}">
                <a16:creationId xmlns:a16="http://schemas.microsoft.com/office/drawing/2014/main" id="{380A30FC-7330-4B22-ACED-8484EE1408D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916" t="79057" r="30741" b="5556"/>
          <a:stretch/>
        </p:blipFill>
        <p:spPr>
          <a:xfrm>
            <a:off x="5943600" y="2266950"/>
            <a:ext cx="864810" cy="814267"/>
          </a:xfrm>
          <a:prstGeom prst="rect">
            <a:avLst/>
          </a:prstGeom>
        </p:spPr>
      </p:pic>
    </p:spTree>
    <p:extLst>
      <p:ext uri="{BB962C8B-B14F-4D97-AF65-F5344CB8AC3E}">
        <p14:creationId xmlns:p14="http://schemas.microsoft.com/office/powerpoint/2010/main" val="64657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object 2">
            <a:extLst>
              <a:ext uri="{FF2B5EF4-FFF2-40B4-BE49-F238E27FC236}">
                <a16:creationId xmlns:a16="http://schemas.microsoft.com/office/drawing/2014/main" id="{9ADC9881-E5FE-4337-B410-2C6C0C179897}"/>
              </a:ext>
            </a:extLst>
          </p:cNvPr>
          <p:cNvSpPr txBox="1">
            <a:spLocks/>
          </p:cNvSpPr>
          <p:nvPr/>
        </p:nvSpPr>
        <p:spPr>
          <a:xfrm>
            <a:off x="415544" y="139065"/>
            <a:ext cx="1326515" cy="45212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kern="0" spc="-10"/>
              <a:t>Agenda</a:t>
            </a:r>
            <a:endParaRPr lang="en-US" sz="2800" kern="0" dirty="0"/>
          </a:p>
        </p:txBody>
      </p:sp>
      <p:sp>
        <p:nvSpPr>
          <p:cNvPr id="9" name="object 3">
            <a:extLst>
              <a:ext uri="{FF2B5EF4-FFF2-40B4-BE49-F238E27FC236}">
                <a16:creationId xmlns:a16="http://schemas.microsoft.com/office/drawing/2014/main" id="{BC91F90D-4D01-43FB-8367-FFCA8D3D4610}"/>
              </a:ext>
            </a:extLst>
          </p:cNvPr>
          <p:cNvSpPr txBox="1"/>
          <p:nvPr/>
        </p:nvSpPr>
        <p:spPr>
          <a:xfrm>
            <a:off x="419506" y="981837"/>
            <a:ext cx="7161530" cy="686085"/>
          </a:xfrm>
          <a:prstGeom prst="rect">
            <a:avLst/>
          </a:prstGeom>
        </p:spPr>
        <p:txBody>
          <a:bodyPr vert="horz" wrap="square" lIns="0" tIns="67310" rIns="0" bIns="0" rtlCol="0">
            <a:spAutoFit/>
          </a:bodyPr>
          <a:lstStyle/>
          <a:p>
            <a:pPr marL="355600" indent="-342900">
              <a:lnSpc>
                <a:spcPct val="100000"/>
              </a:lnSpc>
              <a:spcBef>
                <a:spcPts val="530"/>
              </a:spcBef>
              <a:buClr>
                <a:srgbClr val="FBB64B"/>
              </a:buClr>
              <a:buFont typeface="Wingdings"/>
              <a:buChar char=""/>
              <a:tabLst>
                <a:tab pos="354965" algn="l"/>
                <a:tab pos="355600" algn="l"/>
              </a:tabLst>
            </a:pPr>
            <a:r>
              <a:rPr lang="es-PE" spc="-5" dirty="0">
                <a:solidFill>
                  <a:srgbClr val="4D4D4B"/>
                </a:solidFill>
                <a:latin typeface="Arial"/>
                <a:cs typeface="Arial"/>
              </a:rPr>
              <a:t>Seguridad en los microservicios</a:t>
            </a:r>
          </a:p>
          <a:p>
            <a:pPr marL="355600" indent="-342900">
              <a:lnSpc>
                <a:spcPct val="100000"/>
              </a:lnSpc>
              <a:spcBef>
                <a:spcPts val="530"/>
              </a:spcBef>
              <a:buClr>
                <a:srgbClr val="FBB64B"/>
              </a:buClr>
              <a:buFont typeface="Wingdings"/>
              <a:buChar char=""/>
              <a:tabLst>
                <a:tab pos="354965" algn="l"/>
                <a:tab pos="355600" algn="l"/>
              </a:tabLst>
            </a:pPr>
            <a:r>
              <a:rPr lang="en-US" spc="-5" dirty="0">
                <a:solidFill>
                  <a:srgbClr val="4D4D4B"/>
                </a:solidFill>
                <a:latin typeface="Arial"/>
                <a:cs typeface="Arial"/>
              </a:rPr>
              <a:t>Azure Functions</a:t>
            </a:r>
          </a:p>
        </p:txBody>
      </p:sp>
    </p:spTree>
    <p:extLst>
      <p:ext uri="{BB962C8B-B14F-4D97-AF65-F5344CB8AC3E}">
        <p14:creationId xmlns:p14="http://schemas.microsoft.com/office/powerpoint/2010/main" val="1261168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object 2">
            <a:extLst>
              <a:ext uri="{FF2B5EF4-FFF2-40B4-BE49-F238E27FC236}">
                <a16:creationId xmlns:a16="http://schemas.microsoft.com/office/drawing/2014/main" id="{9ADC9881-E5FE-4337-B410-2C6C0C179897}"/>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err="1">
                <a:solidFill>
                  <a:srgbClr val="4D4D4B"/>
                </a:solidFill>
                <a:latin typeface="Arial"/>
                <a:cs typeface="Arial"/>
              </a:rPr>
              <a:t>Seguridad</a:t>
            </a:r>
            <a:r>
              <a:rPr lang="en-US" sz="2800" spc="-5" dirty="0">
                <a:solidFill>
                  <a:srgbClr val="4D4D4B"/>
                </a:solidFill>
                <a:latin typeface="Arial"/>
                <a:cs typeface="Arial"/>
              </a:rPr>
              <a:t> </a:t>
            </a:r>
            <a:r>
              <a:rPr lang="en-US" sz="2800" spc="-5" dirty="0" err="1">
                <a:solidFill>
                  <a:srgbClr val="4D4D4B"/>
                </a:solidFill>
                <a:latin typeface="Arial"/>
                <a:cs typeface="Arial"/>
              </a:rPr>
              <a:t>en</a:t>
            </a:r>
            <a:r>
              <a:rPr lang="en-US" sz="2800" spc="-5" dirty="0">
                <a:solidFill>
                  <a:srgbClr val="4D4D4B"/>
                </a:solidFill>
                <a:latin typeface="Arial"/>
                <a:cs typeface="Arial"/>
              </a:rPr>
              <a:t> los </a:t>
            </a:r>
            <a:r>
              <a:rPr lang="en-US" sz="2800" spc="-5" dirty="0" err="1">
                <a:solidFill>
                  <a:srgbClr val="4D4D4B"/>
                </a:solidFill>
                <a:latin typeface="Arial"/>
                <a:cs typeface="Arial"/>
              </a:rPr>
              <a:t>microservicios</a:t>
            </a:r>
            <a:endParaRPr lang="en-US" sz="2800" kern="0" dirty="0"/>
          </a:p>
        </p:txBody>
      </p:sp>
      <p:pic>
        <p:nvPicPr>
          <p:cNvPr id="1030" name="Picture 6" descr="Implementación de puertas de enlace de API con Ocelot | Microsoft Docs">
            <a:extLst>
              <a:ext uri="{FF2B5EF4-FFF2-40B4-BE49-F238E27FC236}">
                <a16:creationId xmlns:a16="http://schemas.microsoft.com/office/drawing/2014/main" id="{EB797AC9-D846-4912-ABA9-4AF19B650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127" y="1048940"/>
            <a:ext cx="6783745" cy="3045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838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8DE07A-4574-4BE9-A28C-23519F0A89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6249"/>
            <a:ext cx="9143999" cy="6095999"/>
          </a:xfrm>
          <a:prstGeom prst="rect">
            <a:avLst/>
          </a:prstGeom>
        </p:spPr>
      </p:pic>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3949881"/>
            <a:ext cx="1160463" cy="1193619"/>
          </a:xfrm>
          <a:prstGeom prst="rect">
            <a:avLst/>
          </a:prstGeom>
        </p:spPr>
      </p:pic>
      <p:sp>
        <p:nvSpPr>
          <p:cNvPr id="8" name="object 2">
            <a:extLst>
              <a:ext uri="{FF2B5EF4-FFF2-40B4-BE49-F238E27FC236}">
                <a16:creationId xmlns:a16="http://schemas.microsoft.com/office/drawing/2014/main" id="{9ADC9881-E5FE-4337-B410-2C6C0C179897}"/>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s-PE" sz="2800" kern="0" spc="-5" dirty="0"/>
              <a:t>H</a:t>
            </a:r>
            <a:r>
              <a:rPr lang="en-US" sz="2800" kern="0" spc="-5" dirty="0"/>
              <a:t>ands On</a:t>
            </a:r>
            <a:endParaRPr lang="en-US" sz="2800" kern="0" dirty="0"/>
          </a:p>
        </p:txBody>
      </p:sp>
      <p:sp>
        <p:nvSpPr>
          <p:cNvPr id="3" name="object 3">
            <a:extLst>
              <a:ext uri="{FF2B5EF4-FFF2-40B4-BE49-F238E27FC236}">
                <a16:creationId xmlns:a16="http://schemas.microsoft.com/office/drawing/2014/main" id="{E98D55C6-9986-4EC8-A419-FC7DE874A374}"/>
              </a:ext>
            </a:extLst>
          </p:cNvPr>
          <p:cNvSpPr txBox="1"/>
          <p:nvPr/>
        </p:nvSpPr>
        <p:spPr>
          <a:xfrm>
            <a:off x="412495" y="984548"/>
            <a:ext cx="8045705" cy="289823"/>
          </a:xfrm>
          <a:prstGeom prst="rect">
            <a:avLst/>
          </a:prstGeom>
        </p:spPr>
        <p:txBody>
          <a:bodyPr vert="horz" wrap="square" lIns="0" tIns="12700" rIns="0" bIns="0" rtlCol="0">
            <a:spAutoFit/>
          </a:bodyPr>
          <a:lstStyle/>
          <a:p>
            <a:pPr marL="355600" marR="82550" indent="-342900">
              <a:spcBef>
                <a:spcPts val="100"/>
              </a:spcBef>
              <a:buClr>
                <a:srgbClr val="FBB64B"/>
              </a:buClr>
              <a:buFont typeface="Wingdings"/>
              <a:buChar char=""/>
              <a:tabLst>
                <a:tab pos="354965" algn="l"/>
                <a:tab pos="355600" algn="l"/>
              </a:tabLst>
            </a:pPr>
            <a:r>
              <a:rPr lang="es-ES" dirty="0">
                <a:solidFill>
                  <a:srgbClr val="4C4C51"/>
                </a:solidFill>
                <a:latin typeface="Segoe UI" panose="020B0502040204020203" pitchFamily="34" charset="0"/>
              </a:rPr>
              <a:t>Construyamos los microservicios</a:t>
            </a:r>
            <a:endParaRPr dirty="0">
              <a:solidFill>
                <a:srgbClr val="4C4C51"/>
              </a:solidFill>
              <a:latin typeface="Segoe UI" panose="020B0502040204020203" pitchFamily="34" charset="0"/>
            </a:endParaRPr>
          </a:p>
        </p:txBody>
      </p:sp>
    </p:spTree>
    <p:extLst>
      <p:ext uri="{BB962C8B-B14F-4D97-AF65-F5344CB8AC3E}">
        <p14:creationId xmlns:p14="http://schemas.microsoft.com/office/powerpoint/2010/main" val="346018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object 2">
            <a:extLst>
              <a:ext uri="{FF2B5EF4-FFF2-40B4-BE49-F238E27FC236}">
                <a16:creationId xmlns:a16="http://schemas.microsoft.com/office/drawing/2014/main" id="{9ADC9881-E5FE-4337-B410-2C6C0C179897}"/>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lnSpc>
                <a:spcPct val="100000"/>
              </a:lnSpc>
              <a:spcBef>
                <a:spcPts val="530"/>
              </a:spcBef>
              <a:buClr>
                <a:srgbClr val="FBB64B"/>
              </a:buClr>
              <a:tabLst>
                <a:tab pos="354965" algn="l"/>
                <a:tab pos="355600" algn="l"/>
              </a:tabLst>
            </a:pPr>
            <a:r>
              <a:rPr lang="es-PE" sz="2800" spc="-5" dirty="0">
                <a:solidFill>
                  <a:srgbClr val="4D4D4B"/>
                </a:solidFill>
                <a:latin typeface="Arial"/>
                <a:cs typeface="Arial"/>
              </a:rPr>
              <a:t>¿Qué es </a:t>
            </a:r>
            <a:r>
              <a:rPr lang="es-PE" sz="2800" spc="-5" dirty="0" err="1">
                <a:solidFill>
                  <a:srgbClr val="4D4D4B"/>
                </a:solidFill>
                <a:latin typeface="Arial"/>
                <a:cs typeface="Arial"/>
              </a:rPr>
              <a:t>Serverless</a:t>
            </a:r>
            <a:r>
              <a:rPr lang="es-PE" sz="2800" spc="-5" dirty="0">
                <a:solidFill>
                  <a:srgbClr val="4D4D4B"/>
                </a:solidFill>
                <a:latin typeface="Arial"/>
                <a:cs typeface="Arial"/>
              </a:rPr>
              <a:t>?</a:t>
            </a:r>
          </a:p>
        </p:txBody>
      </p:sp>
      <p:sp>
        <p:nvSpPr>
          <p:cNvPr id="3" name="object 3">
            <a:extLst>
              <a:ext uri="{FF2B5EF4-FFF2-40B4-BE49-F238E27FC236}">
                <a16:creationId xmlns:a16="http://schemas.microsoft.com/office/drawing/2014/main" id="{E98D55C6-9986-4EC8-A419-FC7DE874A374}"/>
              </a:ext>
            </a:extLst>
          </p:cNvPr>
          <p:cNvSpPr txBox="1"/>
          <p:nvPr/>
        </p:nvSpPr>
        <p:spPr>
          <a:xfrm>
            <a:off x="412495" y="879406"/>
            <a:ext cx="8045705" cy="3098284"/>
          </a:xfrm>
          <a:prstGeom prst="rect">
            <a:avLst/>
          </a:prstGeom>
        </p:spPr>
        <p:txBody>
          <a:bodyPr vert="horz" wrap="square" lIns="0" tIns="12700" rIns="0" bIns="0" rtlCol="0">
            <a:spAutoFit/>
          </a:bodyPr>
          <a:lstStyle/>
          <a:p>
            <a:pPr marL="355600" marR="82550" indent="-342900">
              <a:lnSpc>
                <a:spcPct val="100000"/>
              </a:lnSpc>
              <a:spcBef>
                <a:spcPts val="100"/>
              </a:spcBef>
              <a:buClr>
                <a:srgbClr val="FBB64B"/>
              </a:buClr>
              <a:buFont typeface="Wingdings"/>
              <a:buChar char=""/>
              <a:tabLst>
                <a:tab pos="354965" algn="l"/>
                <a:tab pos="355600" algn="l"/>
              </a:tabLst>
            </a:pPr>
            <a:r>
              <a:rPr lang="es-ES" dirty="0">
                <a:solidFill>
                  <a:srgbClr val="4C4C51"/>
                </a:solidFill>
                <a:latin typeface="Segoe UI" panose="020B0502040204020203" pitchFamily="34" charset="0"/>
              </a:rPr>
              <a:t>Cuando hablamos de </a:t>
            </a:r>
            <a:r>
              <a:rPr lang="es-ES" dirty="0" err="1">
                <a:solidFill>
                  <a:srgbClr val="4C4C51"/>
                </a:solidFill>
                <a:latin typeface="Segoe UI" panose="020B0502040204020203" pitchFamily="34" charset="0"/>
              </a:rPr>
              <a:t>serverless</a:t>
            </a:r>
            <a:r>
              <a:rPr lang="es-ES" b="1" dirty="0">
                <a:solidFill>
                  <a:srgbClr val="4C4C51"/>
                </a:solidFill>
                <a:latin typeface="Segoe UI" panose="020B0502040204020203" pitchFamily="34" charset="0"/>
              </a:rPr>
              <a:t> los desarrolladores de aplicaciones no tienen que implementar servidores ni gestionar la escalabilidad de sus aplicaciones</a:t>
            </a:r>
            <a:r>
              <a:rPr lang="es-ES" dirty="0">
                <a:solidFill>
                  <a:srgbClr val="4C4C51"/>
                </a:solidFill>
                <a:latin typeface="Segoe UI" panose="020B0502040204020203" pitchFamily="34" charset="0"/>
              </a:rPr>
              <a:t>. En su lugar, el proveedor de nube abstrae esas tareas rutinarias para que los desarrolladores puedan crear códigos para  producción más rápido que en los modelos tradicionales.</a:t>
            </a:r>
          </a:p>
          <a:p>
            <a:pPr marL="355600" marR="82550" indent="-342900">
              <a:lnSpc>
                <a:spcPct val="100000"/>
              </a:lnSpc>
              <a:spcBef>
                <a:spcPts val="100"/>
              </a:spcBef>
              <a:buClr>
                <a:srgbClr val="FBB64B"/>
              </a:buClr>
              <a:buFont typeface="Wingdings"/>
              <a:buChar char=""/>
              <a:tabLst>
                <a:tab pos="354965" algn="l"/>
                <a:tab pos="355600" algn="l"/>
              </a:tabLst>
            </a:pPr>
            <a:endParaRPr lang="es-ES" dirty="0">
              <a:solidFill>
                <a:srgbClr val="4C4C51"/>
              </a:solidFill>
              <a:latin typeface="Segoe UI" panose="020B0502040204020203" pitchFamily="34" charset="0"/>
            </a:endParaRPr>
          </a:p>
          <a:p>
            <a:pPr marL="355600" marR="82550" indent="-342900">
              <a:lnSpc>
                <a:spcPct val="100000"/>
              </a:lnSpc>
              <a:spcBef>
                <a:spcPts val="100"/>
              </a:spcBef>
              <a:buClr>
                <a:srgbClr val="FBB64B"/>
              </a:buClr>
              <a:buFont typeface="Wingdings"/>
              <a:buChar char=""/>
              <a:tabLst>
                <a:tab pos="354965" algn="l"/>
                <a:tab pos="355600" algn="l"/>
              </a:tabLst>
            </a:pPr>
            <a:r>
              <a:rPr lang="es-ES" dirty="0">
                <a:solidFill>
                  <a:srgbClr val="4C4C51"/>
                </a:solidFill>
                <a:latin typeface="Segoe UI" panose="020B0502040204020203" pitchFamily="34" charset="0"/>
              </a:rPr>
              <a:t>En pocas palabras, gracias a </a:t>
            </a:r>
            <a:r>
              <a:rPr lang="es-ES" dirty="0" err="1">
                <a:solidFill>
                  <a:srgbClr val="4C4C51"/>
                </a:solidFill>
                <a:latin typeface="Segoe UI" panose="020B0502040204020203" pitchFamily="34" charset="0"/>
              </a:rPr>
              <a:t>serverless</a:t>
            </a:r>
            <a:r>
              <a:rPr lang="es-ES" dirty="0">
                <a:solidFill>
                  <a:srgbClr val="4C4C51"/>
                </a:solidFill>
                <a:latin typeface="Segoe UI" panose="020B0502040204020203" pitchFamily="34" charset="0"/>
              </a:rPr>
              <a:t>, los desarrolladores pueden </a:t>
            </a:r>
            <a:r>
              <a:rPr lang="es-ES" b="1" dirty="0">
                <a:solidFill>
                  <a:srgbClr val="4C4C51"/>
                </a:solidFill>
                <a:latin typeface="Segoe UI" panose="020B0502040204020203" pitchFamily="34" charset="0"/>
              </a:rPr>
              <a:t>concentrarse en su código </a:t>
            </a:r>
            <a:r>
              <a:rPr lang="es-ES" dirty="0">
                <a:solidFill>
                  <a:srgbClr val="4C4C51"/>
                </a:solidFill>
                <a:latin typeface="Segoe UI" panose="020B0502040204020203" pitchFamily="34" charset="0"/>
              </a:rPr>
              <a:t>y prácticamente </a:t>
            </a:r>
            <a:r>
              <a:rPr lang="es-ES" b="1" dirty="0">
                <a:solidFill>
                  <a:srgbClr val="4C4C51"/>
                </a:solidFill>
                <a:latin typeface="Segoe UI" panose="020B0502040204020203" pitchFamily="34" charset="0"/>
              </a:rPr>
              <a:t>ignorar la arquitectura</a:t>
            </a:r>
            <a:r>
              <a:rPr lang="es-ES" dirty="0">
                <a:solidFill>
                  <a:srgbClr val="4C4C51"/>
                </a:solidFill>
                <a:latin typeface="Segoe UI" panose="020B0502040204020203" pitchFamily="34" charset="0"/>
              </a:rPr>
              <a:t>. De ahí la denominación </a:t>
            </a:r>
            <a:r>
              <a:rPr lang="es-ES" b="1" dirty="0">
                <a:solidFill>
                  <a:srgbClr val="4C4C51"/>
                </a:solidFill>
                <a:latin typeface="Segoe UI" panose="020B0502040204020203" pitchFamily="34" charset="0"/>
              </a:rPr>
              <a:t>"sin servidor", </a:t>
            </a:r>
            <a:r>
              <a:rPr lang="es-ES" dirty="0">
                <a:solidFill>
                  <a:srgbClr val="4C4C51"/>
                </a:solidFill>
                <a:latin typeface="Segoe UI" panose="020B0502040204020203" pitchFamily="34" charset="0"/>
              </a:rPr>
              <a:t>ya que las especificaciones de los servidores no afectan a los desarrolladores. Por supuesto que los servidores aún existen, pero ahora el proveedor de nube se encarga de gestionarlos.</a:t>
            </a:r>
          </a:p>
        </p:txBody>
      </p:sp>
    </p:spTree>
    <p:extLst>
      <p:ext uri="{BB962C8B-B14F-4D97-AF65-F5344CB8AC3E}">
        <p14:creationId xmlns:p14="http://schemas.microsoft.com/office/powerpoint/2010/main" val="4075794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object 2">
            <a:extLst>
              <a:ext uri="{FF2B5EF4-FFF2-40B4-BE49-F238E27FC236}">
                <a16:creationId xmlns:a16="http://schemas.microsoft.com/office/drawing/2014/main" id="{9ADC9881-E5FE-4337-B410-2C6C0C179897}"/>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lnSpc>
                <a:spcPct val="100000"/>
              </a:lnSpc>
              <a:spcBef>
                <a:spcPts val="530"/>
              </a:spcBef>
              <a:buClr>
                <a:srgbClr val="FBB64B"/>
              </a:buClr>
              <a:tabLst>
                <a:tab pos="354965" algn="l"/>
                <a:tab pos="355600" algn="l"/>
              </a:tabLst>
            </a:pPr>
            <a:r>
              <a:rPr lang="es-PE" sz="2800" spc="-5" dirty="0">
                <a:solidFill>
                  <a:srgbClr val="4D4D4B"/>
                </a:solidFill>
                <a:latin typeface="Arial"/>
                <a:cs typeface="Arial"/>
              </a:rPr>
              <a:t>Métodos de </a:t>
            </a:r>
            <a:r>
              <a:rPr lang="es-PE" sz="2800" spc="-5" dirty="0" err="1">
                <a:solidFill>
                  <a:srgbClr val="4D4D4B"/>
                </a:solidFill>
                <a:latin typeface="Arial"/>
                <a:cs typeface="Arial"/>
              </a:rPr>
              <a:t>Serverless</a:t>
            </a:r>
            <a:endParaRPr lang="es-PE" sz="2800" spc="-5" dirty="0">
              <a:solidFill>
                <a:srgbClr val="4D4D4B"/>
              </a:solidFill>
              <a:latin typeface="Arial"/>
              <a:cs typeface="Arial"/>
            </a:endParaRPr>
          </a:p>
        </p:txBody>
      </p:sp>
      <p:sp>
        <p:nvSpPr>
          <p:cNvPr id="3" name="object 3">
            <a:extLst>
              <a:ext uri="{FF2B5EF4-FFF2-40B4-BE49-F238E27FC236}">
                <a16:creationId xmlns:a16="http://schemas.microsoft.com/office/drawing/2014/main" id="{E98D55C6-9986-4EC8-A419-FC7DE874A374}"/>
              </a:ext>
            </a:extLst>
          </p:cNvPr>
          <p:cNvSpPr txBox="1"/>
          <p:nvPr/>
        </p:nvSpPr>
        <p:spPr>
          <a:xfrm>
            <a:off x="412495" y="879406"/>
            <a:ext cx="8045705" cy="3085460"/>
          </a:xfrm>
          <a:prstGeom prst="rect">
            <a:avLst/>
          </a:prstGeom>
        </p:spPr>
        <p:txBody>
          <a:bodyPr vert="horz" wrap="square" lIns="0" tIns="12700" rIns="0" bIns="0" rtlCol="0">
            <a:spAutoFit/>
          </a:bodyPr>
          <a:lstStyle/>
          <a:p>
            <a:pPr marL="355600" marR="82550" indent="-342900">
              <a:lnSpc>
                <a:spcPct val="100000"/>
              </a:lnSpc>
              <a:spcBef>
                <a:spcPts val="100"/>
              </a:spcBef>
              <a:buClr>
                <a:srgbClr val="FBB64B"/>
              </a:buClr>
              <a:buFont typeface="Wingdings"/>
              <a:buChar char=""/>
              <a:tabLst>
                <a:tab pos="354965" algn="l"/>
                <a:tab pos="355600" algn="l"/>
              </a:tabLst>
            </a:pPr>
            <a:r>
              <a:rPr lang="es-ES" b="1" dirty="0" err="1">
                <a:solidFill>
                  <a:srgbClr val="4C4C51"/>
                </a:solidFill>
                <a:latin typeface="Segoe UI" panose="020B0502040204020203" pitchFamily="34" charset="0"/>
              </a:rPr>
              <a:t>Backend</a:t>
            </a:r>
            <a:r>
              <a:rPr lang="es-ES" b="1" dirty="0">
                <a:solidFill>
                  <a:srgbClr val="4C4C51"/>
                </a:solidFill>
                <a:latin typeface="Segoe UI" panose="020B0502040204020203" pitchFamily="34" charset="0"/>
              </a:rPr>
              <a:t> como servicio (</a:t>
            </a:r>
            <a:r>
              <a:rPr lang="es-ES" b="1" dirty="0" err="1">
                <a:solidFill>
                  <a:srgbClr val="4C4C51"/>
                </a:solidFill>
                <a:latin typeface="Segoe UI" panose="020B0502040204020203" pitchFamily="34" charset="0"/>
              </a:rPr>
              <a:t>BaaS</a:t>
            </a:r>
            <a:r>
              <a:rPr lang="es-ES" b="1" dirty="0">
                <a:solidFill>
                  <a:srgbClr val="4C4C51"/>
                </a:solidFill>
                <a:latin typeface="Segoe UI" panose="020B0502040204020203" pitchFamily="34" charset="0"/>
              </a:rPr>
              <a:t>): </a:t>
            </a:r>
            <a:r>
              <a:rPr lang="es-ES" dirty="0">
                <a:solidFill>
                  <a:srgbClr val="4C4C51"/>
                </a:solidFill>
                <a:latin typeface="Segoe UI" panose="020B0502040204020203" pitchFamily="34" charset="0"/>
              </a:rPr>
              <a:t>es un método de informática sin servidor que se basa, en gran parte, en servicios y aplicaciones de terceros. Por ejemplo, un proveedor de nube puede ofrecer servicios de autenticación, cifrado adicional, bases de datos a las que se puede acceder desde la nube y datos de uso de gran fidelidad.</a:t>
            </a:r>
          </a:p>
          <a:p>
            <a:pPr marL="355600" marR="82550" indent="-342900">
              <a:lnSpc>
                <a:spcPct val="100000"/>
              </a:lnSpc>
              <a:spcBef>
                <a:spcPts val="100"/>
              </a:spcBef>
              <a:buClr>
                <a:srgbClr val="FBB64B"/>
              </a:buClr>
              <a:buFont typeface="Wingdings"/>
              <a:buChar char=""/>
              <a:tabLst>
                <a:tab pos="354965" algn="l"/>
                <a:tab pos="355600" algn="l"/>
              </a:tabLst>
            </a:pPr>
            <a:endParaRPr lang="es-ES" dirty="0">
              <a:solidFill>
                <a:srgbClr val="4C4C51"/>
              </a:solidFill>
              <a:latin typeface="Segoe UI" panose="020B0502040204020203" pitchFamily="34" charset="0"/>
            </a:endParaRPr>
          </a:p>
          <a:p>
            <a:pPr marL="355600" marR="82550" indent="-342900">
              <a:lnSpc>
                <a:spcPct val="100000"/>
              </a:lnSpc>
              <a:spcBef>
                <a:spcPts val="100"/>
              </a:spcBef>
              <a:buClr>
                <a:srgbClr val="FBB64B"/>
              </a:buClr>
              <a:buFont typeface="Wingdings"/>
              <a:buChar char=""/>
              <a:tabLst>
                <a:tab pos="354965" algn="l"/>
                <a:tab pos="355600" algn="l"/>
              </a:tabLst>
            </a:pPr>
            <a:r>
              <a:rPr lang="es-ES" b="1" dirty="0">
                <a:solidFill>
                  <a:srgbClr val="4C4C51"/>
                </a:solidFill>
                <a:latin typeface="Segoe UI" panose="020B0502040204020203" pitchFamily="34" charset="0"/>
              </a:rPr>
              <a:t>Funciones como servicio (</a:t>
            </a:r>
            <a:r>
              <a:rPr lang="es-ES" b="1" dirty="0" err="1">
                <a:solidFill>
                  <a:srgbClr val="4C4C51"/>
                </a:solidFill>
                <a:latin typeface="Segoe UI" panose="020B0502040204020203" pitchFamily="34" charset="0"/>
              </a:rPr>
              <a:t>FaaS</a:t>
            </a:r>
            <a:r>
              <a:rPr lang="es-ES" b="1" dirty="0">
                <a:solidFill>
                  <a:srgbClr val="4C4C51"/>
                </a:solidFill>
                <a:latin typeface="Segoe UI" panose="020B0502040204020203" pitchFamily="34" charset="0"/>
              </a:rPr>
              <a:t>): </a:t>
            </a:r>
            <a:r>
              <a:rPr lang="es-ES" dirty="0">
                <a:solidFill>
                  <a:srgbClr val="4C4C51"/>
                </a:solidFill>
                <a:latin typeface="Segoe UI" panose="020B0502040204020203" pitchFamily="34" charset="0"/>
              </a:rPr>
              <a:t>Implica un mayor grado de control que uno </a:t>
            </a:r>
            <a:r>
              <a:rPr lang="es-ES" dirty="0" err="1">
                <a:solidFill>
                  <a:srgbClr val="4C4C51"/>
                </a:solidFill>
                <a:latin typeface="Segoe UI" panose="020B0502040204020203" pitchFamily="34" charset="0"/>
              </a:rPr>
              <a:t>BaaS</a:t>
            </a:r>
            <a:r>
              <a:rPr lang="es-ES" dirty="0">
                <a:solidFill>
                  <a:srgbClr val="4C4C51"/>
                </a:solidFill>
                <a:latin typeface="Segoe UI" panose="020B0502040204020203" pitchFamily="34" charset="0"/>
              </a:rPr>
              <a:t>, ya que los desarrolladores se encargan de escribir la lógica del lado del servidor. Sin embargo, una vez escrita, se implementa en contenedores que el proveedor de nube gestiona, lo cual representa el principal beneficio de la informática sin servidor.</a:t>
            </a:r>
          </a:p>
        </p:txBody>
      </p:sp>
    </p:spTree>
    <p:extLst>
      <p:ext uri="{BB962C8B-B14F-4D97-AF65-F5344CB8AC3E}">
        <p14:creationId xmlns:p14="http://schemas.microsoft.com/office/powerpoint/2010/main" val="2764026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object 2">
            <a:extLst>
              <a:ext uri="{FF2B5EF4-FFF2-40B4-BE49-F238E27FC236}">
                <a16:creationId xmlns:a16="http://schemas.microsoft.com/office/drawing/2014/main" id="{9ADC9881-E5FE-4337-B410-2C6C0C179897}"/>
              </a:ext>
            </a:extLst>
          </p:cNvPr>
          <p:cNvSpPr txBox="1">
            <a:spLocks/>
          </p:cNvSpPr>
          <p:nvPr/>
        </p:nvSpPr>
        <p:spPr>
          <a:xfrm>
            <a:off x="415544" y="139065"/>
            <a:ext cx="81188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lnSpc>
                <a:spcPct val="100000"/>
              </a:lnSpc>
              <a:spcBef>
                <a:spcPts val="530"/>
              </a:spcBef>
              <a:buClr>
                <a:srgbClr val="FBB64B"/>
              </a:buClr>
              <a:tabLst>
                <a:tab pos="354965" algn="l"/>
                <a:tab pos="355600" algn="l"/>
              </a:tabLst>
            </a:pPr>
            <a:r>
              <a:rPr lang="es-PE" sz="2800" spc="-5" dirty="0">
                <a:solidFill>
                  <a:srgbClr val="4D4D4B"/>
                </a:solidFill>
                <a:latin typeface="Arial"/>
                <a:cs typeface="Arial"/>
              </a:rPr>
              <a:t>Métodos de </a:t>
            </a:r>
            <a:r>
              <a:rPr lang="es-PE" sz="2800" spc="-5" dirty="0" err="1">
                <a:solidFill>
                  <a:srgbClr val="4D4D4B"/>
                </a:solidFill>
                <a:latin typeface="Arial"/>
                <a:cs typeface="Arial"/>
              </a:rPr>
              <a:t>Serverless</a:t>
            </a:r>
            <a:r>
              <a:rPr lang="es-PE" sz="2800" spc="-5" dirty="0">
                <a:solidFill>
                  <a:srgbClr val="4D4D4B"/>
                </a:solidFill>
                <a:latin typeface="Arial"/>
                <a:cs typeface="Arial"/>
              </a:rPr>
              <a:t>: </a:t>
            </a:r>
            <a:r>
              <a:rPr lang="es-PE" sz="2800" spc="-5" dirty="0" err="1">
                <a:solidFill>
                  <a:srgbClr val="4D4D4B"/>
                </a:solidFill>
                <a:latin typeface="Arial"/>
                <a:cs typeface="Arial"/>
              </a:rPr>
              <a:t>FaaS</a:t>
            </a:r>
            <a:r>
              <a:rPr lang="es-PE" sz="2800" spc="-5" dirty="0">
                <a:solidFill>
                  <a:srgbClr val="4D4D4B"/>
                </a:solidFill>
                <a:latin typeface="Arial"/>
                <a:cs typeface="Arial"/>
              </a:rPr>
              <a:t> - Características</a:t>
            </a:r>
          </a:p>
        </p:txBody>
      </p:sp>
      <p:sp>
        <p:nvSpPr>
          <p:cNvPr id="3" name="object 3">
            <a:extLst>
              <a:ext uri="{FF2B5EF4-FFF2-40B4-BE49-F238E27FC236}">
                <a16:creationId xmlns:a16="http://schemas.microsoft.com/office/drawing/2014/main" id="{E98D55C6-9986-4EC8-A419-FC7DE874A374}"/>
              </a:ext>
            </a:extLst>
          </p:cNvPr>
          <p:cNvSpPr txBox="1"/>
          <p:nvPr/>
        </p:nvSpPr>
        <p:spPr>
          <a:xfrm>
            <a:off x="412495" y="879406"/>
            <a:ext cx="8045705" cy="2859757"/>
          </a:xfrm>
          <a:prstGeom prst="rect">
            <a:avLst/>
          </a:prstGeom>
        </p:spPr>
        <p:txBody>
          <a:bodyPr vert="horz" wrap="square" lIns="0" tIns="12700" rIns="0" bIns="0" rtlCol="0">
            <a:spAutoFit/>
          </a:bodyPr>
          <a:lstStyle/>
          <a:p>
            <a:pPr marL="355600" marR="82550" indent="-342900">
              <a:lnSpc>
                <a:spcPct val="100000"/>
              </a:lnSpc>
              <a:spcBef>
                <a:spcPts val="100"/>
              </a:spcBef>
              <a:buClr>
                <a:srgbClr val="FBB64B"/>
              </a:buClr>
              <a:buFont typeface="Wingdings"/>
              <a:buChar char=""/>
              <a:tabLst>
                <a:tab pos="354965" algn="l"/>
                <a:tab pos="355600" algn="l"/>
              </a:tabLst>
            </a:pPr>
            <a:r>
              <a:rPr lang="es-ES" b="1" dirty="0">
                <a:solidFill>
                  <a:srgbClr val="4C4C51"/>
                </a:solidFill>
                <a:latin typeface="Segoe UI" panose="020B0502040204020203" pitchFamily="34" charset="0"/>
              </a:rPr>
              <a:t>Sin estado: </a:t>
            </a:r>
            <a:r>
              <a:rPr lang="es-ES" dirty="0">
                <a:solidFill>
                  <a:srgbClr val="4C4C51"/>
                </a:solidFill>
                <a:latin typeface="Segoe UI" panose="020B0502040204020203" pitchFamily="34" charset="0"/>
              </a:rPr>
              <a:t>simplifican más la integración de datos</a:t>
            </a:r>
            <a:r>
              <a:rPr lang="es-ES" b="1" dirty="0">
                <a:solidFill>
                  <a:srgbClr val="4C4C51"/>
                </a:solidFill>
                <a:latin typeface="Segoe UI" panose="020B0502040204020203" pitchFamily="34" charset="0"/>
              </a:rPr>
              <a:t>.</a:t>
            </a:r>
          </a:p>
          <a:p>
            <a:pPr marL="12700" marR="82550">
              <a:lnSpc>
                <a:spcPct val="100000"/>
              </a:lnSpc>
              <a:spcBef>
                <a:spcPts val="100"/>
              </a:spcBef>
              <a:buClr>
                <a:srgbClr val="FBB64B"/>
              </a:buClr>
              <a:tabLst>
                <a:tab pos="354965" algn="l"/>
                <a:tab pos="355600" algn="l"/>
              </a:tabLst>
            </a:pPr>
            <a:endParaRPr lang="es-ES" b="1" dirty="0">
              <a:solidFill>
                <a:srgbClr val="4C4C51"/>
              </a:solidFill>
              <a:latin typeface="Segoe UI" panose="020B0502040204020203" pitchFamily="34" charset="0"/>
            </a:endParaRPr>
          </a:p>
          <a:p>
            <a:pPr marL="355600" marR="82550" indent="-342900">
              <a:lnSpc>
                <a:spcPct val="100000"/>
              </a:lnSpc>
              <a:spcBef>
                <a:spcPts val="100"/>
              </a:spcBef>
              <a:buClr>
                <a:srgbClr val="FBB64B"/>
              </a:buClr>
              <a:buFont typeface="Wingdings"/>
              <a:buChar char=""/>
              <a:tabLst>
                <a:tab pos="354965" algn="l"/>
                <a:tab pos="355600" algn="l"/>
              </a:tabLst>
            </a:pPr>
            <a:r>
              <a:rPr lang="es-ES" b="1" dirty="0">
                <a:solidFill>
                  <a:srgbClr val="4C4C51"/>
                </a:solidFill>
                <a:latin typeface="Segoe UI" panose="020B0502040204020203" pitchFamily="34" charset="0"/>
              </a:rPr>
              <a:t>Efímeros: </a:t>
            </a:r>
            <a:r>
              <a:rPr lang="es-ES" dirty="0">
                <a:solidFill>
                  <a:srgbClr val="4C4C51"/>
                </a:solidFill>
                <a:latin typeface="Segoe UI" panose="020B0502040204020203" pitchFamily="34" charset="0"/>
              </a:rPr>
              <a:t>pueden ejecutarse por un período muy breve.</a:t>
            </a:r>
          </a:p>
          <a:p>
            <a:pPr marL="12700" marR="82550">
              <a:lnSpc>
                <a:spcPct val="100000"/>
              </a:lnSpc>
              <a:spcBef>
                <a:spcPts val="100"/>
              </a:spcBef>
              <a:buClr>
                <a:srgbClr val="FBB64B"/>
              </a:buClr>
              <a:tabLst>
                <a:tab pos="354965" algn="l"/>
                <a:tab pos="355600" algn="l"/>
              </a:tabLst>
            </a:pPr>
            <a:endParaRPr lang="es-ES" dirty="0">
              <a:solidFill>
                <a:srgbClr val="4C4C51"/>
              </a:solidFill>
              <a:latin typeface="Segoe UI" panose="020B0502040204020203" pitchFamily="34" charset="0"/>
            </a:endParaRPr>
          </a:p>
          <a:p>
            <a:pPr marL="355600" marR="82550" indent="-342900">
              <a:lnSpc>
                <a:spcPct val="100000"/>
              </a:lnSpc>
              <a:spcBef>
                <a:spcPts val="100"/>
              </a:spcBef>
              <a:buClr>
                <a:srgbClr val="FBB64B"/>
              </a:buClr>
              <a:buFont typeface="Wingdings"/>
              <a:buChar char=""/>
              <a:tabLst>
                <a:tab pos="354965" algn="l"/>
                <a:tab pos="355600" algn="l"/>
              </a:tabLst>
            </a:pPr>
            <a:r>
              <a:rPr lang="es-ES" b="1" dirty="0">
                <a:solidFill>
                  <a:srgbClr val="4C4C51"/>
                </a:solidFill>
                <a:latin typeface="Segoe UI" panose="020B0502040204020203" pitchFamily="34" charset="0"/>
              </a:rPr>
              <a:t>Activados por eventos: </a:t>
            </a:r>
            <a:r>
              <a:rPr lang="es-ES" dirty="0">
                <a:solidFill>
                  <a:srgbClr val="4C4C51"/>
                </a:solidFill>
                <a:latin typeface="Segoe UI" panose="020B0502040204020203" pitchFamily="34" charset="0"/>
              </a:rPr>
              <a:t>pueden ejecutarse automáticamente cuando sea necesario.</a:t>
            </a:r>
          </a:p>
          <a:p>
            <a:pPr marL="12700" marR="82550">
              <a:lnSpc>
                <a:spcPct val="100000"/>
              </a:lnSpc>
              <a:spcBef>
                <a:spcPts val="100"/>
              </a:spcBef>
              <a:buClr>
                <a:srgbClr val="FBB64B"/>
              </a:buClr>
              <a:tabLst>
                <a:tab pos="354965" algn="l"/>
                <a:tab pos="355600" algn="l"/>
              </a:tabLst>
            </a:pPr>
            <a:endParaRPr lang="es-ES" dirty="0">
              <a:solidFill>
                <a:srgbClr val="4C4C51"/>
              </a:solidFill>
              <a:latin typeface="Segoe UI" panose="020B0502040204020203" pitchFamily="34" charset="0"/>
            </a:endParaRPr>
          </a:p>
          <a:p>
            <a:pPr marL="355600" marR="82550" indent="-342900">
              <a:lnSpc>
                <a:spcPct val="100000"/>
              </a:lnSpc>
              <a:spcBef>
                <a:spcPts val="100"/>
              </a:spcBef>
              <a:buClr>
                <a:srgbClr val="FBB64B"/>
              </a:buClr>
              <a:buFont typeface="Wingdings"/>
              <a:buChar char=""/>
              <a:tabLst>
                <a:tab pos="354965" algn="l"/>
                <a:tab pos="355600" algn="l"/>
              </a:tabLst>
            </a:pPr>
            <a:r>
              <a:rPr lang="es-ES" b="1" dirty="0">
                <a:solidFill>
                  <a:srgbClr val="4C4C51"/>
                </a:solidFill>
                <a:latin typeface="Segoe UI" panose="020B0502040204020203" pitchFamily="34" charset="0"/>
              </a:rPr>
              <a:t>Gestionados por completo: </a:t>
            </a:r>
            <a:r>
              <a:rPr lang="es-ES" dirty="0">
                <a:solidFill>
                  <a:srgbClr val="4C4C51"/>
                </a:solidFill>
                <a:latin typeface="Segoe UI" panose="020B0502040204020203" pitchFamily="34" charset="0"/>
              </a:rPr>
              <a:t>el proveedor de nube se encarga de hacerlo para que solo pague por lo que necesita, no por servidores ni aplicaciones que funcionen permanentemente</a:t>
            </a:r>
          </a:p>
        </p:txBody>
      </p:sp>
    </p:spTree>
    <p:extLst>
      <p:ext uri="{BB962C8B-B14F-4D97-AF65-F5344CB8AC3E}">
        <p14:creationId xmlns:p14="http://schemas.microsoft.com/office/powerpoint/2010/main" val="330548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object 2">
            <a:extLst>
              <a:ext uri="{FF2B5EF4-FFF2-40B4-BE49-F238E27FC236}">
                <a16:creationId xmlns:a16="http://schemas.microsoft.com/office/drawing/2014/main" id="{9ADC9881-E5FE-4337-B410-2C6C0C179897}"/>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lnSpc>
                <a:spcPct val="100000"/>
              </a:lnSpc>
              <a:spcBef>
                <a:spcPts val="530"/>
              </a:spcBef>
              <a:buClr>
                <a:srgbClr val="FBB64B"/>
              </a:buClr>
              <a:tabLst>
                <a:tab pos="354965" algn="l"/>
                <a:tab pos="355600" algn="l"/>
              </a:tabLst>
            </a:pPr>
            <a:r>
              <a:rPr lang="es-PE" sz="2800" spc="-5" dirty="0">
                <a:solidFill>
                  <a:srgbClr val="4D4D4B"/>
                </a:solidFill>
                <a:latin typeface="Arial"/>
                <a:cs typeface="Arial"/>
              </a:rPr>
              <a:t>Azure </a:t>
            </a:r>
            <a:r>
              <a:rPr lang="es-PE" sz="2800" spc="-5" dirty="0" err="1">
                <a:solidFill>
                  <a:srgbClr val="4D4D4B"/>
                </a:solidFill>
                <a:latin typeface="Arial"/>
                <a:cs typeface="Arial"/>
              </a:rPr>
              <a:t>Functions</a:t>
            </a:r>
            <a:endParaRPr lang="es-PE" sz="2800" spc="-5" dirty="0">
              <a:solidFill>
                <a:srgbClr val="4D4D4B"/>
              </a:solidFill>
              <a:latin typeface="Arial"/>
              <a:cs typeface="Arial"/>
            </a:endParaRPr>
          </a:p>
        </p:txBody>
      </p:sp>
      <p:sp>
        <p:nvSpPr>
          <p:cNvPr id="3" name="object 3">
            <a:extLst>
              <a:ext uri="{FF2B5EF4-FFF2-40B4-BE49-F238E27FC236}">
                <a16:creationId xmlns:a16="http://schemas.microsoft.com/office/drawing/2014/main" id="{E98D55C6-9986-4EC8-A419-FC7DE874A374}"/>
              </a:ext>
            </a:extLst>
          </p:cNvPr>
          <p:cNvSpPr txBox="1"/>
          <p:nvPr/>
        </p:nvSpPr>
        <p:spPr>
          <a:xfrm>
            <a:off x="412495" y="879406"/>
            <a:ext cx="8045705" cy="3665106"/>
          </a:xfrm>
          <a:prstGeom prst="rect">
            <a:avLst/>
          </a:prstGeom>
        </p:spPr>
        <p:txBody>
          <a:bodyPr vert="horz" wrap="square" lIns="0" tIns="12700" rIns="0" bIns="0" rtlCol="0">
            <a:spAutoFit/>
          </a:bodyPr>
          <a:lstStyle/>
          <a:p>
            <a:pPr marL="355600" marR="82550" indent="-342900">
              <a:lnSpc>
                <a:spcPct val="100000"/>
              </a:lnSpc>
              <a:spcBef>
                <a:spcPts val="100"/>
              </a:spcBef>
              <a:buClr>
                <a:srgbClr val="FBB64B"/>
              </a:buClr>
              <a:buFont typeface="Wingdings"/>
              <a:buChar char=""/>
              <a:tabLst>
                <a:tab pos="354965" algn="l"/>
                <a:tab pos="355600" algn="l"/>
              </a:tabLst>
            </a:pPr>
            <a:r>
              <a:rPr lang="es-ES" dirty="0">
                <a:solidFill>
                  <a:srgbClr val="4C4C51"/>
                </a:solidFill>
                <a:latin typeface="Segoe UI" panose="020B0502040204020203" pitchFamily="34" charset="0"/>
              </a:rPr>
              <a:t>La computación sin servidor es uno de los términos clave en la nube. Esta es una PaaS (plataforma como servicio). Nos permite implementar y administrar funciones de código individuales sin la necesidad de implementar y administrar en la máquina virtual (VM) individual. </a:t>
            </a:r>
          </a:p>
          <a:p>
            <a:pPr marL="12700" marR="82550">
              <a:lnSpc>
                <a:spcPct val="100000"/>
              </a:lnSpc>
              <a:spcBef>
                <a:spcPts val="100"/>
              </a:spcBef>
              <a:buClr>
                <a:srgbClr val="FBB64B"/>
              </a:buClr>
              <a:tabLst>
                <a:tab pos="354965" algn="l"/>
                <a:tab pos="355600" algn="l"/>
              </a:tabLst>
            </a:pPr>
            <a:endParaRPr lang="es-ES" dirty="0">
              <a:solidFill>
                <a:srgbClr val="4C4C51"/>
              </a:solidFill>
              <a:latin typeface="Segoe UI" panose="020B0502040204020203" pitchFamily="34" charset="0"/>
            </a:endParaRPr>
          </a:p>
          <a:p>
            <a:pPr marL="355600" marR="82550" indent="-342900">
              <a:lnSpc>
                <a:spcPct val="100000"/>
              </a:lnSpc>
              <a:spcBef>
                <a:spcPts val="100"/>
              </a:spcBef>
              <a:buClr>
                <a:srgbClr val="FBB64B"/>
              </a:buClr>
              <a:buFont typeface="Wingdings"/>
              <a:buChar char=""/>
              <a:tabLst>
                <a:tab pos="354965" algn="l"/>
                <a:tab pos="355600" algn="l"/>
              </a:tabLst>
            </a:pPr>
            <a:r>
              <a:rPr lang="es-ES" dirty="0">
                <a:solidFill>
                  <a:srgbClr val="4C4C51"/>
                </a:solidFill>
                <a:latin typeface="Segoe UI" panose="020B0502040204020203" pitchFamily="34" charset="0"/>
              </a:rPr>
              <a:t>Azure </a:t>
            </a:r>
            <a:r>
              <a:rPr lang="es-ES" dirty="0" err="1">
                <a:solidFill>
                  <a:srgbClr val="4C4C51"/>
                </a:solidFill>
                <a:latin typeface="Segoe UI" panose="020B0502040204020203" pitchFamily="34" charset="0"/>
              </a:rPr>
              <a:t>Functions</a:t>
            </a:r>
            <a:r>
              <a:rPr lang="es-ES" dirty="0">
                <a:solidFill>
                  <a:srgbClr val="4C4C51"/>
                </a:solidFill>
                <a:latin typeface="Segoe UI" panose="020B0502040204020203" pitchFamily="34" charset="0"/>
              </a:rPr>
              <a:t> es un servicio informático sin servidor que ejecuta nuestro código bajo demanda sin necesidad de alojarlo en el servidor ni en la infraestructura de administración. Azure </a:t>
            </a:r>
            <a:r>
              <a:rPr lang="es-ES" dirty="0" err="1">
                <a:solidFill>
                  <a:srgbClr val="4C4C51"/>
                </a:solidFill>
                <a:latin typeface="Segoe UI" panose="020B0502040204020203" pitchFamily="34" charset="0"/>
              </a:rPr>
              <a:t>Functions</a:t>
            </a:r>
            <a:r>
              <a:rPr lang="es-ES" dirty="0">
                <a:solidFill>
                  <a:srgbClr val="4C4C51"/>
                </a:solidFill>
                <a:latin typeface="Segoe UI" panose="020B0502040204020203" pitchFamily="34" charset="0"/>
              </a:rPr>
              <a:t> puede activarse desde una variedad de eventos. </a:t>
            </a:r>
          </a:p>
          <a:p>
            <a:pPr marL="355600" marR="82550" indent="-342900">
              <a:lnSpc>
                <a:spcPct val="100000"/>
              </a:lnSpc>
              <a:spcBef>
                <a:spcPts val="100"/>
              </a:spcBef>
              <a:buClr>
                <a:srgbClr val="FBB64B"/>
              </a:buClr>
              <a:buFont typeface="Wingdings"/>
              <a:buChar char=""/>
              <a:tabLst>
                <a:tab pos="354965" algn="l"/>
                <a:tab pos="355600" algn="l"/>
              </a:tabLst>
            </a:pPr>
            <a:endParaRPr lang="es-ES" dirty="0">
              <a:solidFill>
                <a:srgbClr val="4C4C51"/>
              </a:solidFill>
              <a:latin typeface="Segoe UI" panose="020B0502040204020203" pitchFamily="34" charset="0"/>
            </a:endParaRPr>
          </a:p>
          <a:p>
            <a:pPr marL="355600" marR="82550" indent="-342900">
              <a:lnSpc>
                <a:spcPct val="100000"/>
              </a:lnSpc>
              <a:spcBef>
                <a:spcPts val="100"/>
              </a:spcBef>
              <a:buClr>
                <a:srgbClr val="FBB64B"/>
              </a:buClr>
              <a:buFont typeface="Wingdings"/>
              <a:buChar char=""/>
              <a:tabLst>
                <a:tab pos="354965" algn="l"/>
                <a:tab pos="355600" algn="l"/>
              </a:tabLst>
            </a:pPr>
            <a:r>
              <a:rPr lang="es-ES" dirty="0">
                <a:solidFill>
                  <a:srgbClr val="4C4C51"/>
                </a:solidFill>
                <a:latin typeface="Segoe UI" panose="020B0502040204020203" pitchFamily="34" charset="0"/>
              </a:rPr>
              <a:t>Azure </a:t>
            </a:r>
            <a:r>
              <a:rPr lang="es-ES" dirty="0" err="1">
                <a:solidFill>
                  <a:srgbClr val="4C4C51"/>
                </a:solidFill>
                <a:latin typeface="Segoe UI" panose="020B0502040204020203" pitchFamily="34" charset="0"/>
              </a:rPr>
              <a:t>Functions</a:t>
            </a:r>
            <a:r>
              <a:rPr lang="es-ES" dirty="0">
                <a:solidFill>
                  <a:srgbClr val="4C4C51"/>
                </a:solidFill>
                <a:latin typeface="Segoe UI" panose="020B0502040204020203" pitchFamily="34" charset="0"/>
              </a:rPr>
              <a:t> se puede usar para lograr el desacoplamiento, el alto rendimiento , la reutilización y la compartición. Al ser más confiable, también se puede utilizar para los entornos de producción.</a:t>
            </a:r>
          </a:p>
        </p:txBody>
      </p:sp>
    </p:spTree>
    <p:extLst>
      <p:ext uri="{BB962C8B-B14F-4D97-AF65-F5344CB8AC3E}">
        <p14:creationId xmlns:p14="http://schemas.microsoft.com/office/powerpoint/2010/main" val="911203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86CE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812</TotalTime>
  <Words>615</Words>
  <Application>Microsoft Office PowerPoint</Application>
  <PresentationFormat>On-screen Show (16:9)</PresentationFormat>
  <Paragraphs>55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Segoe UI</vt:lpstr>
      <vt:lpstr>Wingdings</vt:lpstr>
      <vt:lpstr>Office Theme</vt:lpstr>
      <vt:lpstr>MICROSERVICIOS EN AZURE Y NET 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Comenzando a usar los  servicios de AWS</dc:title>
  <dc:creator>Mayron Frank Curay Alvarado</dc:creator>
  <cp:lastModifiedBy>Ivan Cuadros Altamirano</cp:lastModifiedBy>
  <cp:revision>46</cp:revision>
  <dcterms:created xsi:type="dcterms:W3CDTF">2020-08-13T20:32:40Z</dcterms:created>
  <dcterms:modified xsi:type="dcterms:W3CDTF">2021-05-04T00:40:44Z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2017-03-13T00:00:00Z</vt:filetime>
  </property>
  <property fmtid="{D5CDD505-2E9C-101B-9397-08002B2CF9AE}" pid="3" name="Creator">
    <vt:lpwstr>Microsoft® PowerPoint® 2013</vt:lpwstr>
  </property>
  <property fmtid="{D5CDD505-2E9C-101B-9397-08002B2CF9AE}" pid="4" name="LastSaved">
    <vt:filetime>2020-08-13T00:00:00Z</vt:filetime>
  </property>
</Properties>
</file>