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92" r:id="rId3"/>
    <p:sldId id="293" r:id="rId4"/>
    <p:sldId id="295" r:id="rId5"/>
    <p:sldId id="308" r:id="rId6"/>
    <p:sldId id="309" r:id="rId7"/>
    <p:sldId id="306" r:id="rId8"/>
    <p:sldId id="310" r:id="rId9"/>
    <p:sldId id="305" r:id="rId10"/>
    <p:sldId id="290" r:id="rId11"/>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5/6/2021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66724" y="3510788"/>
            <a:ext cx="3376929" cy="702756"/>
          </a:xfrm>
          <a:prstGeom prst="rect">
            <a:avLst/>
          </a:prstGeom>
        </p:spPr>
        <p:txBody>
          <a:bodyPr vert="horz" wrap="square" lIns="0" tIns="12700" rIns="0" bIns="0" rtlCol="0">
            <a:spAutoFit/>
          </a:bodyPr>
          <a:lstStyle/>
          <a:p>
            <a:pPr marL="12700">
              <a:lnSpc>
                <a:spcPct val="100000"/>
              </a:lnSpc>
              <a:spcBef>
                <a:spcPts val="100"/>
              </a:spcBef>
            </a:pPr>
            <a:r>
              <a:rPr lang="en-US" sz="1400" b="1" spc="-5" dirty="0">
                <a:solidFill>
                  <a:srgbClr val="4D4D4B"/>
                </a:solidFill>
                <a:latin typeface="Arial"/>
                <a:cs typeface="Arial"/>
              </a:rPr>
              <a:t>AFORO255 TRAINING CENTER</a:t>
            </a:r>
            <a:br>
              <a:rPr lang="en-US" sz="1400" spc="-10" dirty="0">
                <a:solidFill>
                  <a:srgbClr val="4D4D4B"/>
                </a:solidFill>
                <a:latin typeface="Arial"/>
                <a:cs typeface="Arial"/>
              </a:rPr>
            </a:br>
            <a:endParaRPr lang="en-US" sz="1400" spc="-10" dirty="0">
              <a:solidFill>
                <a:srgbClr val="4D4D4B"/>
              </a:solidFill>
              <a:latin typeface="Arial"/>
              <a:cs typeface="Arial"/>
            </a:endParaRPr>
          </a:p>
          <a:p>
            <a:pPr marL="12700">
              <a:lnSpc>
                <a:spcPct val="100000"/>
              </a:lnSpc>
              <a:spcBef>
                <a:spcPts val="100"/>
              </a:spcBef>
            </a:pPr>
            <a:r>
              <a:rPr sz="1600" spc="-5" dirty="0">
                <a:solidFill>
                  <a:srgbClr val="999A97"/>
                </a:solidFill>
                <a:latin typeface="Arial"/>
                <a:cs typeface="Arial"/>
              </a:rPr>
              <a:t>20</a:t>
            </a:r>
            <a:r>
              <a:rPr lang="en-US" sz="1600" spc="-5" dirty="0">
                <a:solidFill>
                  <a:srgbClr val="999A97"/>
                </a:solidFill>
                <a:latin typeface="Arial"/>
                <a:cs typeface="Arial"/>
              </a:rPr>
              <a:t>21</a:t>
            </a:r>
            <a:endParaRPr sz="1600" dirty="0">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MICROSERVICIOS EN AZURE Y NET 5</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err="1"/>
              <a:t>Intructor</a:t>
            </a:r>
            <a:endParaRPr lang="es-ES" sz="2800" kern="0" dirty="0"/>
          </a:p>
        </p:txBody>
      </p:sp>
      <p:sp>
        <p:nvSpPr>
          <p:cNvPr id="7" name="object 6">
            <a:extLst>
              <a:ext uri="{FF2B5EF4-FFF2-40B4-BE49-F238E27FC236}">
                <a16:creationId xmlns:a16="http://schemas.microsoft.com/office/drawing/2014/main" id="{76BC1265-34B2-4E0C-9F2B-E9E24BABE103}"/>
              </a:ext>
            </a:extLst>
          </p:cNvPr>
          <p:cNvSpPr txBox="1"/>
          <p:nvPr/>
        </p:nvSpPr>
        <p:spPr>
          <a:xfrm>
            <a:off x="4953000" y="1780278"/>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050532"/>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5943600" y="2266950"/>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a:t>Agenda</a:t>
            </a:r>
            <a:endParaRPr lang="en-US" sz="2800" kern="0" dirty="0"/>
          </a:p>
        </p:txBody>
      </p:sp>
      <p:sp>
        <p:nvSpPr>
          <p:cNvPr id="9" name="object 3">
            <a:extLst>
              <a:ext uri="{FF2B5EF4-FFF2-40B4-BE49-F238E27FC236}">
                <a16:creationId xmlns:a16="http://schemas.microsoft.com/office/drawing/2014/main" id="{BC91F90D-4D01-43FB-8367-FFCA8D3D4610}"/>
              </a:ext>
            </a:extLst>
          </p:cNvPr>
          <p:cNvSpPr txBox="1"/>
          <p:nvPr/>
        </p:nvSpPr>
        <p:spPr>
          <a:xfrm>
            <a:off x="419506" y="981837"/>
            <a:ext cx="7161530" cy="686085"/>
          </a:xfrm>
          <a:prstGeom prst="rect">
            <a:avLst/>
          </a:prstGeom>
        </p:spPr>
        <p:txBody>
          <a:bodyPr vert="horz" wrap="square" lIns="0" tIns="67310" rIns="0" bIns="0" rtlCol="0">
            <a:spAutoFit/>
          </a:bodyPr>
          <a:lstStyle/>
          <a:p>
            <a:pPr marL="355600" indent="-342900">
              <a:lnSpc>
                <a:spcPct val="100000"/>
              </a:lnSpc>
              <a:spcBef>
                <a:spcPts val="530"/>
              </a:spcBef>
              <a:buClr>
                <a:srgbClr val="FBB64B"/>
              </a:buClr>
              <a:buFont typeface="Wingdings"/>
              <a:buChar char=""/>
              <a:tabLst>
                <a:tab pos="354965" algn="l"/>
                <a:tab pos="355600" algn="l"/>
              </a:tabLst>
            </a:pPr>
            <a:r>
              <a:rPr lang="es-PE" spc="-5" dirty="0">
                <a:solidFill>
                  <a:srgbClr val="4D4D4B"/>
                </a:solidFill>
                <a:latin typeface="Arial"/>
                <a:cs typeface="Arial"/>
              </a:rPr>
              <a:t>Pruebas unitarias</a:t>
            </a:r>
          </a:p>
          <a:p>
            <a:pPr marL="355600" indent="-342900">
              <a:lnSpc>
                <a:spcPct val="100000"/>
              </a:lnSpc>
              <a:spcBef>
                <a:spcPts val="530"/>
              </a:spcBef>
              <a:buClr>
                <a:srgbClr val="FBB64B"/>
              </a:buClr>
              <a:buFont typeface="Wingdings"/>
              <a:buChar char=""/>
              <a:tabLst>
                <a:tab pos="354965" algn="l"/>
                <a:tab pos="355600" algn="l"/>
              </a:tabLst>
            </a:pPr>
            <a:r>
              <a:rPr lang="es-PE" spc="-5" dirty="0" err="1">
                <a:solidFill>
                  <a:srgbClr val="4D4D4B"/>
                </a:solidFill>
                <a:latin typeface="Arial"/>
                <a:cs typeface="Arial"/>
              </a:rPr>
              <a:t>Mocks</a:t>
            </a:r>
            <a:endParaRPr lang="en-US" spc="-5" dirty="0">
              <a:solidFill>
                <a:srgbClr val="4D4D4B"/>
              </a:solidFill>
              <a:latin typeface="Arial"/>
              <a:cs typeface="Arial"/>
            </a:endParaRPr>
          </a:p>
        </p:txBody>
      </p:sp>
    </p:spTree>
    <p:extLst>
      <p:ext uri="{BB962C8B-B14F-4D97-AF65-F5344CB8AC3E}">
        <p14:creationId xmlns:p14="http://schemas.microsoft.com/office/powerpoint/2010/main" val="126116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Pruebas unitarias</a:t>
            </a: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3388107"/>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Las pruebas unitarias (también test unitarios, o </a:t>
            </a:r>
            <a:r>
              <a:rPr lang="es-ES" dirty="0" err="1">
                <a:solidFill>
                  <a:srgbClr val="4C4C51"/>
                </a:solidFill>
                <a:latin typeface="Segoe UI" panose="020B0502040204020203" pitchFamily="34" charset="0"/>
              </a:rPr>
              <a:t>unit</a:t>
            </a:r>
            <a:r>
              <a:rPr lang="es-ES" dirty="0">
                <a:solidFill>
                  <a:srgbClr val="4C4C51"/>
                </a:solidFill>
                <a:latin typeface="Segoe UI" panose="020B0502040204020203" pitchFamily="34" charset="0"/>
              </a:rPr>
              <a:t> </a:t>
            </a:r>
            <a:r>
              <a:rPr lang="es-ES" dirty="0" err="1">
                <a:solidFill>
                  <a:srgbClr val="4C4C51"/>
                </a:solidFill>
                <a:latin typeface="Segoe UI" panose="020B0502040204020203" pitchFamily="34" charset="0"/>
              </a:rPr>
              <a:t>testing</a:t>
            </a:r>
            <a:r>
              <a:rPr lang="es-ES" dirty="0">
                <a:solidFill>
                  <a:srgbClr val="4C4C51"/>
                </a:solidFill>
                <a:latin typeface="Segoe UI" panose="020B0502040204020203" pitchFamily="34" charset="0"/>
              </a:rPr>
              <a:t>) son un método de pruebas de software que se realizan escribiendo fragmentos de código que testeará unidades de código fuente. El objetivo es asegurar que cada unidad funciona como debería de forma independiente.</a:t>
            </a:r>
          </a:p>
          <a:p>
            <a:pPr marL="355600" marR="82550" indent="-342900">
              <a:lnSpc>
                <a:spcPct val="100000"/>
              </a:lnSpc>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Las pruebas unitarias son las primeras que se realizan ya con código escrito, y las crea el propio desarrollador.</a:t>
            </a:r>
          </a:p>
          <a:p>
            <a:pPr marL="355600" marR="82550" indent="-342900">
              <a:lnSpc>
                <a:spcPct val="100000"/>
              </a:lnSpc>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Es importante también tener claro, que las pruebas unitarias, como el resto de pruebas, no demuestran la ausencia de errores en el código, ya que éstos pueden ser errores de integración, rendimiento, </a:t>
            </a:r>
            <a:r>
              <a:rPr lang="es-ES" dirty="0" err="1">
                <a:solidFill>
                  <a:srgbClr val="4C4C51"/>
                </a:solidFill>
                <a:latin typeface="Segoe UI" panose="020B0502040204020203" pitchFamily="34" charset="0"/>
              </a:rPr>
              <a:t>etc</a:t>
            </a:r>
            <a:r>
              <a:rPr lang="es-ES" dirty="0">
                <a:solidFill>
                  <a:srgbClr val="4C4C51"/>
                </a:solidFill>
                <a:latin typeface="Segoe UI" panose="020B0502040204020203" pitchFamily="34" charset="0"/>
              </a:rPr>
              <a:t>… que los test unitarios no son capaces de detectar.</a:t>
            </a:r>
          </a:p>
        </p:txBody>
      </p:sp>
    </p:spTree>
    <p:extLst>
      <p:ext uri="{BB962C8B-B14F-4D97-AF65-F5344CB8AC3E}">
        <p14:creationId xmlns:p14="http://schemas.microsoft.com/office/powerpoint/2010/main" val="407579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Pruebas unitarias - Principios</a:t>
            </a: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2028761"/>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Las pruebas unitarias cumplen una serie de características:</a:t>
            </a:r>
          </a:p>
          <a:p>
            <a:pPr marL="12700" marR="82550">
              <a:lnSpc>
                <a:spcPct val="100000"/>
              </a:lnSpc>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Fast</a:t>
            </a:r>
            <a:r>
              <a:rPr lang="es-ES" dirty="0">
                <a:solidFill>
                  <a:srgbClr val="4C4C51"/>
                </a:solidFill>
                <a:latin typeface="Segoe UI" panose="020B0502040204020203" pitchFamily="34" charset="0"/>
              </a:rPr>
              <a:t> (Rápida)</a:t>
            </a: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Isolated</a:t>
            </a:r>
            <a:r>
              <a:rPr lang="es-ES" dirty="0">
                <a:solidFill>
                  <a:srgbClr val="4C4C51"/>
                </a:solidFill>
                <a:latin typeface="Segoe UI" panose="020B0502040204020203" pitchFamily="34" charset="0"/>
              </a:rPr>
              <a:t>/</a:t>
            </a:r>
            <a:r>
              <a:rPr lang="es-ES" dirty="0" err="1">
                <a:solidFill>
                  <a:srgbClr val="4C4C51"/>
                </a:solidFill>
                <a:latin typeface="Segoe UI" panose="020B0502040204020203" pitchFamily="34" charset="0"/>
              </a:rPr>
              <a:t>Independent</a:t>
            </a:r>
            <a:r>
              <a:rPr lang="es-ES" dirty="0">
                <a:solidFill>
                  <a:srgbClr val="4C4C51"/>
                </a:solidFill>
                <a:latin typeface="Segoe UI" panose="020B0502040204020203" pitchFamily="34" charset="0"/>
              </a:rPr>
              <a:t> (Aislada/Independiente)</a:t>
            </a: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Repeatable</a:t>
            </a:r>
            <a:r>
              <a:rPr lang="es-ES" dirty="0">
                <a:solidFill>
                  <a:srgbClr val="4C4C51"/>
                </a:solidFill>
                <a:latin typeface="Segoe UI" panose="020B0502040204020203" pitchFamily="34" charset="0"/>
              </a:rPr>
              <a:t> (Repetible)</a:t>
            </a: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Self-Validating</a:t>
            </a:r>
            <a:r>
              <a:rPr lang="es-ES" dirty="0">
                <a:solidFill>
                  <a:srgbClr val="4C4C51"/>
                </a:solidFill>
                <a:latin typeface="Segoe UI" panose="020B0502040204020203" pitchFamily="34" charset="0"/>
              </a:rPr>
              <a:t> (</a:t>
            </a:r>
            <a:r>
              <a:rPr lang="es-ES" dirty="0" err="1">
                <a:solidFill>
                  <a:srgbClr val="4C4C51"/>
                </a:solidFill>
                <a:latin typeface="Segoe UI" panose="020B0502040204020203" pitchFamily="34" charset="0"/>
              </a:rPr>
              <a:t>Autovalidable</a:t>
            </a:r>
            <a:r>
              <a:rPr lang="es-ES" dirty="0">
                <a:solidFill>
                  <a:srgbClr val="4C4C51"/>
                </a:solidFill>
                <a:latin typeface="Segoe UI" panose="020B0502040204020203" pitchFamily="34" charset="0"/>
              </a:rPr>
              <a:t>)</a:t>
            </a:r>
          </a:p>
          <a:p>
            <a:pPr marL="812800" marR="82550" lvl="1" indent="-342900">
              <a:spcBef>
                <a:spcPts val="100"/>
              </a:spcBef>
              <a:buClr>
                <a:srgbClr val="FBB64B"/>
              </a:buClr>
              <a:buFont typeface="Wingdings"/>
              <a:buChar char=""/>
              <a:tabLst>
                <a:tab pos="354965" algn="l"/>
                <a:tab pos="355600" algn="l"/>
              </a:tabLst>
            </a:pPr>
            <a:r>
              <a:rPr lang="es-ES" dirty="0" err="1">
                <a:solidFill>
                  <a:srgbClr val="4C4C51"/>
                </a:solidFill>
                <a:latin typeface="Segoe UI" panose="020B0502040204020203" pitchFamily="34" charset="0"/>
              </a:rPr>
              <a:t>Timely</a:t>
            </a:r>
            <a:r>
              <a:rPr lang="es-ES" dirty="0">
                <a:solidFill>
                  <a:srgbClr val="4C4C51"/>
                </a:solidFill>
                <a:latin typeface="Segoe UI" panose="020B0502040204020203" pitchFamily="34" charset="0"/>
              </a:rPr>
              <a:t> (En el momento oportuno)</a:t>
            </a:r>
          </a:p>
        </p:txBody>
      </p:sp>
    </p:spTree>
    <p:extLst>
      <p:ext uri="{BB962C8B-B14F-4D97-AF65-F5344CB8AC3E}">
        <p14:creationId xmlns:p14="http://schemas.microsoft.com/office/powerpoint/2010/main" val="276402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Pruebas unitarias - Beneficios</a:t>
            </a: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2318583"/>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Las pruebas unitarias tienen muchas ventajas, entre ellas:</a:t>
            </a:r>
          </a:p>
          <a:p>
            <a:pPr marL="12700" marR="82550">
              <a:lnSpc>
                <a:spcPct val="100000"/>
              </a:lnSpc>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812800" marR="82550" lvl="1"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Menos errores en producción</a:t>
            </a:r>
          </a:p>
          <a:p>
            <a:pPr marL="812800" marR="82550" lvl="1"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Comprensión del código</a:t>
            </a:r>
          </a:p>
          <a:p>
            <a:pPr marL="812800" marR="82550" lvl="1"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Sencillez de integración</a:t>
            </a:r>
          </a:p>
          <a:p>
            <a:pPr marL="812800" marR="82550" lvl="1"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Facilitan mejorar la estructura</a:t>
            </a:r>
          </a:p>
          <a:p>
            <a:pPr marL="812800" marR="82550" lvl="1"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Localización de errores</a:t>
            </a:r>
          </a:p>
          <a:p>
            <a:pPr marL="812800" marR="82550" lvl="1" indent="-342900">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Reducción de costes:</a:t>
            </a:r>
          </a:p>
        </p:txBody>
      </p:sp>
    </p:spTree>
    <p:extLst>
      <p:ext uri="{BB962C8B-B14F-4D97-AF65-F5344CB8AC3E}">
        <p14:creationId xmlns:p14="http://schemas.microsoft.com/office/powerpoint/2010/main" val="41094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4019550"/>
            <a:ext cx="1160463" cy="1193619"/>
          </a:xfrm>
          <a:prstGeom prst="rect">
            <a:avLst/>
          </a:prstGeom>
        </p:spPr>
      </p:pic>
      <p:pic>
        <p:nvPicPr>
          <p:cNvPr id="1026" name="Picture 2" descr="Pruebas Unitarias">
            <a:extLst>
              <a:ext uri="{FF2B5EF4-FFF2-40B4-BE49-F238E27FC236}">
                <a16:creationId xmlns:a16="http://schemas.microsoft.com/office/drawing/2014/main" id="{D8B63864-EDF0-4CB2-B5A6-6AB6E07CD6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44" b="5264"/>
          <a:stretch/>
        </p:blipFill>
        <p:spPr bwMode="auto">
          <a:xfrm>
            <a:off x="1752601" y="1106005"/>
            <a:ext cx="5684638" cy="3294545"/>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72249FE0-1159-40E7-BBBF-9EBA298D88B1}"/>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a:solidFill>
                  <a:srgbClr val="4D4D4B"/>
                </a:solidFill>
                <a:latin typeface="Arial"/>
                <a:cs typeface="Arial"/>
              </a:rPr>
              <a:t>Pruebas unitarias</a:t>
            </a:r>
          </a:p>
        </p:txBody>
      </p:sp>
    </p:spTree>
    <p:extLst>
      <p:ext uri="{BB962C8B-B14F-4D97-AF65-F5344CB8AC3E}">
        <p14:creationId xmlns:p14="http://schemas.microsoft.com/office/powerpoint/2010/main" val="195821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lnSpc>
                <a:spcPct val="100000"/>
              </a:lnSpc>
              <a:spcBef>
                <a:spcPts val="530"/>
              </a:spcBef>
              <a:buClr>
                <a:srgbClr val="FBB64B"/>
              </a:buClr>
              <a:tabLst>
                <a:tab pos="354965" algn="l"/>
                <a:tab pos="355600" algn="l"/>
              </a:tabLst>
            </a:pPr>
            <a:r>
              <a:rPr lang="es-PE" sz="2800" spc="-5" dirty="0" err="1">
                <a:solidFill>
                  <a:srgbClr val="4D4D4B"/>
                </a:solidFill>
                <a:latin typeface="Arial"/>
                <a:cs typeface="Arial"/>
              </a:rPr>
              <a:t>Mocks</a:t>
            </a:r>
            <a:endParaRPr lang="es-PE" sz="2800" spc="-5" dirty="0">
              <a:solidFill>
                <a:srgbClr val="4D4D4B"/>
              </a:solidFill>
              <a:latin typeface="Arial"/>
              <a:cs typeface="Arial"/>
            </a:endParaRPr>
          </a:p>
        </p:txBody>
      </p:sp>
      <p:sp>
        <p:nvSpPr>
          <p:cNvPr id="3" name="object 3">
            <a:extLst>
              <a:ext uri="{FF2B5EF4-FFF2-40B4-BE49-F238E27FC236}">
                <a16:creationId xmlns:a16="http://schemas.microsoft.com/office/drawing/2014/main" id="{E98D55C6-9986-4EC8-A419-FC7DE874A374}"/>
              </a:ext>
            </a:extLst>
          </p:cNvPr>
          <p:cNvSpPr txBox="1"/>
          <p:nvPr/>
        </p:nvSpPr>
        <p:spPr>
          <a:xfrm>
            <a:off x="412495" y="879406"/>
            <a:ext cx="8045705" cy="2254463"/>
          </a:xfrm>
          <a:prstGeom prst="rect">
            <a:avLst/>
          </a:prstGeom>
        </p:spPr>
        <p:txBody>
          <a:bodyPr vert="horz" wrap="square" lIns="0" tIns="12700" rIns="0" bIns="0" rtlCol="0">
            <a:spAutoFit/>
          </a:bodyPr>
          <a:lstStyle/>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los </a:t>
            </a:r>
            <a:r>
              <a:rPr lang="es-ES" dirty="0" err="1">
                <a:solidFill>
                  <a:srgbClr val="4C4C51"/>
                </a:solidFill>
                <a:latin typeface="Segoe UI" panose="020B0502040204020203" pitchFamily="34" charset="0"/>
              </a:rPr>
              <a:t>Mocks</a:t>
            </a:r>
            <a:r>
              <a:rPr lang="es-ES" dirty="0">
                <a:solidFill>
                  <a:srgbClr val="4C4C51"/>
                </a:solidFill>
                <a:latin typeface="Segoe UI" panose="020B0502040204020203" pitchFamily="34" charset="0"/>
              </a:rPr>
              <a:t> nos permiten imitar los objetos de los que depende nuestro módulo a testear de forma controlada. Son bastante sencillos de crear, pero no tanto de configurar</a:t>
            </a:r>
          </a:p>
          <a:p>
            <a:pPr marL="355600" marR="82550" indent="-342900">
              <a:lnSpc>
                <a:spcPct val="100000"/>
              </a:lnSpc>
              <a:spcBef>
                <a:spcPts val="100"/>
              </a:spcBef>
              <a:buClr>
                <a:srgbClr val="FBB64B"/>
              </a:buClr>
              <a:buFont typeface="Wingdings"/>
              <a:buChar char=""/>
              <a:tabLst>
                <a:tab pos="354965" algn="l"/>
                <a:tab pos="355600" algn="l"/>
              </a:tabLst>
            </a:pPr>
            <a:endParaRPr lang="es-ES" dirty="0">
              <a:solidFill>
                <a:srgbClr val="4C4C51"/>
              </a:solidFill>
              <a:latin typeface="Segoe UI" panose="020B0502040204020203" pitchFamily="34" charset="0"/>
            </a:endParaRPr>
          </a:p>
          <a:p>
            <a:pPr marL="355600" marR="82550" indent="-342900">
              <a:lnSpc>
                <a:spcPct val="100000"/>
              </a:lnSpc>
              <a:spcBef>
                <a:spcPts val="100"/>
              </a:spcBef>
              <a:buClr>
                <a:srgbClr val="FBB64B"/>
              </a:buClr>
              <a:buFont typeface="Wingdings"/>
              <a:buChar char=""/>
              <a:tabLst>
                <a:tab pos="354965" algn="l"/>
                <a:tab pos="355600" algn="l"/>
              </a:tabLst>
            </a:pPr>
            <a:r>
              <a:rPr lang="es-ES" dirty="0">
                <a:solidFill>
                  <a:srgbClr val="4C4C51"/>
                </a:solidFill>
                <a:latin typeface="Segoe UI" panose="020B0502040204020203" pitchFamily="34" charset="0"/>
              </a:rPr>
              <a:t>El comportamiento de los </a:t>
            </a:r>
            <a:r>
              <a:rPr lang="es-ES" dirty="0" err="1">
                <a:solidFill>
                  <a:srgbClr val="4C4C51"/>
                </a:solidFill>
                <a:latin typeface="Segoe UI" panose="020B0502040204020203" pitchFamily="34" charset="0"/>
              </a:rPr>
              <a:t>mocks</a:t>
            </a:r>
            <a:r>
              <a:rPr lang="es-ES" dirty="0">
                <a:solidFill>
                  <a:srgbClr val="4C4C51"/>
                </a:solidFill>
                <a:latin typeface="Segoe UI" panose="020B0502040204020203" pitchFamily="34" charset="0"/>
              </a:rPr>
              <a:t> con MOQ se puede configurar de tal manera que podamos indicar qué respuestas van a dar los métodos que se invoquen, si queremos que devuelvan excepciones o incluso que disparen eventos.</a:t>
            </a:r>
          </a:p>
        </p:txBody>
      </p:sp>
    </p:spTree>
    <p:extLst>
      <p:ext uri="{BB962C8B-B14F-4D97-AF65-F5344CB8AC3E}">
        <p14:creationId xmlns:p14="http://schemas.microsoft.com/office/powerpoint/2010/main" val="362479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DE07A-4574-4BE9-A28C-23519F0A89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6249"/>
            <a:ext cx="9143999" cy="6095999"/>
          </a:xfrm>
          <a:prstGeom prst="rect">
            <a:avLst/>
          </a:prstGeom>
        </p:spPr>
      </p:pic>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949881"/>
            <a:ext cx="1160463" cy="1193619"/>
          </a:xfrm>
          <a:prstGeom prst="rect">
            <a:avLst/>
          </a:prstGeom>
        </p:spPr>
      </p:pic>
      <p:sp>
        <p:nvSpPr>
          <p:cNvPr id="8" name="object 2">
            <a:extLst>
              <a:ext uri="{FF2B5EF4-FFF2-40B4-BE49-F238E27FC236}">
                <a16:creationId xmlns:a16="http://schemas.microsoft.com/office/drawing/2014/main" id="{9ADC9881-E5FE-4337-B410-2C6C0C179897}"/>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PE" sz="2800" kern="0" spc="-5" dirty="0"/>
              <a:t>H</a:t>
            </a:r>
            <a:r>
              <a:rPr lang="en-US" sz="2800" kern="0" spc="-5" dirty="0"/>
              <a:t>ands On</a:t>
            </a:r>
            <a:endParaRPr lang="en-US" sz="2800" kern="0" dirty="0"/>
          </a:p>
        </p:txBody>
      </p:sp>
    </p:spTree>
    <p:extLst>
      <p:ext uri="{BB962C8B-B14F-4D97-AF65-F5344CB8AC3E}">
        <p14:creationId xmlns:p14="http://schemas.microsoft.com/office/powerpoint/2010/main" val="316073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1020</TotalTime>
  <Words>297</Words>
  <Application>Microsoft Office PowerPoint</Application>
  <PresentationFormat>On-screen Show (16:9)</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Wingdings</vt:lpstr>
      <vt:lpstr>Office Theme</vt:lpstr>
      <vt:lpstr>MICROSERVICIOS EN AZURE Y NET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54</cp:revision>
  <dcterms:created xsi:type="dcterms:W3CDTF">2020-08-13T20:32:40Z</dcterms:created>
  <dcterms:modified xsi:type="dcterms:W3CDTF">2021-05-07T00:58:14Z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