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334" r:id="rId5"/>
    <p:sldId id="337" r:id="rId6"/>
    <p:sldId id="345" r:id="rId7"/>
    <p:sldId id="335" r:id="rId8"/>
    <p:sldId id="346" r:id="rId9"/>
    <p:sldId id="344" r:id="rId10"/>
    <p:sldId id="347" r:id="rId11"/>
    <p:sldId id="348" r:id="rId12"/>
    <p:sldId id="305" r:id="rId13"/>
    <p:sldId id="295" r:id="rId14"/>
    <p:sldId id="349" r:id="rId15"/>
    <p:sldId id="350" r:id="rId16"/>
    <p:sldId id="311" r:id="rId17"/>
    <p:sldId id="351" r:id="rId18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1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8525-98B0-4921-97EF-8906D961DAA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BC96F-DC81-4F58-9CA7-16DAB0BD8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284" y="1799081"/>
            <a:ext cx="81934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981837"/>
            <a:ext cx="8304987" cy="200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6724" y="3510788"/>
            <a:ext cx="3376929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solidFill>
                  <a:srgbClr val="4D4D4B"/>
                </a:solidFill>
                <a:latin typeface="Arial"/>
                <a:cs typeface="Arial"/>
              </a:rPr>
              <a:t>AFORO255 TRAINING CENTER</a:t>
            </a:r>
            <a:br>
              <a:rPr lang="en-US" sz="1400" spc="-10" dirty="0">
                <a:solidFill>
                  <a:srgbClr val="4D4D4B"/>
                </a:solidFill>
                <a:latin typeface="Arial"/>
                <a:cs typeface="Arial"/>
              </a:rPr>
            </a:br>
            <a:endParaRPr lang="en-US" sz="1400" spc="-10" dirty="0">
              <a:solidFill>
                <a:srgbClr val="4D4D4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999A97"/>
                </a:solidFill>
                <a:latin typeface="Arial"/>
                <a:cs typeface="Arial"/>
              </a:rPr>
              <a:t>20</a:t>
            </a:r>
            <a:r>
              <a:rPr lang="en-US" sz="1600" spc="-5" dirty="0">
                <a:solidFill>
                  <a:srgbClr val="999A97"/>
                </a:solidFill>
                <a:latin typeface="Arial"/>
                <a:cs typeface="Arial"/>
              </a:rPr>
              <a:t>21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724" y="1270508"/>
            <a:ext cx="572325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MICROSERVICIOS EN AZURE Y NET 5</a:t>
            </a:r>
            <a:br>
              <a:rPr lang="en-US" spc="-10" dirty="0"/>
            </a:br>
            <a:endParaRPr spc="-8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93C00-088B-4375-AE4C-CC65580C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909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Azure </a:t>
            </a:r>
            <a:r>
              <a:rPr lang="es-PE" sz="2800" spc="-5" dirty="0" err="1"/>
              <a:t>Kubernetes</a:t>
            </a:r>
            <a:r>
              <a:rPr lang="es-PE" sz="2800" spc="-5" dirty="0"/>
              <a:t> </a:t>
            </a:r>
            <a:r>
              <a:rPr lang="es-PE" sz="2800" spc="-5" dirty="0" err="1"/>
              <a:t>Service</a:t>
            </a:r>
            <a:r>
              <a:rPr lang="es-PE" sz="2800" spc="-5" dirty="0"/>
              <a:t> (AKS)</a:t>
            </a:r>
            <a:endParaRPr lang="es-PE" sz="28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415544" y="951102"/>
            <a:ext cx="8347456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buClr>
                <a:srgbClr val="FBB64B"/>
              </a:buClr>
              <a:tabLst>
                <a:tab pos="299085" algn="l"/>
                <a:tab pos="299720" algn="l"/>
              </a:tabLst>
            </a:pP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Servicio de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totalmente administrado, seguro y con alta disponibilidad. AKS nos permite implementar rápidamente un clúster de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listo para producción en Azure.</a:t>
            </a:r>
          </a:p>
          <a:p>
            <a:pPr marL="12065">
              <a:lnSpc>
                <a:spcPct val="100000"/>
              </a:lnSpc>
              <a:buClr>
                <a:srgbClr val="FBB64B"/>
              </a:buClr>
              <a:tabLst>
                <a:tab pos="299085" algn="l"/>
                <a:tab pos="299720" algn="l"/>
              </a:tabLst>
            </a:pP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Algunas ventajas de usar AKS:</a:t>
            </a:r>
          </a:p>
          <a:p>
            <a:pPr marL="12065">
              <a:lnSpc>
                <a:spcPct val="100000"/>
              </a:lnSpc>
              <a:buClr>
                <a:srgbClr val="FBB64B"/>
              </a:buClr>
              <a:tabLst>
                <a:tab pos="299085" algn="l"/>
                <a:tab pos="299720" algn="l"/>
              </a:tabLst>
            </a:pPr>
            <a:endParaRPr lang="es-ES" sz="1600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299085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Agilizar el desarrollo de aplicaciones de contenedor</a:t>
            </a:r>
          </a:p>
          <a:p>
            <a:pPr marL="299085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Obtener mayor eficacia operativa</a:t>
            </a:r>
          </a:p>
          <a:p>
            <a:pPr marL="299085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Crear soluciones sobre una base de nivel empresarial más segura</a:t>
            </a:r>
          </a:p>
          <a:p>
            <a:pPr marL="299085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Ejecutar cualquier carga de trabajo en la nube, en el perímetro o en un entorno híbrido.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8483-A55E-4EC2-95D1-C2C36D4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596" y="3881519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4AC524AE-FE84-4786-82BF-152574328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4424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Azure </a:t>
            </a:r>
            <a:r>
              <a:rPr lang="es-PE" sz="2800" spc="-5" dirty="0" err="1"/>
              <a:t>Kubernetes</a:t>
            </a:r>
            <a:r>
              <a:rPr lang="es-PE" sz="2800" spc="-5" dirty="0"/>
              <a:t> </a:t>
            </a:r>
            <a:r>
              <a:rPr lang="es-PE" sz="2800" spc="-5" dirty="0" err="1"/>
              <a:t>Service</a:t>
            </a:r>
            <a:r>
              <a:rPr lang="es-PE" sz="2800" spc="-5" dirty="0"/>
              <a:t> (AKS)</a:t>
            </a:r>
            <a:endParaRPr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08981-FC64-4B20-8633-8E266149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790950"/>
            <a:ext cx="1042506" cy="1261981"/>
          </a:xfrm>
          <a:prstGeom prst="rect">
            <a:avLst/>
          </a:prstGeom>
        </p:spPr>
      </p:pic>
      <p:sp>
        <p:nvSpPr>
          <p:cNvPr id="2" name="AutoShape 2" descr="Arquitectura del clúster | Documentación de Kubernetes Engine">
            <a:extLst>
              <a:ext uri="{FF2B5EF4-FFF2-40B4-BE49-F238E27FC236}">
                <a16:creationId xmlns:a16="http://schemas.microsoft.com/office/drawing/2014/main" id="{76ACB673-EAD1-4A87-9BBE-A27D8CA66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rquitectura del clúster | Documentación de Kubernetes Engine">
            <a:extLst>
              <a:ext uri="{FF2B5EF4-FFF2-40B4-BE49-F238E27FC236}">
                <a16:creationId xmlns:a16="http://schemas.microsoft.com/office/drawing/2014/main" id="{FB760731-EDC4-49FD-B5EC-4B5205A9F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91087" y="28223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27C2233-543C-471D-926C-4826EF342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0527"/>
            <a:ext cx="7252663" cy="40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0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8DE07A-4574-4BE9-A28C-23519F0A8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249"/>
            <a:ext cx="9143999" cy="6095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949881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PE" sz="2800" kern="0" spc="-5" dirty="0"/>
              <a:t>H</a:t>
            </a:r>
            <a:r>
              <a:rPr lang="en-US" sz="2800" kern="0" spc="-5" dirty="0"/>
              <a:t>ands On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16073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79664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Azure DevOps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879406"/>
            <a:ext cx="80457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Azure DevOps (Visual Studio </a:t>
            </a:r>
            <a:r>
              <a:rPr lang="es-ES" dirty="0" err="1">
                <a:solidFill>
                  <a:srgbClr val="4C4C51"/>
                </a:solidFill>
                <a:latin typeface="Segoe UI" panose="020B0502040204020203" pitchFamily="34" charset="0"/>
              </a:rPr>
              <a:t>Team</a:t>
            </a: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 </a:t>
            </a:r>
            <a:r>
              <a:rPr lang="es-ES" dirty="0" err="1">
                <a:solidFill>
                  <a:srgbClr val="4C4C51"/>
                </a:solidFill>
                <a:latin typeface="Segoe UI" panose="020B0502040204020203" pitchFamily="34" charset="0"/>
              </a:rPr>
              <a:t>Services</a:t>
            </a: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 / </a:t>
            </a:r>
            <a:r>
              <a:rPr lang="es-ES" dirty="0" err="1">
                <a:solidFill>
                  <a:srgbClr val="4C4C51"/>
                </a:solidFill>
                <a:latin typeface="Segoe UI" panose="020B0502040204020203" pitchFamily="34" charset="0"/>
              </a:rPr>
              <a:t>Team</a:t>
            </a: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 </a:t>
            </a:r>
            <a:r>
              <a:rPr lang="es-ES" dirty="0" err="1">
                <a:solidFill>
                  <a:srgbClr val="4C4C51"/>
                </a:solidFill>
                <a:latin typeface="Segoe UI" panose="020B0502040204020203" pitchFamily="34" charset="0"/>
              </a:rPr>
              <a:t>Foundation</a:t>
            </a: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 Server) consta de un conjunto de herramientas y servicios que ayudan a los desarrolladores a implementar los procesos de DevOps, Integración Continua e Implementación Continua para sus proyectos de desarrollo.</a:t>
            </a:r>
          </a:p>
        </p:txBody>
      </p:sp>
      <p:pic>
        <p:nvPicPr>
          <p:cNvPr id="5122" name="Picture 2" descr="Deploying to On-Prem Server with using Azure DevOps — Pipelines | by Aybars  Arslan | Software Development Turkey | Medium">
            <a:extLst>
              <a:ext uri="{FF2B5EF4-FFF2-40B4-BE49-F238E27FC236}">
                <a16:creationId xmlns:a16="http://schemas.microsoft.com/office/drawing/2014/main" id="{211F11A1-B0DD-4325-A6F5-0AB97AB4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60868"/>
            <a:ext cx="4610100" cy="25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9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79664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Azure DevOps - </a:t>
            </a:r>
            <a:r>
              <a:rPr lang="es-PE" sz="2800" spc="-5" dirty="0" err="1"/>
              <a:t>Continuous</a:t>
            </a:r>
            <a:r>
              <a:rPr lang="es-PE" sz="2800" spc="-5" dirty="0"/>
              <a:t> </a:t>
            </a:r>
            <a:r>
              <a:rPr lang="es-PE" sz="2800" spc="-5" dirty="0" err="1"/>
              <a:t>Integration</a:t>
            </a:r>
            <a:endParaRPr lang="es-PE" sz="2800" spc="-5" dirty="0">
              <a:solidFill>
                <a:srgbClr val="4D4D4B"/>
              </a:solidFill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879406"/>
            <a:ext cx="8045705" cy="282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La Integración Continua (CI) ayuda a los desarrolladores a integrar el código en un repositorio compartido verificando automáticamente la compilación mediante pruebas unitarias y empaquetando la solución cada vez que se envían nuevos cambios de código.</a:t>
            </a:r>
          </a:p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dirty="0">
              <a:solidFill>
                <a:srgbClr val="4C4C51"/>
              </a:solidFill>
              <a:latin typeface="Segoe UI" panose="020B0502040204020203" pitchFamily="34" charset="0"/>
            </a:endParaRP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Bajo la integración continua, la fase de desarrollo (creación y prueba del código) está completamente automatizada. Cada vez que confirma el código, los cambios se validan y fusionan con la rama maestra, y el código se empaqueta en un artefacto de compilación.</a:t>
            </a:r>
          </a:p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dirty="0">
              <a:solidFill>
                <a:srgbClr val="4C4C51"/>
              </a:solidFill>
              <a:latin typeface="Segoe UI" panose="020B0502040204020203" pitchFamily="34" charset="0"/>
            </a:endParaRPr>
          </a:p>
        </p:txBody>
      </p:sp>
      <p:pic>
        <p:nvPicPr>
          <p:cNvPr id="6146" name="Picture 2" descr="Continuous Integration Build sequence showing pass/fail and time">
            <a:extLst>
              <a:ext uri="{FF2B5EF4-FFF2-40B4-BE49-F238E27FC236}">
                <a16:creationId xmlns:a16="http://schemas.microsoft.com/office/drawing/2014/main" id="{2AE33818-0D17-4E99-AA8D-86B3AC69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7" y="3625919"/>
            <a:ext cx="25527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79664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Azure DevOps - </a:t>
            </a:r>
            <a:r>
              <a:rPr lang="es-PE" sz="2800" spc="-5" dirty="0" err="1"/>
              <a:t>C</a:t>
            </a:r>
            <a:r>
              <a:rPr lang="es-PE" sz="2800" spc="-5" dirty="0" err="1">
                <a:solidFill>
                  <a:srgbClr val="4D4D4B"/>
                </a:solidFill>
                <a:latin typeface="Arial"/>
                <a:cs typeface="Arial"/>
              </a:rPr>
              <a:t>ontinuous</a:t>
            </a: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lang="es-PE" sz="2800" spc="-5" dirty="0" err="1"/>
              <a:t>D</a:t>
            </a:r>
            <a:r>
              <a:rPr lang="es-PE" sz="2800" spc="-5" dirty="0" err="1">
                <a:solidFill>
                  <a:srgbClr val="4D4D4B"/>
                </a:solidFill>
                <a:latin typeface="Arial"/>
                <a:cs typeface="Arial"/>
              </a:rPr>
              <a:t>eployment</a:t>
            </a:r>
            <a:endParaRPr lang="es-PE" sz="2800" spc="-5" dirty="0">
              <a:solidFill>
                <a:srgbClr val="4D4D4B"/>
              </a:solidFill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879406"/>
            <a:ext cx="8045705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sz="1600" dirty="0" err="1">
                <a:solidFill>
                  <a:srgbClr val="4C4C51"/>
                </a:solidFill>
                <a:latin typeface="Segoe UI" panose="020B0502040204020203" pitchFamily="34" charset="0"/>
              </a:rPr>
              <a:t>Continuous</a:t>
            </a:r>
            <a:r>
              <a:rPr lang="es-ES" sz="1600" dirty="0">
                <a:solidFill>
                  <a:srgbClr val="4C4C51"/>
                </a:solidFill>
                <a:latin typeface="Segoe UI" panose="020B0502040204020203" pitchFamily="34" charset="0"/>
              </a:rPr>
              <a:t> </a:t>
            </a:r>
            <a:r>
              <a:rPr lang="es-ES" sz="1600" dirty="0" err="1">
                <a:solidFill>
                  <a:srgbClr val="4C4C51"/>
                </a:solidFill>
                <a:latin typeface="Segoe UI" panose="020B0502040204020203" pitchFamily="34" charset="0"/>
              </a:rPr>
              <a:t>Deployment</a:t>
            </a:r>
            <a:r>
              <a:rPr lang="es-ES" sz="1600" dirty="0">
                <a:solidFill>
                  <a:srgbClr val="4C4C51"/>
                </a:solidFill>
                <a:latin typeface="Segoe UI" panose="020B0502040204020203" pitchFamily="34" charset="0"/>
              </a:rPr>
              <a:t> (CD) toma paquetes de código validados del proceso de compilación y los implementa en un entorno de ensayo o producción. Los desarrolladores pueden rastrear qué implementaciones tuvieron éxito o no y limitar los problemas a versiones de paquetes específicas.</a:t>
            </a:r>
          </a:p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sz="1600" dirty="0">
              <a:solidFill>
                <a:srgbClr val="4C4C51"/>
              </a:solidFill>
              <a:latin typeface="Segoe UI" panose="020B0502040204020203" pitchFamily="34" charset="0"/>
            </a:endParaRPr>
          </a:p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sz="1600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Con la implementación continua, automatiza todo el proceso desde el compromiso del código hasta la producción. El desencadenante entre las fases de desarrollo y entrega es automático, por lo que los cambios de código se envían en vivo una vez que reciben la validación y pasan todas las pruebas. Esto significa que los clientes reciben mejoras tan pronto como están disponibles.</a:t>
            </a:r>
            <a:endParaRPr lang="es-ES" sz="1600" dirty="0">
              <a:solidFill>
                <a:srgbClr val="4C4C51"/>
              </a:solidFill>
              <a:latin typeface="Segoe UI" panose="020B0502040204020203" pitchFamily="34" charset="0"/>
            </a:endParaRPr>
          </a:p>
        </p:txBody>
      </p:sp>
      <p:pic>
        <p:nvPicPr>
          <p:cNvPr id="7170" name="Picture 2" descr="Continuous Delivery Automates the Flow to Production">
            <a:extLst>
              <a:ext uri="{FF2B5EF4-FFF2-40B4-BE49-F238E27FC236}">
                <a16:creationId xmlns:a16="http://schemas.microsoft.com/office/drawing/2014/main" id="{1537F451-3145-4B01-9913-B767FF8C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0"/>
            <a:ext cx="27813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6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019550"/>
            <a:ext cx="1160463" cy="1193619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2249FE0-1159-40E7-BBBF-9EBA298D88B1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7737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r>
              <a:rPr lang="es-PE" sz="2800" spc="-5" dirty="0">
                <a:solidFill>
                  <a:srgbClr val="4D4D4B"/>
                </a:solidFill>
                <a:latin typeface="Arial"/>
                <a:cs typeface="Arial"/>
              </a:rPr>
              <a:t>Azure DevOps – CI/CD</a:t>
            </a:r>
          </a:p>
        </p:txBody>
      </p:sp>
      <p:pic>
        <p:nvPicPr>
          <p:cNvPr id="8194" name="Picture 2" descr="CI CD Pipeline | Learn How to Setup a CI CD Pipeline From Scratch | Edureka">
            <a:extLst>
              <a:ext uri="{FF2B5EF4-FFF2-40B4-BE49-F238E27FC236}">
                <a16:creationId xmlns:a16="http://schemas.microsoft.com/office/drawing/2014/main" id="{7313F6B6-3F8E-4848-8243-E4ED5D6A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19150"/>
            <a:ext cx="7101752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E8BB34-01AA-499B-A7D1-0F4EA5A38B97}"/>
              </a:ext>
            </a:extLst>
          </p:cNvPr>
          <p:cNvSpPr/>
          <p:nvPr/>
        </p:nvSpPr>
        <p:spPr>
          <a:xfrm>
            <a:off x="7162800" y="514350"/>
            <a:ext cx="1447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8DE07A-4574-4BE9-A28C-23519F0A8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249"/>
            <a:ext cx="9143999" cy="6095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949881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PE" sz="2800" kern="0" spc="-5" dirty="0"/>
              <a:t>H</a:t>
            </a:r>
            <a:r>
              <a:rPr lang="en-US" sz="2800" kern="0" spc="-5" dirty="0"/>
              <a:t>ands On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8331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993C00-088B-4375-AE4C-CC65580C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FCD194D5-CB94-4600-A2F5-D5A2A7456DF8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73602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ES" sz="2800" kern="0" dirty="0" err="1"/>
              <a:t>Intructor</a:t>
            </a:r>
            <a:endParaRPr lang="es-ES" sz="2800" kern="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6BC1265-34B2-4E0C-9F2B-E9E24BABE103}"/>
              </a:ext>
            </a:extLst>
          </p:cNvPr>
          <p:cNvSpPr txBox="1"/>
          <p:nvPr/>
        </p:nvSpPr>
        <p:spPr>
          <a:xfrm>
            <a:off x="4953000" y="1780278"/>
            <a:ext cx="2664600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PE" sz="1600" spc="-5" dirty="0">
                <a:solidFill>
                  <a:srgbClr val="4D4D4B"/>
                </a:solidFill>
                <a:latin typeface="Arial"/>
                <a:cs typeface="Arial"/>
              </a:rPr>
              <a:t>Ivan Cuadros Altamirano</a:t>
            </a:r>
          </a:p>
          <a:p>
            <a:pPr marL="12700" algn="ctr">
              <a:spcBef>
                <a:spcPts val="95"/>
              </a:spcBef>
            </a:pPr>
            <a:r>
              <a:rPr lang="en-US" sz="1400" spc="-5" dirty="0">
                <a:solidFill>
                  <a:srgbClr val="4D4D4B"/>
                </a:solidFill>
                <a:latin typeface="Arial"/>
                <a:cs typeface="Arial"/>
              </a:rPr>
              <a:t>Lead Software Architect</a:t>
            </a:r>
            <a:endParaRPr sz="1400" spc="-5" dirty="0">
              <a:solidFill>
                <a:srgbClr val="4D4D4B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152C55-DC4E-415B-AD7F-8295D00ED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50532"/>
            <a:ext cx="2664600" cy="274041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0A30FC-7330-4B22-ACED-8484EE1408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6" t="79057" r="30741" b="5556"/>
          <a:stretch/>
        </p:blipFill>
        <p:spPr>
          <a:xfrm>
            <a:off x="5943600" y="2266950"/>
            <a:ext cx="864810" cy="8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132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10"/>
              <a:t>Agenda</a:t>
            </a:r>
            <a:endParaRPr lang="en-US" sz="2800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C91F90D-4D01-43FB-8367-FFCA8D3D4610}"/>
              </a:ext>
            </a:extLst>
          </p:cNvPr>
          <p:cNvSpPr txBox="1"/>
          <p:nvPr/>
        </p:nvSpPr>
        <p:spPr>
          <a:xfrm>
            <a:off x="419506" y="981837"/>
            <a:ext cx="7161530" cy="6860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PE" spc="-5" dirty="0" err="1">
                <a:solidFill>
                  <a:srgbClr val="4D4D4B"/>
                </a:solidFill>
                <a:latin typeface="Arial"/>
                <a:cs typeface="Arial"/>
              </a:rPr>
              <a:t>Kubernetes</a:t>
            </a:r>
            <a:endParaRPr lang="es-PE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PE" spc="-5" dirty="0">
                <a:solidFill>
                  <a:srgbClr val="4D4D4B"/>
                </a:solidFill>
                <a:latin typeface="Arial"/>
                <a:cs typeface="Arial"/>
              </a:rPr>
              <a:t>Azure DevOps - CD</a:t>
            </a:r>
            <a:endParaRPr lang="en-US" spc="-5" dirty="0">
              <a:solidFill>
                <a:srgbClr val="4D4D4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16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544" y="1028094"/>
            <a:ext cx="4580774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buClr>
                <a:srgbClr val="FBB64B"/>
              </a:buClr>
              <a:tabLst>
                <a:tab pos="299085" algn="l"/>
                <a:tab pos="299720" algn="l"/>
              </a:tabLst>
            </a:pP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es un sistema de orquestación de contenedores, lo que significa que el software no se encarga de crearlos, sino de </a:t>
            </a:r>
            <a:r>
              <a:rPr lang="es-PE" b="1" spc="-5" dirty="0">
                <a:solidFill>
                  <a:schemeClr val="tx2"/>
                </a:solidFill>
                <a:latin typeface="Arial"/>
                <a:cs typeface="Arial"/>
              </a:rPr>
              <a:t>administrarlos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. Para ello,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aplica la </a:t>
            </a:r>
            <a:r>
              <a:rPr lang="es-PE" b="1" spc="-5" dirty="0">
                <a:solidFill>
                  <a:schemeClr val="tx2"/>
                </a:solidFill>
                <a:latin typeface="Arial"/>
                <a:cs typeface="Arial"/>
              </a:rPr>
              <a:t>automatización de procesos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, lo que vuelve más fácil para los desarrolladores comprobar, mantener o publicar aplicaciones. </a:t>
            </a:r>
            <a:endParaRPr spc="-5" dirty="0">
              <a:solidFill>
                <a:srgbClr val="757574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29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 err="1"/>
              <a:t>Kubernetes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2B7BC-4534-417A-9FF7-E0E485E7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38550"/>
            <a:ext cx="1042506" cy="1261981"/>
          </a:xfrm>
          <a:prstGeom prst="rect">
            <a:avLst/>
          </a:prstGeom>
        </p:spPr>
      </p:pic>
      <p:pic>
        <p:nvPicPr>
          <p:cNvPr id="1026" name="Picture 2" descr="Introducción a Kubernetes | Aplyca">
            <a:extLst>
              <a:ext uri="{FF2B5EF4-FFF2-40B4-BE49-F238E27FC236}">
                <a16:creationId xmlns:a16="http://schemas.microsoft.com/office/drawing/2014/main" id="{B8D7A94D-E0FE-41E1-9BFD-627E3FA64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18" y="133870"/>
            <a:ext cx="3894584" cy="464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4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4AC524AE-FE84-4786-82BF-152574328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070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Arquitectura de </a:t>
            </a:r>
            <a:r>
              <a:rPr lang="es-PE" sz="2800" spc="-5" dirty="0" err="1"/>
              <a:t>Kubernetes</a:t>
            </a:r>
            <a:endParaRPr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08981-FC64-4B20-8633-8E266149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790950"/>
            <a:ext cx="1042506" cy="1261981"/>
          </a:xfrm>
          <a:prstGeom prst="rect">
            <a:avLst/>
          </a:prstGeom>
        </p:spPr>
      </p:pic>
      <p:sp>
        <p:nvSpPr>
          <p:cNvPr id="2" name="AutoShape 2" descr="Arquitectura del clúster | Documentación de Kubernetes Engine">
            <a:extLst>
              <a:ext uri="{FF2B5EF4-FFF2-40B4-BE49-F238E27FC236}">
                <a16:creationId xmlns:a16="http://schemas.microsoft.com/office/drawing/2014/main" id="{76ACB673-EAD1-4A87-9BBE-A27D8CA66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rquitectura del clúster | Documentación de Kubernetes Engine">
            <a:extLst>
              <a:ext uri="{FF2B5EF4-FFF2-40B4-BE49-F238E27FC236}">
                <a16:creationId xmlns:a16="http://schemas.microsoft.com/office/drawing/2014/main" id="{FB760731-EDC4-49FD-B5EC-4B5205A9F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91087" y="28223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Un informático en el lado del mal: Kubernetes: Cómo gestionar autorización  de recursos con RBAC (Parte 1) #docker #kubernetes">
            <a:extLst>
              <a:ext uri="{FF2B5EF4-FFF2-40B4-BE49-F238E27FC236}">
                <a16:creationId xmlns:a16="http://schemas.microsoft.com/office/drawing/2014/main" id="{1EA9C012-F5E4-46C0-B482-E8FEE5EF4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7"/>
          <a:stretch/>
        </p:blipFill>
        <p:spPr bwMode="auto">
          <a:xfrm>
            <a:off x="1738312" y="877772"/>
            <a:ext cx="5972175" cy="3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3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671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Arquitectura de </a:t>
            </a:r>
            <a:r>
              <a:rPr lang="es-PE" sz="2800" spc="-5" dirty="0" err="1"/>
              <a:t>Kubernetes</a:t>
            </a:r>
            <a:endParaRPr sz="28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415544" y="951102"/>
            <a:ext cx="8347456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El Master de </a:t>
            </a:r>
            <a:r>
              <a:rPr lang="es-ES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 es un conjunto de tres </a:t>
            </a:r>
            <a:r>
              <a:rPr lang="es-ES" spc="-5" dirty="0" err="1">
                <a:solidFill>
                  <a:srgbClr val="757574"/>
                </a:solidFill>
                <a:latin typeface="Arial"/>
                <a:cs typeface="Arial"/>
              </a:rPr>
              <a:t>daemons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 que se ejecutan en un único nodo del clúster, que se denomina nodo master. Estos </a:t>
            </a:r>
            <a:r>
              <a:rPr lang="es-ES" spc="-5" dirty="0" err="1">
                <a:solidFill>
                  <a:srgbClr val="757574"/>
                </a:solidFill>
                <a:latin typeface="Arial"/>
                <a:cs typeface="Arial"/>
              </a:rPr>
              <a:t>daemons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 son: </a:t>
            </a:r>
            <a:r>
              <a:rPr lang="es-ES" b="1" spc="-5" dirty="0" err="1">
                <a:solidFill>
                  <a:srgbClr val="757574"/>
                </a:solidFill>
                <a:latin typeface="Arial"/>
                <a:cs typeface="Arial"/>
              </a:rPr>
              <a:t>kube-apiserver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, </a:t>
            </a:r>
            <a:r>
              <a:rPr lang="es-ES" b="1" spc="-5" dirty="0" err="1">
                <a:solidFill>
                  <a:srgbClr val="757574"/>
                </a:solidFill>
                <a:latin typeface="Arial"/>
                <a:cs typeface="Arial"/>
              </a:rPr>
              <a:t>kube</a:t>
            </a:r>
            <a:r>
              <a:rPr lang="es-ES" b="1" spc="-5" dirty="0">
                <a:solidFill>
                  <a:srgbClr val="757574"/>
                </a:solidFill>
                <a:latin typeface="Arial"/>
                <a:cs typeface="Arial"/>
              </a:rPr>
              <a:t>-</a:t>
            </a:r>
            <a:r>
              <a:rPr lang="es-ES" b="1" spc="-5" dirty="0" err="1">
                <a:solidFill>
                  <a:srgbClr val="757574"/>
                </a:solidFill>
                <a:latin typeface="Arial"/>
                <a:cs typeface="Arial"/>
              </a:rPr>
              <a:t>controller</a:t>
            </a:r>
            <a:r>
              <a:rPr lang="es-ES" b="1" spc="-5" dirty="0">
                <a:solidFill>
                  <a:srgbClr val="757574"/>
                </a:solidFill>
                <a:latin typeface="Arial"/>
                <a:cs typeface="Arial"/>
              </a:rPr>
              <a:t>-manager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 y </a:t>
            </a:r>
            <a:r>
              <a:rPr lang="es-ES" b="1" spc="-5" dirty="0" err="1">
                <a:solidFill>
                  <a:srgbClr val="757574"/>
                </a:solidFill>
                <a:latin typeface="Arial"/>
                <a:cs typeface="Arial"/>
              </a:rPr>
              <a:t>kube-schedule</a:t>
            </a:r>
            <a:r>
              <a:rPr lang="es-ES" spc="-5" dirty="0" err="1">
                <a:solidFill>
                  <a:srgbClr val="757574"/>
                </a:solidFill>
                <a:latin typeface="Arial"/>
                <a:cs typeface="Arial"/>
              </a:rPr>
              <a:t>r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.</a:t>
            </a:r>
          </a:p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s-ES" b="1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Los restantes nodos no master contenidos en tu clúster, ejecutan los siguientes dos </a:t>
            </a:r>
            <a:r>
              <a:rPr lang="es-ES" spc="-5" dirty="0" err="1">
                <a:solidFill>
                  <a:srgbClr val="757574"/>
                </a:solidFill>
                <a:latin typeface="Arial"/>
                <a:cs typeface="Arial"/>
              </a:rPr>
              <a:t>daemons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:</a:t>
            </a:r>
          </a:p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s-ES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b="1" spc="-5" dirty="0" err="1">
                <a:solidFill>
                  <a:srgbClr val="757574"/>
                </a:solidFill>
                <a:latin typeface="Arial"/>
                <a:cs typeface="Arial"/>
              </a:rPr>
              <a:t>kubelet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, el cual se comunica con el Master de </a:t>
            </a:r>
            <a:r>
              <a:rPr lang="es-ES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.</a:t>
            </a: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b="1" spc="-5" dirty="0" err="1">
                <a:solidFill>
                  <a:srgbClr val="757574"/>
                </a:solidFill>
                <a:latin typeface="Arial"/>
                <a:cs typeface="Arial"/>
              </a:rPr>
              <a:t>kube</a:t>
            </a:r>
            <a:r>
              <a:rPr lang="es-ES" b="1" spc="-5" dirty="0">
                <a:solidFill>
                  <a:srgbClr val="757574"/>
                </a:solidFill>
                <a:latin typeface="Arial"/>
                <a:cs typeface="Arial"/>
              </a:rPr>
              <a:t>-proxy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, un proxy de red que implementa los servicios de red de </a:t>
            </a:r>
            <a:r>
              <a:rPr lang="es-ES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 en cada nodo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8483-A55E-4EC2-95D1-C2C36D4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596" y="3881519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94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Objetos de </a:t>
            </a:r>
            <a:r>
              <a:rPr lang="es-PE" sz="2800" spc="-5" dirty="0" err="1"/>
              <a:t>Kubernetes</a:t>
            </a:r>
            <a:endParaRPr lang="es-PE" sz="28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415544" y="951102"/>
            <a:ext cx="8347456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buClr>
                <a:srgbClr val="FBB64B"/>
              </a:buClr>
              <a:tabLst>
                <a:tab pos="299085" algn="l"/>
                <a:tab pos="299720" algn="l"/>
              </a:tabLst>
            </a:pP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Los objetos básicos de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incluyen:</a:t>
            </a:r>
          </a:p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s-ES" sz="1600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b="1" spc="-5" dirty="0" err="1">
                <a:solidFill>
                  <a:srgbClr val="757574"/>
                </a:solidFill>
                <a:latin typeface="Arial"/>
                <a:cs typeface="Arial"/>
              </a:rPr>
              <a:t>Pod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: son las unidades de computación implementables más pequeñas que puede crear y administrar en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. Es un grupo de uno o más contenedores, con almacenamiento compartido / recursos de red y una especificación sobre cómo ejecutar los contenedores.</a:t>
            </a: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b="1" spc="-5" dirty="0" err="1">
                <a:solidFill>
                  <a:srgbClr val="757574"/>
                </a:solidFill>
                <a:latin typeface="Arial"/>
                <a:cs typeface="Arial"/>
              </a:rPr>
              <a:t>Service</a:t>
            </a:r>
            <a:r>
              <a:rPr lang="es-ES" sz="1600" b="1" spc="-5" dirty="0">
                <a:solidFill>
                  <a:srgbClr val="757574"/>
                </a:solidFill>
                <a:latin typeface="Arial"/>
                <a:cs typeface="Arial"/>
              </a:rPr>
              <a:t>: 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Una forma abstracta de exponer una aplicación que se ejecuta en un conjunto de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Pods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como un servicio de red.</a:t>
            </a: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b="1" spc="-5" dirty="0" err="1">
                <a:solidFill>
                  <a:srgbClr val="757574"/>
                </a:solidFill>
                <a:latin typeface="Arial"/>
                <a:cs typeface="Arial"/>
              </a:rPr>
              <a:t>Volume</a:t>
            </a:r>
            <a:r>
              <a:rPr lang="es-ES" sz="1600" b="1" spc="-5" dirty="0">
                <a:solidFill>
                  <a:srgbClr val="757574"/>
                </a:solidFill>
                <a:latin typeface="Arial"/>
                <a:cs typeface="Arial"/>
              </a:rPr>
              <a:t>: 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representa la persistencia de información y la forma de compartir información entre contenedores.</a:t>
            </a: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b="1" spc="-5" dirty="0" err="1">
                <a:solidFill>
                  <a:srgbClr val="757574"/>
                </a:solidFill>
                <a:latin typeface="Arial"/>
                <a:cs typeface="Arial"/>
              </a:rPr>
              <a:t>Namespace</a:t>
            </a:r>
            <a:r>
              <a:rPr lang="es-ES" sz="1600" b="1" spc="-5" dirty="0">
                <a:solidFill>
                  <a:srgbClr val="757574"/>
                </a:solidFill>
                <a:latin typeface="Arial"/>
                <a:cs typeface="Arial"/>
              </a:rPr>
              <a:t>: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admite varios clústeres virtuales respaldados por el mismo clúster físico. Estos clústeres virtuales se denominan espacios de nombres.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8483-A55E-4EC2-95D1-C2C36D4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596" y="3881519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2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94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Objetos de </a:t>
            </a:r>
            <a:r>
              <a:rPr lang="es-PE" sz="2800" spc="-5" dirty="0" err="1"/>
              <a:t>Kubernetes</a:t>
            </a:r>
            <a:endParaRPr lang="es-PE" sz="28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415544" y="951102"/>
            <a:ext cx="8347456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buClr>
                <a:srgbClr val="FBB64B"/>
              </a:buClr>
              <a:tabLst>
                <a:tab pos="299085" algn="l"/>
                <a:tab pos="299720" algn="l"/>
              </a:tabLst>
            </a:pP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contiene abstracciones de nivel superior llamadas Controladores. Los Controladores se basan en los objetos básicos y proporcionan funcionalidades adicionales sobre ellos. Incluyen:</a:t>
            </a:r>
          </a:p>
          <a:p>
            <a:pPr marL="12065">
              <a:lnSpc>
                <a:spcPct val="100000"/>
              </a:lnSpc>
              <a:buClr>
                <a:srgbClr val="FBB64B"/>
              </a:buClr>
              <a:tabLst>
                <a:tab pos="299085" algn="l"/>
                <a:tab pos="299720" algn="l"/>
              </a:tabLst>
            </a:pPr>
            <a:endParaRPr lang="es-ES" sz="1600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b="1" spc="-5" dirty="0" err="1">
                <a:solidFill>
                  <a:srgbClr val="757574"/>
                </a:solidFill>
                <a:latin typeface="Arial"/>
                <a:cs typeface="Arial"/>
              </a:rPr>
              <a:t>ReplicaSet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: El propósito de un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ReplicaSet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es mantener un conjunto estable de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Pods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de réplica en ejecución en cualquier momento. Como tal, a menudo se usa para garantizar la disponibilidad de un número específico de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Pods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idénticos.</a:t>
            </a: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b="1" spc="-5" dirty="0" err="1">
                <a:solidFill>
                  <a:srgbClr val="757574"/>
                </a:solidFill>
                <a:latin typeface="Arial"/>
                <a:cs typeface="Arial"/>
              </a:rPr>
              <a:t>Deployment</a:t>
            </a:r>
            <a:r>
              <a:rPr lang="es-ES" sz="1600" b="1" spc="-5" dirty="0">
                <a:solidFill>
                  <a:srgbClr val="757574"/>
                </a:solidFill>
                <a:latin typeface="Arial"/>
                <a:cs typeface="Arial"/>
              </a:rPr>
              <a:t>: 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Describe un estado deseado en una implementación y el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Deployment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Controller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cambia el estado actual al estado deseado a una velocidad controlada. </a:t>
            </a: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b="1" spc="-5" dirty="0" err="1">
                <a:solidFill>
                  <a:srgbClr val="757574"/>
                </a:solidFill>
                <a:latin typeface="Arial"/>
                <a:cs typeface="Arial"/>
              </a:rPr>
              <a:t>StatefulSets</a:t>
            </a:r>
            <a:r>
              <a:rPr lang="es-ES" sz="1600" b="1" spc="-5" dirty="0">
                <a:solidFill>
                  <a:srgbClr val="757574"/>
                </a:solidFill>
                <a:latin typeface="Arial"/>
                <a:cs typeface="Arial"/>
              </a:rPr>
              <a:t>: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StatefulSet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es el objeto API de carga de trabajo que se utiliza para administrar aplicaciones con estado.</a:t>
            </a:r>
          </a:p>
          <a:p>
            <a:pPr marL="756285" lvl="1" indent="-287020"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ES" sz="1600" b="1" spc="-5" dirty="0">
                <a:solidFill>
                  <a:srgbClr val="757574"/>
                </a:solidFill>
                <a:latin typeface="Arial"/>
                <a:cs typeface="Arial"/>
              </a:rPr>
              <a:t>Entre otros.</a:t>
            </a:r>
            <a:endParaRPr lang="es-ES" sz="1600" spc="-5" dirty="0">
              <a:solidFill>
                <a:srgbClr val="757574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8483-A55E-4EC2-95D1-C2C36D4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596" y="3881519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28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spcBef>
                <a:spcPts val="95"/>
              </a:spcBef>
            </a:pPr>
            <a:r>
              <a:rPr lang="es-PE" sz="2800" spc="-5" dirty="0"/>
              <a:t>Archivo YAML para </a:t>
            </a:r>
            <a:r>
              <a:rPr lang="es-PE" sz="2800" spc="-5" dirty="0" err="1"/>
              <a:t>Kubernetes</a:t>
            </a:r>
            <a:endParaRPr lang="es-PE" sz="28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415544" y="951102"/>
            <a:ext cx="4842256" cy="13009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buClr>
                <a:srgbClr val="FBB64B"/>
              </a:buClr>
              <a:tabLst>
                <a:tab pos="299085" algn="l"/>
                <a:tab pos="299720" algn="l"/>
              </a:tabLst>
            </a:pP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Junto con muchas otras muchas formas de configurar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, YAML es el formato estándar utilizado en un archivo </a:t>
            </a:r>
            <a:r>
              <a:rPr lang="es-ES" spc="-5" dirty="0">
                <a:solidFill>
                  <a:srgbClr val="757574"/>
                </a:solidFill>
                <a:latin typeface="Arial"/>
                <a:cs typeface="Arial"/>
              </a:rPr>
              <a:t>de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configuración </a:t>
            </a:r>
            <a:r>
              <a:rPr lang="es-ES" sz="1600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.</a:t>
            </a:r>
          </a:p>
          <a:p>
            <a:pPr marL="12065">
              <a:spcBef>
                <a:spcPts val="105"/>
              </a:spcBef>
              <a:buClr>
                <a:srgbClr val="FBB64B"/>
              </a:buClr>
              <a:tabLst>
                <a:tab pos="299085" algn="l"/>
                <a:tab pos="299720" algn="l"/>
              </a:tabLst>
            </a:pPr>
            <a:endParaRPr lang="es-ES" sz="1600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sz="1600" spc="-5" dirty="0">
              <a:solidFill>
                <a:srgbClr val="757574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C5FF3-7E50-4B80-9BB6-362E4E0A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58040"/>
            <a:ext cx="1042506" cy="1261981"/>
          </a:xfrm>
          <a:prstGeom prst="rect">
            <a:avLst/>
          </a:prstGeom>
        </p:spPr>
      </p:pic>
      <p:pic>
        <p:nvPicPr>
          <p:cNvPr id="3074" name="Picture 2" descr="Kubernetes: Creating Deployment and Service objects, Configuring Liveness  and Readiness Probes – Vidhya Chari's Blog">
            <a:extLst>
              <a:ext uri="{FF2B5EF4-FFF2-40B4-BE49-F238E27FC236}">
                <a16:creationId xmlns:a16="http://schemas.microsoft.com/office/drawing/2014/main" id="{E74787B0-FA5F-4BA5-9DA1-1101CBC7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19150"/>
            <a:ext cx="3360291" cy="411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4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6CE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774</Words>
  <Application>Microsoft Office PowerPoint</Application>
  <PresentationFormat>On-screen Show (16:9)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Wingdings</vt:lpstr>
      <vt:lpstr>Office Theme</vt:lpstr>
      <vt:lpstr>MICROSERVICIOS EN AZURE Y NET 5 </vt:lpstr>
      <vt:lpstr>PowerPoint Presentation</vt:lpstr>
      <vt:lpstr>PowerPoint Presentation</vt:lpstr>
      <vt:lpstr>Kubernetes</vt:lpstr>
      <vt:lpstr>Arquitectura de Kubernetes</vt:lpstr>
      <vt:lpstr>Arquitectura de Kubernetes</vt:lpstr>
      <vt:lpstr>Objetos de Kubernetes</vt:lpstr>
      <vt:lpstr>Objetos de Kubernetes</vt:lpstr>
      <vt:lpstr>Archivo YAML para Kubernetes</vt:lpstr>
      <vt:lpstr>Azure Kubernetes Service (AKS)</vt:lpstr>
      <vt:lpstr>Azure Kubernetes Service (AKS)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Comenzando a usar los  servicios de AWS</dc:title>
  <dc:creator>Mayron Frank Curay Alvarado</dc:creator>
  <cp:lastModifiedBy>Ivan Cuadros Altamirano</cp:lastModifiedBy>
  <cp:revision>75</cp:revision>
  <dcterms:created xsi:type="dcterms:W3CDTF">2020-08-13T20:32:40Z</dcterms:created>
  <dcterms:modified xsi:type="dcterms:W3CDTF">2021-05-14T02:49:50Z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2020-08-13T00:00:00Z</vt:filetime>
  </property>
</Properties>
</file>