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2" r:id="rId3"/>
    <p:sldId id="293" r:id="rId4"/>
    <p:sldId id="334" r:id="rId5"/>
    <p:sldId id="337" r:id="rId6"/>
    <p:sldId id="305" r:id="rId7"/>
    <p:sldId id="345" r:id="rId8"/>
    <p:sldId id="335" r:id="rId9"/>
    <p:sldId id="352" r:id="rId10"/>
    <p:sldId id="346" r:id="rId11"/>
    <p:sldId id="353" r:id="rId12"/>
    <p:sldId id="354" r:id="rId13"/>
    <p:sldId id="355" r:id="rId14"/>
    <p:sldId id="356" r:id="rId15"/>
    <p:sldId id="357" r:id="rId16"/>
    <p:sldId id="358" r:id="rId17"/>
    <p:sldId id="359" r:id="rId18"/>
    <p:sldId id="360" r:id="rId19"/>
    <p:sldId id="361" r:id="rId20"/>
    <p:sldId id="362" r:id="rId21"/>
    <p:sldId id="363" r:id="rId22"/>
    <p:sldId id="351" r:id="rId23"/>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5/17/2021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66724" y="3510788"/>
            <a:ext cx="3376929" cy="702756"/>
          </a:xfrm>
          <a:prstGeom prst="rect">
            <a:avLst/>
          </a:prstGeom>
        </p:spPr>
        <p:txBody>
          <a:bodyPr vert="horz" wrap="square" lIns="0" tIns="12700" rIns="0" bIns="0" rtlCol="0">
            <a:spAutoFit/>
          </a:bodyPr>
          <a:lstStyle/>
          <a:p>
            <a:pPr marL="12700">
              <a:lnSpc>
                <a:spcPct val="100000"/>
              </a:lnSpc>
              <a:spcBef>
                <a:spcPts val="100"/>
              </a:spcBef>
            </a:pPr>
            <a:r>
              <a:rPr lang="en-US" sz="1400" b="1" spc="-5" dirty="0">
                <a:solidFill>
                  <a:srgbClr val="4D4D4B"/>
                </a:solidFill>
                <a:latin typeface="Arial"/>
                <a:cs typeface="Arial"/>
              </a:rPr>
              <a:t>AFORO255 TRAINING CENTER</a:t>
            </a:r>
            <a:br>
              <a:rPr lang="en-US" sz="1400" spc="-10" dirty="0">
                <a:solidFill>
                  <a:srgbClr val="4D4D4B"/>
                </a:solidFill>
                <a:latin typeface="Arial"/>
                <a:cs typeface="Arial"/>
              </a:rPr>
            </a:br>
            <a:endParaRPr lang="en-US" sz="1400" spc="-10" dirty="0">
              <a:solidFill>
                <a:srgbClr val="4D4D4B"/>
              </a:solidFill>
              <a:latin typeface="Arial"/>
              <a:cs typeface="Arial"/>
            </a:endParaRPr>
          </a:p>
          <a:p>
            <a:pPr marL="12700">
              <a:lnSpc>
                <a:spcPct val="100000"/>
              </a:lnSpc>
              <a:spcBef>
                <a:spcPts val="100"/>
              </a:spcBef>
            </a:pPr>
            <a:r>
              <a:rPr sz="1600" spc="-5">
                <a:solidFill>
                  <a:srgbClr val="999A97"/>
                </a:solidFill>
                <a:latin typeface="Arial"/>
                <a:cs typeface="Arial"/>
              </a:rPr>
              <a:t>20</a:t>
            </a:r>
            <a:r>
              <a:rPr lang="en-US" sz="1600" spc="-5">
                <a:solidFill>
                  <a:srgbClr val="999A97"/>
                </a:solidFill>
                <a:latin typeface="Arial"/>
                <a:cs typeface="Arial"/>
              </a:rPr>
              <a:t>21</a:t>
            </a:r>
            <a:endParaRPr sz="1600" dirty="0">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MICROSERVICIOS EN AZURE Y NET 5</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423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 </a:t>
            </a:r>
            <a:r>
              <a:rPr lang="es-ES" sz="2800" spc="-5" dirty="0"/>
              <a:t>Elementos de un API Gateway</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118856" cy="3460563"/>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err="1">
                <a:solidFill>
                  <a:srgbClr val="757574"/>
                </a:solidFill>
                <a:latin typeface="Arial"/>
                <a:cs typeface="Arial"/>
              </a:rPr>
              <a:t>Routing</a:t>
            </a:r>
            <a:r>
              <a:rPr lang="es-ES" sz="1600" b="1" spc="-5" dirty="0">
                <a:solidFill>
                  <a:srgbClr val="757574"/>
                </a:solidFill>
                <a:latin typeface="Arial"/>
                <a:cs typeface="Arial"/>
              </a:rPr>
              <a:t>: </a:t>
            </a:r>
            <a:r>
              <a:rPr lang="es-ES" sz="1600" spc="-5" dirty="0">
                <a:solidFill>
                  <a:srgbClr val="757574"/>
                </a:solidFill>
                <a:latin typeface="Arial"/>
                <a:cs typeface="Arial"/>
              </a:rPr>
              <a:t>Enrutamiento de mensajes a diferentes destinos dependiendo del contexto o del contenido del mensaje.</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Soporte </a:t>
            </a:r>
            <a:r>
              <a:rPr lang="es-ES" sz="1600" b="1" spc="-5" dirty="0" err="1">
                <a:solidFill>
                  <a:srgbClr val="757574"/>
                </a:solidFill>
                <a:latin typeface="Arial"/>
                <a:cs typeface="Arial"/>
              </a:rPr>
              <a:t>muti</a:t>
            </a:r>
            <a:r>
              <a:rPr lang="es-ES" sz="1600" b="1" spc="-5" dirty="0">
                <a:solidFill>
                  <a:srgbClr val="757574"/>
                </a:solidFill>
                <a:latin typeface="Arial"/>
                <a:cs typeface="Arial"/>
              </a:rPr>
              <a:t>-protocolo</a:t>
            </a:r>
            <a:r>
              <a:rPr lang="es-ES" sz="1600" spc="-5" dirty="0">
                <a:solidFill>
                  <a:srgbClr val="757574"/>
                </a:solidFill>
                <a:latin typeface="Arial"/>
                <a:cs typeface="Arial"/>
              </a:rPr>
              <a:t>: Protocolos soportados tanto para la publicación de </a:t>
            </a:r>
            <a:r>
              <a:rPr lang="es-ES" sz="1600" spc="-5" dirty="0" err="1">
                <a:solidFill>
                  <a:srgbClr val="757574"/>
                </a:solidFill>
                <a:latin typeface="Arial"/>
                <a:cs typeface="Arial"/>
              </a:rPr>
              <a:t>APIs</a:t>
            </a:r>
            <a:r>
              <a:rPr lang="es-ES" sz="1600" spc="-5" dirty="0">
                <a:solidFill>
                  <a:srgbClr val="757574"/>
                </a:solidFill>
                <a:latin typeface="Arial"/>
                <a:cs typeface="Arial"/>
              </a:rPr>
              <a:t> en el componente Gateway como para el enrutamiento a los servicios internos.</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Soporte </a:t>
            </a:r>
            <a:r>
              <a:rPr lang="es-ES" sz="1600" b="1" spc="-5" dirty="0" err="1">
                <a:solidFill>
                  <a:srgbClr val="757574"/>
                </a:solidFill>
                <a:latin typeface="Arial"/>
                <a:cs typeface="Arial"/>
              </a:rPr>
              <a:t>multi-formato</a:t>
            </a:r>
            <a:r>
              <a:rPr lang="es-ES" sz="1600" b="1" spc="-5" dirty="0">
                <a:solidFill>
                  <a:srgbClr val="757574"/>
                </a:solidFill>
                <a:latin typeface="Arial"/>
                <a:cs typeface="Arial"/>
              </a:rPr>
              <a:t>: </a:t>
            </a:r>
            <a:r>
              <a:rPr lang="es-ES" sz="1600" spc="-5" dirty="0">
                <a:solidFill>
                  <a:srgbClr val="757574"/>
                </a:solidFill>
                <a:latin typeface="Arial"/>
                <a:cs typeface="Arial"/>
              </a:rPr>
              <a:t>Componentes destinados a transformar los datos de un formato a otro, o de su enmascaramiento.</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err="1">
                <a:solidFill>
                  <a:srgbClr val="757574"/>
                </a:solidFill>
                <a:latin typeface="Arial"/>
                <a:cs typeface="Arial"/>
              </a:rPr>
              <a:t>Monitoring</a:t>
            </a:r>
            <a:r>
              <a:rPr lang="es-ES" sz="1600" b="1" spc="-5" dirty="0">
                <a:solidFill>
                  <a:srgbClr val="757574"/>
                </a:solidFill>
                <a:latin typeface="Arial"/>
                <a:cs typeface="Arial"/>
              </a:rPr>
              <a:t>: </a:t>
            </a:r>
            <a:r>
              <a:rPr lang="es-ES" sz="1600" spc="-5" dirty="0">
                <a:solidFill>
                  <a:srgbClr val="757574"/>
                </a:solidFill>
                <a:latin typeface="Arial"/>
                <a:cs typeface="Arial"/>
              </a:rPr>
              <a:t>Monitorización del tráfico de entrada y salida.</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Políticas de seguridad: </a:t>
            </a:r>
            <a:r>
              <a:rPr lang="es-ES" sz="1600" spc="-5" dirty="0">
                <a:solidFill>
                  <a:srgbClr val="757574"/>
                </a:solidFill>
                <a:latin typeface="Arial"/>
                <a:cs typeface="Arial"/>
              </a:rPr>
              <a:t>Otorga a las API características de autenticación, autorización y cifrado utilizando estándares o tecnologías conocidas como el cifrado de transporte mediante HTTPS, la suite de seguridad WS-Security para SOAP o el estándar de autorización OAuth para interfaces REST. Compatibilidad con sistemas de </a:t>
            </a:r>
            <a:r>
              <a:rPr lang="es-ES" sz="1600" spc="-5" dirty="0" err="1">
                <a:solidFill>
                  <a:srgbClr val="757574"/>
                </a:solidFill>
                <a:latin typeface="Arial"/>
                <a:cs typeface="Arial"/>
              </a:rPr>
              <a:t>gestion</a:t>
            </a:r>
            <a:r>
              <a:rPr lang="es-ES" sz="1600" spc="-5" dirty="0">
                <a:solidFill>
                  <a:srgbClr val="757574"/>
                </a:solidFill>
                <a:latin typeface="Arial"/>
                <a:cs typeface="Arial"/>
              </a:rPr>
              <a:t> de identidades: Active </a:t>
            </a:r>
            <a:r>
              <a:rPr lang="es-ES" sz="1600" spc="-5" dirty="0" err="1">
                <a:solidFill>
                  <a:srgbClr val="757574"/>
                </a:solidFill>
                <a:latin typeface="Arial"/>
                <a:cs typeface="Arial"/>
              </a:rPr>
              <a:t>Directory</a:t>
            </a:r>
            <a:r>
              <a:rPr lang="es-ES" sz="1600" spc="-5" dirty="0">
                <a:solidFill>
                  <a:srgbClr val="757574"/>
                </a:solidFill>
                <a:latin typeface="Arial"/>
                <a:cs typeface="Arial"/>
              </a:rPr>
              <a:t>, LDAP, JDBC, etc.</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Políticas de uso: </a:t>
            </a:r>
            <a:r>
              <a:rPr lang="es-ES" sz="1600" spc="-5" dirty="0">
                <a:solidFill>
                  <a:srgbClr val="757574"/>
                </a:solidFill>
                <a:latin typeface="Arial"/>
                <a:cs typeface="Arial"/>
              </a:rPr>
              <a:t>Capacita a las </a:t>
            </a:r>
            <a:r>
              <a:rPr lang="es-ES" sz="1600" spc="-5" dirty="0" err="1">
                <a:solidFill>
                  <a:srgbClr val="757574"/>
                </a:solidFill>
                <a:latin typeface="Arial"/>
                <a:cs typeface="Arial"/>
              </a:rPr>
              <a:t>APIs</a:t>
            </a:r>
            <a:r>
              <a:rPr lang="es-ES" sz="1600" spc="-5" dirty="0">
                <a:solidFill>
                  <a:srgbClr val="757574"/>
                </a:solidFill>
                <a:latin typeface="Arial"/>
                <a:cs typeface="Arial"/>
              </a:rPr>
              <a:t> para gestionar políticas de consumo, rendimiento, fallos, etc. para asegurar </a:t>
            </a:r>
            <a:r>
              <a:rPr lang="es-ES" sz="1600" spc="-5" dirty="0" err="1">
                <a:solidFill>
                  <a:srgbClr val="757574"/>
                </a:solidFill>
                <a:latin typeface="Arial"/>
                <a:cs typeface="Arial"/>
              </a:rPr>
              <a:t>SLAs</a:t>
            </a:r>
            <a:r>
              <a:rPr lang="es-ES" sz="1600" spc="-5" dirty="0">
                <a:solidFill>
                  <a:srgbClr val="757574"/>
                </a:solidFill>
                <a:latin typeface="Arial"/>
                <a:cs typeface="Arial"/>
              </a:rPr>
              <a:t> y sistemas de pago por uso.</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147111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423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 </a:t>
            </a:r>
            <a:r>
              <a:rPr lang="es-ES" sz="2800" spc="-5" dirty="0"/>
              <a:t>Elementos de un API Manager</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118856" cy="2475678"/>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Publicación: </a:t>
            </a:r>
            <a:r>
              <a:rPr lang="es-ES" sz="1600" spc="-5" dirty="0">
                <a:solidFill>
                  <a:srgbClr val="757574"/>
                </a:solidFill>
                <a:latin typeface="Arial"/>
                <a:cs typeface="Arial"/>
              </a:rPr>
              <a:t>Publica las </a:t>
            </a:r>
            <a:r>
              <a:rPr lang="es-ES" sz="1600" spc="-5" dirty="0" err="1">
                <a:solidFill>
                  <a:srgbClr val="757574"/>
                </a:solidFill>
                <a:latin typeface="Arial"/>
                <a:cs typeface="Arial"/>
              </a:rPr>
              <a:t>APIs</a:t>
            </a:r>
            <a:r>
              <a:rPr lang="es-ES" sz="1600" spc="-5" dirty="0">
                <a:solidFill>
                  <a:srgbClr val="757574"/>
                </a:solidFill>
                <a:latin typeface="Arial"/>
                <a:cs typeface="Arial"/>
              </a:rPr>
              <a:t> en el componente API Gateway definiendo su </a:t>
            </a:r>
            <a:r>
              <a:rPr lang="es-ES" sz="1600" spc="-5" dirty="0" err="1">
                <a:solidFill>
                  <a:srgbClr val="757574"/>
                </a:solidFill>
                <a:latin typeface="Arial"/>
                <a:cs typeface="Arial"/>
              </a:rPr>
              <a:t>endpoint</a:t>
            </a:r>
            <a:r>
              <a:rPr lang="es-ES" sz="1600" spc="-5" dirty="0">
                <a:solidFill>
                  <a:srgbClr val="757574"/>
                </a:solidFill>
                <a:latin typeface="Arial"/>
                <a:cs typeface="Arial"/>
              </a:rPr>
              <a:t>.</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Edición: </a:t>
            </a:r>
            <a:r>
              <a:rPr lang="es-ES" sz="1600" spc="-5" dirty="0">
                <a:solidFill>
                  <a:srgbClr val="757574"/>
                </a:solidFill>
                <a:latin typeface="Arial"/>
                <a:cs typeface="Arial"/>
              </a:rPr>
              <a:t>Herramienta para el diseño tanto de la interfaz de la API.</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spc="-5" dirty="0">
                <a:solidFill>
                  <a:srgbClr val="757574"/>
                </a:solidFill>
                <a:latin typeface="Arial"/>
                <a:cs typeface="Arial"/>
              </a:rPr>
              <a:t>Gestor del ciclo de vida: Permite gestionar los diferentes estados por lo que pasa una API, así como su versión o deprecación.</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Gestor de </a:t>
            </a:r>
            <a:r>
              <a:rPr lang="es-ES" sz="1600" b="1" spc="-5" dirty="0" err="1">
                <a:solidFill>
                  <a:srgbClr val="757574"/>
                </a:solidFill>
                <a:latin typeface="Arial"/>
                <a:cs typeface="Arial"/>
              </a:rPr>
              <a:t>politicas</a:t>
            </a:r>
            <a:r>
              <a:rPr lang="es-ES" sz="1600" b="1" spc="-5" dirty="0">
                <a:solidFill>
                  <a:srgbClr val="757574"/>
                </a:solidFill>
                <a:latin typeface="Arial"/>
                <a:cs typeface="Arial"/>
              </a:rPr>
              <a:t> de uso: </a:t>
            </a:r>
            <a:r>
              <a:rPr lang="es-ES" sz="1600" spc="-5" dirty="0">
                <a:solidFill>
                  <a:srgbClr val="757574"/>
                </a:solidFill>
                <a:latin typeface="Arial"/>
                <a:cs typeface="Arial"/>
              </a:rPr>
              <a:t>Herramienta para la configuración de reglas de uso tales como </a:t>
            </a:r>
            <a:r>
              <a:rPr lang="es-ES" sz="1600" spc="-5" dirty="0" err="1">
                <a:solidFill>
                  <a:srgbClr val="757574"/>
                </a:solidFill>
                <a:latin typeface="Arial"/>
                <a:cs typeface="Arial"/>
              </a:rPr>
              <a:t>pay</a:t>
            </a:r>
            <a:r>
              <a:rPr lang="es-ES" sz="1600" spc="-5" dirty="0">
                <a:solidFill>
                  <a:srgbClr val="757574"/>
                </a:solidFill>
                <a:latin typeface="Arial"/>
                <a:cs typeface="Arial"/>
              </a:rPr>
              <a:t> per use, </a:t>
            </a:r>
            <a:r>
              <a:rPr lang="es-ES" sz="1600" spc="-5" dirty="0" err="1">
                <a:solidFill>
                  <a:srgbClr val="757574"/>
                </a:solidFill>
                <a:latin typeface="Arial"/>
                <a:cs typeface="Arial"/>
              </a:rPr>
              <a:t>SLAs</a:t>
            </a:r>
            <a:r>
              <a:rPr lang="es-ES" sz="1600" spc="-5" dirty="0">
                <a:solidFill>
                  <a:srgbClr val="757574"/>
                </a:solidFill>
                <a:latin typeface="Arial"/>
                <a:cs typeface="Arial"/>
              </a:rPr>
              <a:t>, QA, etc.</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Consumo: </a:t>
            </a:r>
            <a:r>
              <a:rPr lang="es-ES" sz="1600" spc="-5" dirty="0">
                <a:solidFill>
                  <a:srgbClr val="757574"/>
                </a:solidFill>
                <a:latin typeface="Arial"/>
                <a:cs typeface="Arial"/>
              </a:rPr>
              <a:t>Monitorización del uso de las </a:t>
            </a:r>
            <a:r>
              <a:rPr lang="es-ES" sz="1600" spc="-5" dirty="0" err="1">
                <a:solidFill>
                  <a:srgbClr val="757574"/>
                </a:solidFill>
                <a:latin typeface="Arial"/>
                <a:cs typeface="Arial"/>
              </a:rPr>
              <a:t>APIs</a:t>
            </a:r>
            <a:r>
              <a:rPr lang="es-ES" sz="1600" spc="-5" dirty="0">
                <a:solidFill>
                  <a:srgbClr val="757574"/>
                </a:solidFill>
                <a:latin typeface="Arial"/>
                <a:cs typeface="Arial"/>
              </a:rPr>
              <a:t> y sistema de configuración de alertas según los parámetros de consumo.</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Gestor de políticas de seguridad: </a:t>
            </a:r>
            <a:r>
              <a:rPr lang="es-ES" sz="1600" spc="-5" dirty="0">
                <a:solidFill>
                  <a:srgbClr val="757574"/>
                </a:solidFill>
                <a:latin typeface="Arial"/>
                <a:cs typeface="Arial"/>
              </a:rPr>
              <a:t>Gestiona todas la configuración de seguridad de una API.</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350138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423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 </a:t>
            </a:r>
            <a:r>
              <a:rPr lang="es-ES" sz="2800" spc="-5" dirty="0"/>
              <a:t>Elementos de un API Portal</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415544" y="951102"/>
            <a:ext cx="8118856" cy="2721899"/>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Comunidad de desarrollo: </a:t>
            </a:r>
            <a:r>
              <a:rPr lang="es-ES" sz="1600" spc="-5" dirty="0">
                <a:solidFill>
                  <a:srgbClr val="757574"/>
                </a:solidFill>
                <a:latin typeface="Arial"/>
                <a:cs typeface="Arial"/>
              </a:rPr>
              <a:t>Publicaciones de noticias y comentarios referentes al uso, configuración, errores y soluciones de las </a:t>
            </a:r>
            <a:r>
              <a:rPr lang="es-ES" sz="1600" spc="-5" dirty="0" err="1">
                <a:solidFill>
                  <a:srgbClr val="757574"/>
                </a:solidFill>
                <a:latin typeface="Arial"/>
                <a:cs typeface="Arial"/>
              </a:rPr>
              <a:t>APIs</a:t>
            </a:r>
            <a:r>
              <a:rPr lang="es-ES" sz="1600" spc="-5" dirty="0">
                <a:solidFill>
                  <a:srgbClr val="757574"/>
                </a:solidFill>
                <a:latin typeface="Arial"/>
                <a:cs typeface="Arial"/>
              </a:rPr>
              <a:t> </a:t>
            </a:r>
            <a:r>
              <a:rPr lang="es-ES" sz="1600" spc="-5" dirty="0" err="1">
                <a:solidFill>
                  <a:srgbClr val="757574"/>
                </a:solidFill>
                <a:latin typeface="Arial"/>
                <a:cs typeface="Arial"/>
              </a:rPr>
              <a:t>pubicadas</a:t>
            </a:r>
            <a:r>
              <a:rPr lang="es-ES" sz="1600" spc="-5" dirty="0">
                <a:solidFill>
                  <a:srgbClr val="757574"/>
                </a:solidFill>
                <a:latin typeface="Arial"/>
                <a:cs typeface="Arial"/>
              </a:rPr>
              <a:t>.</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Navegador interno: </a:t>
            </a:r>
            <a:r>
              <a:rPr lang="es-ES" sz="1600" spc="-5" dirty="0">
                <a:solidFill>
                  <a:srgbClr val="757574"/>
                </a:solidFill>
                <a:latin typeface="Arial"/>
                <a:cs typeface="Arial"/>
              </a:rPr>
              <a:t>Buscador de API registradas en el sistema, con varios filtros de consulta como estado, </a:t>
            </a:r>
            <a:r>
              <a:rPr lang="es-ES" sz="1600" spc="-5" dirty="0" err="1">
                <a:solidFill>
                  <a:srgbClr val="757574"/>
                </a:solidFill>
                <a:latin typeface="Arial"/>
                <a:cs typeface="Arial"/>
              </a:rPr>
              <a:t>version</a:t>
            </a:r>
            <a:r>
              <a:rPr lang="es-ES" sz="1600" spc="-5" dirty="0">
                <a:solidFill>
                  <a:srgbClr val="757574"/>
                </a:solidFill>
                <a:latin typeface="Arial"/>
                <a:cs typeface="Arial"/>
              </a:rPr>
              <a:t>, mejor valoración, etc.</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Tienda: </a:t>
            </a:r>
            <a:r>
              <a:rPr lang="es-ES" sz="1600" spc="-5" dirty="0">
                <a:solidFill>
                  <a:srgbClr val="757574"/>
                </a:solidFill>
                <a:latin typeface="Arial"/>
                <a:cs typeface="Arial"/>
              </a:rPr>
              <a:t>"</a:t>
            </a:r>
            <a:r>
              <a:rPr lang="es-ES" sz="1600" spc="-5" dirty="0" err="1">
                <a:solidFill>
                  <a:srgbClr val="757574"/>
                </a:solidFill>
                <a:latin typeface="Arial"/>
                <a:cs typeface="Arial"/>
              </a:rPr>
              <a:t>APIs</a:t>
            </a:r>
            <a:r>
              <a:rPr lang="es-ES" sz="1600" spc="-5" dirty="0">
                <a:solidFill>
                  <a:srgbClr val="757574"/>
                </a:solidFill>
                <a:latin typeface="Arial"/>
                <a:cs typeface="Arial"/>
              </a:rPr>
              <a:t>' Store", donde se localizan las API publicadas, accesos directos a las comunidades de consumidores, herramientas de </a:t>
            </a:r>
            <a:r>
              <a:rPr lang="es-ES" sz="1600" spc="-5" dirty="0" err="1">
                <a:solidFill>
                  <a:srgbClr val="757574"/>
                </a:solidFill>
                <a:latin typeface="Arial"/>
                <a:cs typeface="Arial"/>
              </a:rPr>
              <a:t>testing</a:t>
            </a:r>
            <a:r>
              <a:rPr lang="es-ES" sz="1600" spc="-5" dirty="0">
                <a:solidFill>
                  <a:srgbClr val="757574"/>
                </a:solidFill>
                <a:latin typeface="Arial"/>
                <a:cs typeface="Arial"/>
              </a:rPr>
              <a:t>, monitorización, recomendaciones de usuarios, etc.</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Probador: </a:t>
            </a:r>
            <a:r>
              <a:rPr lang="es-ES" sz="1600" spc="-5" dirty="0">
                <a:solidFill>
                  <a:srgbClr val="757574"/>
                </a:solidFill>
                <a:latin typeface="Arial"/>
                <a:cs typeface="Arial"/>
              </a:rPr>
              <a:t>Sistema integrado de testeo de cada API.</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Documentación: </a:t>
            </a:r>
            <a:r>
              <a:rPr lang="es-ES" sz="1600" spc="-5" dirty="0">
                <a:solidFill>
                  <a:srgbClr val="757574"/>
                </a:solidFill>
                <a:latin typeface="Arial"/>
                <a:cs typeface="Arial"/>
              </a:rPr>
              <a:t>Repositorio de documentación referente a las </a:t>
            </a:r>
            <a:r>
              <a:rPr lang="es-ES" sz="1600" spc="-5" dirty="0" err="1">
                <a:solidFill>
                  <a:srgbClr val="757574"/>
                </a:solidFill>
                <a:latin typeface="Arial"/>
                <a:cs typeface="Arial"/>
              </a:rPr>
              <a:t>APIs</a:t>
            </a:r>
            <a:r>
              <a:rPr lang="es-ES" sz="1600" spc="-5" dirty="0">
                <a:solidFill>
                  <a:srgbClr val="757574"/>
                </a:solidFill>
                <a:latin typeface="Arial"/>
                <a:cs typeface="Arial"/>
              </a:rPr>
              <a:t> publicadas.</a:t>
            </a:r>
          </a:p>
          <a:p>
            <a:pPr marL="297815" indent="-285750">
              <a:lnSpc>
                <a:spcPct val="100000"/>
              </a:lnSpc>
              <a:buClr>
                <a:srgbClr val="FBB64B"/>
              </a:buClr>
              <a:buFont typeface="Wingdings" panose="05000000000000000000" pitchFamily="2" charset="2"/>
              <a:buChar char="§"/>
              <a:tabLst>
                <a:tab pos="299085" algn="l"/>
                <a:tab pos="299720" algn="l"/>
              </a:tabLst>
            </a:pPr>
            <a:r>
              <a:rPr lang="es-ES" sz="1600" b="1" spc="-5" dirty="0">
                <a:solidFill>
                  <a:srgbClr val="757574"/>
                </a:solidFill>
                <a:latin typeface="Arial"/>
                <a:cs typeface="Arial"/>
              </a:rPr>
              <a:t>Estadísticas de uso: </a:t>
            </a:r>
            <a:r>
              <a:rPr lang="es-ES" sz="1600" spc="-5" dirty="0">
                <a:solidFill>
                  <a:srgbClr val="757574"/>
                </a:solidFill>
                <a:latin typeface="Arial"/>
                <a:cs typeface="Arial"/>
              </a:rPr>
              <a:t>Sistemas de monitorización y análisis desde la perspectiva del consumidor: timing, status…</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391432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4994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951102"/>
            <a:ext cx="7924800" cy="567463"/>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ES" spc="-5" dirty="0">
                <a:solidFill>
                  <a:srgbClr val="757574"/>
                </a:solidFill>
                <a:latin typeface="Arial"/>
                <a:cs typeface="Arial"/>
              </a:rPr>
              <a:t>API Management (APIM) es una forma de crear puertas de enlace API modernas y coherentes para los servicios de back-</a:t>
            </a:r>
            <a:r>
              <a:rPr lang="es-ES" spc="-5" dirty="0" err="1">
                <a:solidFill>
                  <a:srgbClr val="757574"/>
                </a:solidFill>
                <a:latin typeface="Arial"/>
                <a:cs typeface="Arial"/>
              </a:rPr>
              <a:t>end</a:t>
            </a:r>
            <a:r>
              <a:rPr lang="es-ES" spc="-5" dirty="0">
                <a:solidFill>
                  <a:srgbClr val="757574"/>
                </a:solidFill>
                <a:latin typeface="Arial"/>
                <a:cs typeface="Arial"/>
              </a:rPr>
              <a:t> existentes.</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BB8C40B-5831-4B4D-89C4-08E10950BBE1}"/>
              </a:ext>
            </a:extLst>
          </p:cNvPr>
          <p:cNvPicPr>
            <a:picLocks noChangeAspect="1"/>
          </p:cNvPicPr>
          <p:nvPr/>
        </p:nvPicPr>
        <p:blipFill>
          <a:blip r:embed="rId3"/>
          <a:stretch>
            <a:fillRect/>
          </a:stretch>
        </p:blipFill>
        <p:spPr>
          <a:xfrm>
            <a:off x="1822503" y="1657350"/>
            <a:ext cx="5194194" cy="3226619"/>
          </a:xfrm>
          <a:prstGeom prst="rect">
            <a:avLst/>
          </a:prstGeom>
        </p:spPr>
      </p:pic>
    </p:spTree>
    <p:extLst>
      <p:ext uri="{BB962C8B-B14F-4D97-AF65-F5344CB8AC3E}">
        <p14:creationId xmlns:p14="http://schemas.microsoft.com/office/powerpoint/2010/main" val="172503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4994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951102"/>
            <a:ext cx="7924800" cy="2783454"/>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ES" spc="-5" dirty="0">
                <a:solidFill>
                  <a:srgbClr val="757574"/>
                </a:solidFill>
                <a:latin typeface="Arial"/>
                <a:cs typeface="Arial"/>
              </a:rPr>
              <a:t>Para utilizar API Management, los administradores crean API. Cada API consta de una o más operaciones y cada API se puede agregar a uno o más productos. Para usar una API, los desarrolladores se suscriben a un producto que contiene esa API y luego pueden llamar al funcionamiento de la API, sujeto a las políticas de uso que puedan estar vigentes. Los escenarios comunes incluyen:</a:t>
            </a:r>
          </a:p>
          <a:p>
            <a:pPr marL="12065">
              <a:lnSpc>
                <a:spcPct val="100000"/>
              </a:lnSpc>
              <a:buClr>
                <a:srgbClr val="FBB64B"/>
              </a:buClr>
              <a:tabLst>
                <a:tab pos="299085" algn="l"/>
                <a:tab pos="299720" algn="l"/>
              </a:tabLst>
            </a:pPr>
            <a:endParaRPr lang="es-ES"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n-US" spc="-5" dirty="0" err="1">
                <a:solidFill>
                  <a:srgbClr val="757574"/>
                </a:solidFill>
                <a:latin typeface="Arial"/>
                <a:cs typeface="Arial"/>
              </a:rPr>
              <a:t>Asegurar</a:t>
            </a:r>
            <a:r>
              <a:rPr lang="en-US" spc="-5" dirty="0">
                <a:solidFill>
                  <a:srgbClr val="757574"/>
                </a:solidFill>
                <a:latin typeface="Arial"/>
                <a:cs typeface="Arial"/>
              </a:rPr>
              <a:t> la </a:t>
            </a:r>
            <a:r>
              <a:rPr lang="en-US" spc="-5" dirty="0" err="1">
                <a:solidFill>
                  <a:srgbClr val="757574"/>
                </a:solidFill>
                <a:latin typeface="Arial"/>
                <a:cs typeface="Arial"/>
              </a:rPr>
              <a:t>infraestructura</a:t>
            </a:r>
            <a:r>
              <a:rPr lang="en-US" spc="-5" dirty="0">
                <a:solidFill>
                  <a:srgbClr val="757574"/>
                </a:solidFill>
                <a:latin typeface="Arial"/>
                <a:cs typeface="Arial"/>
              </a:rPr>
              <a:t> </a:t>
            </a:r>
            <a:r>
              <a:rPr lang="en-US" spc="-5" dirty="0" err="1">
                <a:solidFill>
                  <a:srgbClr val="757574"/>
                </a:solidFill>
                <a:latin typeface="Arial"/>
                <a:cs typeface="Arial"/>
              </a:rPr>
              <a:t>móvil</a:t>
            </a:r>
            <a:endParaRPr lang="es-ES"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Habilitar los ecosistemas de socios ISV </a:t>
            </a:r>
          </a:p>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Ejecutar un programa de API interno</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0986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7654052"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Componentes </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951102"/>
            <a:ext cx="7924800" cy="3060453"/>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ES" spc="-5" dirty="0">
                <a:solidFill>
                  <a:srgbClr val="757574"/>
                </a:solidFill>
                <a:latin typeface="Arial"/>
                <a:cs typeface="Arial"/>
              </a:rPr>
              <a:t>El sistema se compone de los siguientes componentes:</a:t>
            </a:r>
          </a:p>
          <a:p>
            <a:pPr marL="12065">
              <a:lnSpc>
                <a:spcPct val="100000"/>
              </a:lnSpc>
              <a:buClr>
                <a:srgbClr val="FBB64B"/>
              </a:buClr>
              <a:tabLst>
                <a:tab pos="299085" algn="l"/>
                <a:tab pos="299720" algn="l"/>
              </a:tabLst>
            </a:pPr>
            <a:endParaRPr lang="es-ES"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La </a:t>
            </a:r>
            <a:r>
              <a:rPr lang="es-ES" b="1" spc="-5" dirty="0">
                <a:solidFill>
                  <a:srgbClr val="757574"/>
                </a:solidFill>
                <a:latin typeface="Arial"/>
                <a:cs typeface="Arial"/>
              </a:rPr>
              <a:t>puerta de enlace API </a:t>
            </a:r>
            <a:r>
              <a:rPr lang="es-ES" spc="-5" dirty="0">
                <a:solidFill>
                  <a:srgbClr val="757574"/>
                </a:solidFill>
                <a:latin typeface="Arial"/>
                <a:cs typeface="Arial"/>
              </a:rPr>
              <a:t>es el punto final que:</a:t>
            </a:r>
          </a:p>
          <a:p>
            <a:pPr marL="12065">
              <a:lnSpc>
                <a:spcPct val="100000"/>
              </a:lnSpc>
              <a:buClr>
                <a:srgbClr val="FBB64B"/>
              </a:buClr>
              <a:tabLst>
                <a:tab pos="299085" algn="l"/>
                <a:tab pos="299720" algn="l"/>
              </a:tabLst>
            </a:pPr>
            <a:endParaRPr lang="es-ES" spc="-5" dirty="0">
              <a:solidFill>
                <a:srgbClr val="757574"/>
              </a:solidFill>
              <a:latin typeface="Arial"/>
              <a:cs typeface="Arial"/>
            </a:endParaRP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Acepta llamadas a la API y las enruta a sus </a:t>
            </a:r>
            <a:r>
              <a:rPr lang="es-ES" spc="-5" dirty="0" err="1">
                <a:solidFill>
                  <a:srgbClr val="757574"/>
                </a:solidFill>
                <a:latin typeface="Arial"/>
                <a:cs typeface="Arial"/>
              </a:rPr>
              <a:t>backends</a:t>
            </a:r>
            <a:r>
              <a:rPr lang="es-ES" spc="-5" dirty="0">
                <a:solidFill>
                  <a:srgbClr val="757574"/>
                </a:solidFill>
                <a:latin typeface="Arial"/>
                <a:cs typeface="Arial"/>
              </a:rPr>
              <a:t>.</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Verifica las claves de API, tokens JWT, certificados y otras credenciales.</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Hace cumplir las cuotas de uso y los límites de velocidad.</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Transforma su API sobre la marcha sin modificaciones de código.</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Almacena en caché las respuestas de </a:t>
            </a:r>
            <a:r>
              <a:rPr lang="es-ES" spc="-5" dirty="0" err="1">
                <a:solidFill>
                  <a:srgbClr val="757574"/>
                </a:solidFill>
                <a:latin typeface="Arial"/>
                <a:cs typeface="Arial"/>
              </a:rPr>
              <a:t>backend</a:t>
            </a:r>
            <a:r>
              <a:rPr lang="es-ES" spc="-5" dirty="0">
                <a:solidFill>
                  <a:srgbClr val="757574"/>
                </a:solidFill>
                <a:latin typeface="Arial"/>
                <a:cs typeface="Arial"/>
              </a:rPr>
              <a:t> donde se configuran.</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Los registros llaman a los metadatos con fines analíticos.</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9912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7280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Componentes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1180494"/>
            <a:ext cx="7924800" cy="2229456"/>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El </a:t>
            </a:r>
            <a:r>
              <a:rPr lang="es-ES" b="1" spc="-5" dirty="0">
                <a:solidFill>
                  <a:srgbClr val="757574"/>
                </a:solidFill>
                <a:latin typeface="Arial"/>
                <a:cs typeface="Arial"/>
              </a:rPr>
              <a:t>portal de Azure </a:t>
            </a:r>
            <a:r>
              <a:rPr lang="es-ES" spc="-5" dirty="0">
                <a:solidFill>
                  <a:srgbClr val="757574"/>
                </a:solidFill>
                <a:latin typeface="Arial"/>
                <a:cs typeface="Arial"/>
              </a:rPr>
              <a:t>es la interfaz administrativa donde se configura el programa de API. Úselo para:</a:t>
            </a:r>
          </a:p>
          <a:p>
            <a:pPr marL="12065">
              <a:lnSpc>
                <a:spcPct val="100000"/>
              </a:lnSpc>
              <a:buClr>
                <a:srgbClr val="FBB64B"/>
              </a:buClr>
              <a:tabLst>
                <a:tab pos="299085" algn="l"/>
                <a:tab pos="299720" algn="l"/>
              </a:tabLst>
            </a:pPr>
            <a:endParaRPr lang="es-ES" spc="-5" dirty="0">
              <a:solidFill>
                <a:srgbClr val="757574"/>
              </a:solidFill>
              <a:latin typeface="Arial"/>
              <a:cs typeface="Arial"/>
            </a:endParaRP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Defina o importe el esquema de API. </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Empaquete API en productos. </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Configure políticas como cuotas o transformaciones en las API. </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Obtenga información de la analítica. </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Gestionar usuarios.</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759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042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Componentes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1180494"/>
            <a:ext cx="7924800" cy="1952458"/>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El </a:t>
            </a:r>
            <a:r>
              <a:rPr lang="es-ES" b="1" spc="-5" dirty="0">
                <a:solidFill>
                  <a:srgbClr val="757574"/>
                </a:solidFill>
                <a:latin typeface="Arial"/>
                <a:cs typeface="Arial"/>
              </a:rPr>
              <a:t>portal para desarrolladores </a:t>
            </a:r>
            <a:r>
              <a:rPr lang="es-ES" spc="-5" dirty="0">
                <a:solidFill>
                  <a:srgbClr val="757574"/>
                </a:solidFill>
                <a:latin typeface="Arial"/>
                <a:cs typeface="Arial"/>
              </a:rPr>
              <a:t>sirve como la principal presencia web para los desarrolladores, donde pueden:</a:t>
            </a:r>
          </a:p>
          <a:p>
            <a:pPr marL="297815" indent="-285750">
              <a:lnSpc>
                <a:spcPct val="100000"/>
              </a:lnSpc>
              <a:buClr>
                <a:srgbClr val="FBB64B"/>
              </a:buClr>
              <a:buFont typeface="Wingdings" panose="05000000000000000000" pitchFamily="2" charset="2"/>
              <a:buChar char="§"/>
              <a:tabLst>
                <a:tab pos="299085" algn="l"/>
                <a:tab pos="299720" algn="l"/>
              </a:tabLst>
            </a:pPr>
            <a:endParaRPr lang="es-ES" spc="-5" dirty="0">
              <a:solidFill>
                <a:srgbClr val="757574"/>
              </a:solidFill>
              <a:latin typeface="Arial"/>
              <a:cs typeface="Arial"/>
            </a:endParaRP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Lea la documentación de la API.</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Pruebe una API a través de la consola interactiva.</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Cree una cuenta y suscríbase para obtener claves API.</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Acceda a análisis por su propio uso.</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99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1188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Arquitectura</a:t>
            </a:r>
            <a:endParaRPr lang="es-PE" sz="2800" dirty="0"/>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Understanding Policies in Azure API Management">
            <a:extLst>
              <a:ext uri="{FF2B5EF4-FFF2-40B4-BE49-F238E27FC236}">
                <a16:creationId xmlns:a16="http://schemas.microsoft.com/office/drawing/2014/main" id="{F96D169E-462E-4AF2-AA0F-C61F751E4D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708" y="1085850"/>
            <a:ext cx="661058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66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042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API y operaciones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1180494"/>
            <a:ext cx="7924800" cy="2783454"/>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Las API son la base de una instancia de servicio de administración de API. Cada API representa un conjunto de operaciones disponibles para los desarrolladores. Cada API contiene una referencia al servicio back-</a:t>
            </a:r>
            <a:r>
              <a:rPr lang="es-ES" spc="-5" dirty="0" err="1">
                <a:solidFill>
                  <a:srgbClr val="757574"/>
                </a:solidFill>
                <a:latin typeface="Arial"/>
                <a:cs typeface="Arial"/>
              </a:rPr>
              <a:t>end</a:t>
            </a:r>
            <a:r>
              <a:rPr lang="es-ES" spc="-5" dirty="0">
                <a:solidFill>
                  <a:srgbClr val="757574"/>
                </a:solidFill>
                <a:latin typeface="Arial"/>
                <a:cs typeface="Arial"/>
              </a:rPr>
              <a:t> que implementa la API, y sus operaciones se asignan a las operaciones implementadas por el servicio back-</a:t>
            </a:r>
            <a:r>
              <a:rPr lang="es-ES" spc="-5" dirty="0" err="1">
                <a:solidFill>
                  <a:srgbClr val="757574"/>
                </a:solidFill>
                <a:latin typeface="Arial"/>
                <a:cs typeface="Arial"/>
              </a:rPr>
              <a:t>end</a:t>
            </a:r>
            <a:r>
              <a:rPr lang="es-ES" spc="-5" dirty="0">
                <a:solidFill>
                  <a:srgbClr val="757574"/>
                </a:solidFill>
                <a:latin typeface="Arial"/>
                <a:cs typeface="Arial"/>
              </a:rPr>
              <a:t>.</a:t>
            </a:r>
          </a:p>
          <a:p>
            <a:pPr marL="297815" indent="-285750">
              <a:lnSpc>
                <a:spcPct val="100000"/>
              </a:lnSpc>
              <a:buClr>
                <a:srgbClr val="FBB64B"/>
              </a:buClr>
              <a:buFont typeface="Wingdings" panose="05000000000000000000" pitchFamily="2" charset="2"/>
              <a:buChar char="§"/>
              <a:tabLst>
                <a:tab pos="299085" algn="l"/>
                <a:tab pos="299720" algn="l"/>
              </a:tabLst>
            </a:pPr>
            <a:endParaRPr lang="es-ES" spc="-5" dirty="0">
              <a:solidFill>
                <a:srgbClr val="757574"/>
              </a:solidFill>
              <a:latin typeface="Arial"/>
              <a:cs typeface="Arial"/>
            </a:endParaRPr>
          </a:p>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Las operaciones en API Management son altamente configurables, con control sobre el mapeo de URL, parámetros de consulta y ruta, contenido de solicitud y respuesta y almacenamiento en caché de respuesta de operación.</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967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err="1"/>
              <a:t>Intructor</a:t>
            </a:r>
            <a:endParaRPr lang="es-ES" sz="2800" kern="0" dirty="0"/>
          </a:p>
        </p:txBody>
      </p:sp>
      <p:sp>
        <p:nvSpPr>
          <p:cNvPr id="7" name="object 6">
            <a:extLst>
              <a:ext uri="{FF2B5EF4-FFF2-40B4-BE49-F238E27FC236}">
                <a16:creationId xmlns:a16="http://schemas.microsoft.com/office/drawing/2014/main" id="{76BC1265-34B2-4E0C-9F2B-E9E24BABE103}"/>
              </a:ext>
            </a:extLst>
          </p:cNvPr>
          <p:cNvSpPr txBox="1"/>
          <p:nvPr/>
        </p:nvSpPr>
        <p:spPr>
          <a:xfrm>
            <a:off x="4953000" y="1780278"/>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050532"/>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5943600" y="2266950"/>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042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Productos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1180494"/>
            <a:ext cx="7924800" cy="1398460"/>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Los productos son la forma en que las API se presentan a los desarrolladores. Los productos de API Management tienen una o más API y están configurados con un título, una descripción y condiciones de uso. Los productos pueden estar abiertos o protegidos.</a:t>
            </a:r>
          </a:p>
          <a:p>
            <a:pPr marL="297815" indent="-285750">
              <a:lnSpc>
                <a:spcPct val="100000"/>
              </a:lnSpc>
              <a:buClr>
                <a:srgbClr val="FBB64B"/>
              </a:buClr>
              <a:buFont typeface="Wingdings" panose="05000000000000000000" pitchFamily="2" charset="2"/>
              <a:buChar char="§"/>
              <a:tabLst>
                <a:tab pos="299085" algn="l"/>
                <a:tab pos="299720" algn="l"/>
              </a:tabLst>
            </a:pPr>
            <a:endParaRPr lang="es-ES" spc="-5" dirty="0">
              <a:solidFill>
                <a:srgbClr val="757574"/>
              </a:solidFill>
              <a:latin typeface="Arial"/>
              <a:cs typeface="Arial"/>
            </a:endParaRP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59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8042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 en Azure - Grupos</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1180494"/>
            <a:ext cx="7924800" cy="1952458"/>
          </a:xfrm>
          <a:prstGeom prst="rect">
            <a:avLst/>
          </a:prstGeom>
        </p:spPr>
        <p:txBody>
          <a:bodyPr vert="horz" wrap="square" lIns="0" tIns="13335" rIns="0" bIns="0" rtlCol="0">
            <a:spAutoFit/>
          </a:bodyPr>
          <a:lstStyle/>
          <a:p>
            <a:pPr marL="297815" indent="-285750">
              <a:lnSpc>
                <a:spcPct val="100000"/>
              </a:lnSpc>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Los grupos se utilizan para gestionar la visibilidad de los productos para los desarrolladores. API Management tiene los siguientes grupos de sistemas inmutables:</a:t>
            </a:r>
          </a:p>
          <a:p>
            <a:pPr marL="297815" indent="-285750">
              <a:lnSpc>
                <a:spcPct val="100000"/>
              </a:lnSpc>
              <a:buClr>
                <a:srgbClr val="FBB64B"/>
              </a:buClr>
              <a:buFont typeface="Wingdings" panose="05000000000000000000" pitchFamily="2" charset="2"/>
              <a:buChar char="§"/>
              <a:tabLst>
                <a:tab pos="299085" algn="l"/>
                <a:tab pos="299720" algn="l"/>
              </a:tabLst>
            </a:pPr>
            <a:endParaRPr lang="es-ES" spc="-5" dirty="0">
              <a:solidFill>
                <a:srgbClr val="757574"/>
              </a:solidFill>
              <a:latin typeface="Arial"/>
              <a:cs typeface="Arial"/>
            </a:endParaRP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Administradores </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Desarrolladores</a:t>
            </a:r>
          </a:p>
          <a:p>
            <a:pPr marL="755015" lvl="1" indent="-285750">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Invitados</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
        <p:nvSpPr>
          <p:cNvPr id="3" name="AutoShape 4" descr="Integración empresarial básica en Azure - Azure Architecture Center |  Microsoft Docs">
            <a:extLst>
              <a:ext uri="{FF2B5EF4-FFF2-40B4-BE49-F238E27FC236}">
                <a16:creationId xmlns:a16="http://schemas.microsoft.com/office/drawing/2014/main" id="{B00495D8-CD5B-4EED-BB9E-A268D26D6BA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ntegración empresarial básica en Azure - Azure Architecture Center |  Microsoft Docs">
            <a:extLst>
              <a:ext uri="{FF2B5EF4-FFF2-40B4-BE49-F238E27FC236}">
                <a16:creationId xmlns:a16="http://schemas.microsoft.com/office/drawing/2014/main" id="{79478D71-C49E-490F-BB0D-8D325A86706C}"/>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iagrama de la arquitectura: integración empresarial sencilla">
            <a:extLst>
              <a:ext uri="{FF2B5EF4-FFF2-40B4-BE49-F238E27FC236}">
                <a16:creationId xmlns:a16="http://schemas.microsoft.com/office/drawing/2014/main" id="{A7CC359E-61AD-497F-8840-8A1DDCFD97FC}"/>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062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DE07A-4574-4BE9-A28C-23519F0A8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6249"/>
            <a:ext cx="9143999" cy="6095999"/>
          </a:xfrm>
          <a:prstGeom prst="rect">
            <a:avLst/>
          </a:prstGeom>
        </p:spPr>
      </p:pic>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kern="0" spc="-5" dirty="0"/>
              <a:t>H</a:t>
            </a:r>
            <a:r>
              <a:rPr lang="en-US" sz="2800" kern="0" spc="-5" dirty="0"/>
              <a:t>ands On</a:t>
            </a:r>
            <a:endParaRPr lang="en-US" sz="2800" kern="0" dirty="0"/>
          </a:p>
        </p:txBody>
      </p:sp>
    </p:spTree>
    <p:extLst>
      <p:ext uri="{BB962C8B-B14F-4D97-AF65-F5344CB8AC3E}">
        <p14:creationId xmlns:p14="http://schemas.microsoft.com/office/powerpoint/2010/main" val="308331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a:t>Agenda</a:t>
            </a:r>
            <a:endParaRPr lang="en-US" sz="2800" kern="0" dirty="0"/>
          </a:p>
        </p:txBody>
      </p:sp>
      <p:sp>
        <p:nvSpPr>
          <p:cNvPr id="9" name="object 3">
            <a:extLst>
              <a:ext uri="{FF2B5EF4-FFF2-40B4-BE49-F238E27FC236}">
                <a16:creationId xmlns:a16="http://schemas.microsoft.com/office/drawing/2014/main" id="{BC91F90D-4D01-43FB-8367-FFCA8D3D4610}"/>
              </a:ext>
            </a:extLst>
          </p:cNvPr>
          <p:cNvSpPr txBox="1"/>
          <p:nvPr/>
        </p:nvSpPr>
        <p:spPr>
          <a:xfrm>
            <a:off x="419506" y="981837"/>
            <a:ext cx="7161530" cy="686085"/>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s-PE" spc="-5" dirty="0">
                <a:solidFill>
                  <a:srgbClr val="4D4D4B"/>
                </a:solidFill>
                <a:latin typeface="Arial"/>
                <a:cs typeface="Arial"/>
              </a:rPr>
              <a:t>App </a:t>
            </a:r>
            <a:r>
              <a:rPr lang="es-PE" spc="-5" dirty="0" err="1">
                <a:solidFill>
                  <a:srgbClr val="4D4D4B"/>
                </a:solidFill>
                <a:latin typeface="Arial"/>
                <a:cs typeface="Arial"/>
              </a:rPr>
              <a:t>Configuration</a:t>
            </a:r>
            <a:endParaRPr lang="es-PE"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r>
              <a:rPr lang="es-PE" spc="-5" dirty="0">
                <a:solidFill>
                  <a:srgbClr val="4D4D4B"/>
                </a:solidFill>
                <a:latin typeface="Arial"/>
                <a:cs typeface="Arial"/>
              </a:rPr>
              <a:t>Api Management</a:t>
            </a:r>
            <a:endParaRPr lang="en-US" spc="-5" dirty="0">
              <a:solidFill>
                <a:srgbClr val="4D4D4B"/>
              </a:solidFill>
              <a:latin typeface="Arial"/>
              <a:cs typeface="Arial"/>
            </a:endParaRPr>
          </a:p>
        </p:txBody>
      </p:sp>
    </p:spTree>
    <p:extLst>
      <p:ext uri="{BB962C8B-B14F-4D97-AF65-F5344CB8AC3E}">
        <p14:creationId xmlns:p14="http://schemas.microsoft.com/office/powerpoint/2010/main" val="126116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zure App Configuration">
            <a:extLst>
              <a:ext uri="{FF2B5EF4-FFF2-40B4-BE49-F238E27FC236}">
                <a16:creationId xmlns:a16="http://schemas.microsoft.com/office/drawing/2014/main" id="{3454A2AD-3582-4362-9DD4-C8231A30310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496" r="23528"/>
          <a:stretch/>
        </p:blipFill>
        <p:spPr bwMode="auto">
          <a:xfrm>
            <a:off x="4572000" y="503531"/>
            <a:ext cx="4173633" cy="4049419"/>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txBox="1"/>
          <p:nvPr/>
        </p:nvSpPr>
        <p:spPr>
          <a:xfrm>
            <a:off x="415544" y="1028094"/>
            <a:ext cx="3851656" cy="2532103"/>
          </a:xfrm>
          <a:prstGeom prst="rect">
            <a:avLst/>
          </a:prstGeom>
        </p:spPr>
        <p:txBody>
          <a:bodyPr vert="horz" wrap="square" lIns="0" tIns="13335" rIns="0" bIns="0" rtlCol="0">
            <a:spAutoFit/>
          </a:bodyPr>
          <a:lstStyle/>
          <a:p>
            <a:pPr marL="297815" indent="-285750">
              <a:spcBef>
                <a:spcPts val="105"/>
              </a:spcBef>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Almacenamiento de parámetros rápido y escalable para la configuración de aplicaciones</a:t>
            </a:r>
          </a:p>
          <a:p>
            <a:pPr marL="12065">
              <a:spcBef>
                <a:spcPts val="105"/>
              </a:spcBef>
              <a:buClr>
                <a:srgbClr val="FBB64B"/>
              </a:buClr>
              <a:tabLst>
                <a:tab pos="299085" algn="l"/>
                <a:tab pos="299720" algn="l"/>
              </a:tabLst>
            </a:pPr>
            <a:endParaRPr lang="es-ES" spc="-5" dirty="0">
              <a:solidFill>
                <a:srgbClr val="757574"/>
              </a:solidFill>
              <a:latin typeface="Arial"/>
              <a:cs typeface="Arial"/>
            </a:endParaRPr>
          </a:p>
          <a:p>
            <a:pPr marL="297815" indent="-285750">
              <a:spcBef>
                <a:spcPts val="105"/>
              </a:spcBef>
              <a:buClr>
                <a:srgbClr val="FBB64B"/>
              </a:buClr>
              <a:buFont typeface="Wingdings" panose="05000000000000000000" pitchFamily="2" charset="2"/>
              <a:buChar char="§"/>
              <a:tabLst>
                <a:tab pos="299085" algn="l"/>
                <a:tab pos="299720" algn="l"/>
              </a:tabLst>
            </a:pPr>
            <a:r>
              <a:rPr lang="es-ES" spc="-5" dirty="0">
                <a:solidFill>
                  <a:srgbClr val="757574"/>
                </a:solidFill>
                <a:latin typeface="Arial"/>
                <a:cs typeface="Arial"/>
              </a:rPr>
              <a:t>Azure App </a:t>
            </a:r>
            <a:r>
              <a:rPr lang="es-ES" spc="-5" dirty="0" err="1">
                <a:solidFill>
                  <a:srgbClr val="757574"/>
                </a:solidFill>
                <a:latin typeface="Arial"/>
                <a:cs typeface="Arial"/>
              </a:rPr>
              <a:t>Configuration</a:t>
            </a:r>
            <a:r>
              <a:rPr lang="es-ES" spc="-5" dirty="0">
                <a:solidFill>
                  <a:srgbClr val="757574"/>
                </a:solidFill>
                <a:latin typeface="Arial"/>
                <a:cs typeface="Arial"/>
              </a:rPr>
              <a:t> proporciona un servicio para administrar de forma centralizada la configuración de la aplicación y los indicadores de características.</a:t>
            </a:r>
          </a:p>
        </p:txBody>
      </p:sp>
      <p:sp>
        <p:nvSpPr>
          <p:cNvPr id="4" name="object 4"/>
          <p:cNvSpPr txBox="1">
            <a:spLocks noGrp="1"/>
          </p:cNvSpPr>
          <p:nvPr>
            <p:ph type="title"/>
          </p:nvPr>
        </p:nvSpPr>
        <p:spPr>
          <a:xfrm>
            <a:off x="415544" y="139065"/>
            <a:ext cx="40802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App </a:t>
            </a:r>
            <a:r>
              <a:rPr lang="es-PE" sz="2800" spc="-5" dirty="0" err="1"/>
              <a:t>Configuration</a:t>
            </a:r>
            <a:endParaRPr sz="2800" dirty="0"/>
          </a:p>
        </p:txBody>
      </p:sp>
      <p:pic>
        <p:nvPicPr>
          <p:cNvPr id="5" name="Picture 4">
            <a:extLst>
              <a:ext uri="{FF2B5EF4-FFF2-40B4-BE49-F238E27FC236}">
                <a16:creationId xmlns:a16="http://schemas.microsoft.com/office/drawing/2014/main" id="{AAD2B7BC-4534-417A-9FF7-E0E485E7DB7E}"/>
              </a:ext>
            </a:extLst>
          </p:cNvPr>
          <p:cNvPicPr>
            <a:picLocks noChangeAspect="1"/>
          </p:cNvPicPr>
          <p:nvPr/>
        </p:nvPicPr>
        <p:blipFill>
          <a:blip r:embed="rId3"/>
          <a:stretch>
            <a:fillRect/>
          </a:stretch>
        </p:blipFill>
        <p:spPr>
          <a:xfrm>
            <a:off x="7848600" y="3790950"/>
            <a:ext cx="1042506" cy="1261981"/>
          </a:xfrm>
          <a:prstGeom prst="rect">
            <a:avLst/>
          </a:prstGeom>
        </p:spPr>
      </p:pic>
    </p:spTree>
    <p:extLst>
      <p:ext uri="{BB962C8B-B14F-4D97-AF65-F5344CB8AC3E}">
        <p14:creationId xmlns:p14="http://schemas.microsoft.com/office/powerpoint/2010/main" val="182634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4AC524AE-FE84-4786-82BF-152574328CA4}"/>
              </a:ext>
            </a:extLst>
          </p:cNvPr>
          <p:cNvSpPr txBox="1">
            <a:spLocks noGrp="1"/>
          </p:cNvSpPr>
          <p:nvPr>
            <p:ph type="title"/>
          </p:nvPr>
        </p:nvSpPr>
        <p:spPr>
          <a:xfrm>
            <a:off x="415544" y="139065"/>
            <a:ext cx="50708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App </a:t>
            </a:r>
            <a:r>
              <a:rPr lang="es-PE" sz="2800" spc="-5" dirty="0" err="1"/>
              <a:t>Configuration</a:t>
            </a:r>
            <a:endParaRPr sz="2800" dirty="0"/>
          </a:p>
        </p:txBody>
      </p:sp>
      <p:pic>
        <p:nvPicPr>
          <p:cNvPr id="10" name="Picture 9">
            <a:extLst>
              <a:ext uri="{FF2B5EF4-FFF2-40B4-BE49-F238E27FC236}">
                <a16:creationId xmlns:a16="http://schemas.microsoft.com/office/drawing/2014/main" id="{2BC08981-FC64-4B20-8633-8E2661498C12}"/>
              </a:ext>
            </a:extLst>
          </p:cNvPr>
          <p:cNvPicPr>
            <a:picLocks noChangeAspect="1"/>
          </p:cNvPicPr>
          <p:nvPr/>
        </p:nvPicPr>
        <p:blipFill>
          <a:blip r:embed="rId2"/>
          <a:stretch>
            <a:fillRect/>
          </a:stretch>
        </p:blipFill>
        <p:spPr>
          <a:xfrm>
            <a:off x="7924800" y="3790950"/>
            <a:ext cx="1042506" cy="1261981"/>
          </a:xfrm>
          <a:prstGeom prst="rect">
            <a:avLst/>
          </a:prstGeom>
        </p:spPr>
      </p:pic>
      <p:sp>
        <p:nvSpPr>
          <p:cNvPr id="2" name="AutoShape 2" descr="Arquitectura del clúster | Documentación de Kubernetes Engine">
            <a:extLst>
              <a:ext uri="{FF2B5EF4-FFF2-40B4-BE49-F238E27FC236}">
                <a16:creationId xmlns:a16="http://schemas.microsoft.com/office/drawing/2014/main" id="{76ACB673-EAD1-4A87-9BBE-A27D8CA66D6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Arquitectura del clúster | Documentación de Kubernetes Engine">
            <a:extLst>
              <a:ext uri="{FF2B5EF4-FFF2-40B4-BE49-F238E27FC236}">
                <a16:creationId xmlns:a16="http://schemas.microsoft.com/office/drawing/2014/main" id="{FB760731-EDC4-49FD-B5EC-4B5205A9F63A}"/>
              </a:ext>
            </a:extLst>
          </p:cNvPr>
          <p:cNvSpPr>
            <a:spLocks noChangeAspect="1" noChangeArrowheads="1"/>
          </p:cNvSpPr>
          <p:nvPr/>
        </p:nvSpPr>
        <p:spPr bwMode="auto">
          <a:xfrm>
            <a:off x="4891087" y="2822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Seguridad y configuración de aplicaciones centralizadas - Azure Solution  Ideas | Microsoft Docs">
            <a:extLst>
              <a:ext uri="{FF2B5EF4-FFF2-40B4-BE49-F238E27FC236}">
                <a16:creationId xmlns:a16="http://schemas.microsoft.com/office/drawing/2014/main" id="{BA8815C2-AD1C-4BF7-AACA-DAA91A36EC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841144"/>
            <a:ext cx="673607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23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DE07A-4574-4BE9-A28C-23519F0A8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6249"/>
            <a:ext cx="9143999" cy="6095999"/>
          </a:xfrm>
          <a:prstGeom prst="rect">
            <a:avLst/>
          </a:prstGeom>
        </p:spPr>
      </p:pic>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kern="0" spc="-5" dirty="0"/>
              <a:t>H</a:t>
            </a:r>
            <a:r>
              <a:rPr lang="en-US" sz="2800" kern="0" spc="-5" dirty="0"/>
              <a:t>ands On</a:t>
            </a:r>
            <a:endParaRPr lang="en-US" sz="2800" kern="0" dirty="0"/>
          </a:p>
        </p:txBody>
      </p:sp>
    </p:spTree>
    <p:extLst>
      <p:ext uri="{BB962C8B-B14F-4D97-AF65-F5344CB8AC3E}">
        <p14:creationId xmlns:p14="http://schemas.microsoft.com/office/powerpoint/2010/main" val="316073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a:t>
            </a:r>
            <a:endParaRPr sz="2800" dirty="0"/>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pic>
        <p:nvPicPr>
          <p:cNvPr id="2050" name="Picture 2">
            <a:extLst>
              <a:ext uri="{FF2B5EF4-FFF2-40B4-BE49-F238E27FC236}">
                <a16:creationId xmlns:a16="http://schemas.microsoft.com/office/drawing/2014/main" id="{CB295ED0-4919-4D71-B120-1CE854A9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883364"/>
            <a:ext cx="6781800" cy="337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21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49946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a:t>
            </a:r>
            <a:endParaRPr lang="es-PE" sz="2800" dirty="0"/>
          </a:p>
        </p:txBody>
      </p:sp>
      <p:sp>
        <p:nvSpPr>
          <p:cNvPr id="2" name="object 3">
            <a:extLst>
              <a:ext uri="{FF2B5EF4-FFF2-40B4-BE49-F238E27FC236}">
                <a16:creationId xmlns:a16="http://schemas.microsoft.com/office/drawing/2014/main" id="{D1901B1A-2AA6-422A-89C0-1B0D9F867005}"/>
              </a:ext>
            </a:extLst>
          </p:cNvPr>
          <p:cNvSpPr txBox="1"/>
          <p:nvPr/>
        </p:nvSpPr>
        <p:spPr>
          <a:xfrm>
            <a:off x="533400" y="951102"/>
            <a:ext cx="7924800" cy="3337452"/>
          </a:xfrm>
          <a:prstGeom prst="rect">
            <a:avLst/>
          </a:prstGeom>
        </p:spPr>
        <p:txBody>
          <a:bodyPr vert="horz" wrap="square" lIns="0" tIns="13335" rIns="0" bIns="0" rtlCol="0">
            <a:spAutoFit/>
          </a:bodyPr>
          <a:lstStyle/>
          <a:p>
            <a:pPr marL="12065">
              <a:lnSpc>
                <a:spcPct val="100000"/>
              </a:lnSpc>
              <a:buClr>
                <a:srgbClr val="FBB64B"/>
              </a:buClr>
              <a:tabLst>
                <a:tab pos="299085" algn="l"/>
                <a:tab pos="299720" algn="l"/>
              </a:tabLst>
            </a:pPr>
            <a:r>
              <a:rPr lang="es-ES" spc="-5" dirty="0">
                <a:solidFill>
                  <a:srgbClr val="757574"/>
                </a:solidFill>
                <a:latin typeface="Arial"/>
                <a:cs typeface="Arial"/>
              </a:rPr>
              <a:t>En general, un API </a:t>
            </a:r>
            <a:r>
              <a:rPr lang="es-ES" spc="-5" dirty="0" err="1">
                <a:solidFill>
                  <a:srgbClr val="757574"/>
                </a:solidFill>
                <a:latin typeface="Arial"/>
                <a:cs typeface="Arial"/>
              </a:rPr>
              <a:t>Managament</a:t>
            </a:r>
            <a:r>
              <a:rPr lang="es-ES" spc="-5" dirty="0">
                <a:solidFill>
                  <a:srgbClr val="757574"/>
                </a:solidFill>
                <a:latin typeface="Arial"/>
                <a:cs typeface="Arial"/>
              </a:rPr>
              <a:t> </a:t>
            </a:r>
            <a:r>
              <a:rPr lang="es-ES" spc="-5" dirty="0" err="1">
                <a:solidFill>
                  <a:srgbClr val="757574"/>
                </a:solidFill>
                <a:latin typeface="Arial"/>
                <a:cs typeface="Arial"/>
              </a:rPr>
              <a:t>System</a:t>
            </a:r>
            <a:r>
              <a:rPr lang="es-ES" spc="-5" dirty="0">
                <a:solidFill>
                  <a:srgbClr val="757574"/>
                </a:solidFill>
                <a:latin typeface="Arial"/>
                <a:cs typeface="Arial"/>
              </a:rPr>
              <a:t> está conformado de los siguientes componentes:</a:t>
            </a:r>
          </a:p>
          <a:p>
            <a:pPr marL="12065">
              <a:lnSpc>
                <a:spcPct val="100000"/>
              </a:lnSpc>
              <a:buClr>
                <a:srgbClr val="FBB64B"/>
              </a:buClr>
              <a:tabLst>
                <a:tab pos="299085" algn="l"/>
                <a:tab pos="299720" algn="l"/>
              </a:tabLst>
            </a:pPr>
            <a:endParaRPr lang="es-ES" spc="-5" dirty="0">
              <a:solidFill>
                <a:srgbClr val="757574"/>
              </a:solidFill>
              <a:latin typeface="Arial"/>
              <a:cs typeface="Arial"/>
            </a:endParaRPr>
          </a:p>
          <a:p>
            <a:pPr marL="299085" indent="-287020">
              <a:buClr>
                <a:srgbClr val="FBB64B"/>
              </a:buClr>
              <a:buFont typeface="Wingdings"/>
              <a:buChar char=""/>
              <a:tabLst>
                <a:tab pos="299085" algn="l"/>
                <a:tab pos="299720" algn="l"/>
              </a:tabLst>
            </a:pPr>
            <a:r>
              <a:rPr lang="es-ES" b="1" spc="-5" dirty="0">
                <a:solidFill>
                  <a:srgbClr val="757574"/>
                </a:solidFill>
                <a:latin typeface="Arial"/>
                <a:cs typeface="Arial"/>
              </a:rPr>
              <a:t>Intercambiador de </a:t>
            </a:r>
            <a:r>
              <a:rPr lang="es-ES" b="1" spc="-5" dirty="0" err="1">
                <a:solidFill>
                  <a:srgbClr val="757574"/>
                </a:solidFill>
                <a:latin typeface="Arial"/>
                <a:cs typeface="Arial"/>
              </a:rPr>
              <a:t>APIs</a:t>
            </a:r>
            <a:r>
              <a:rPr lang="es-ES" b="1" spc="-5" dirty="0">
                <a:solidFill>
                  <a:srgbClr val="757574"/>
                </a:solidFill>
                <a:latin typeface="Arial"/>
                <a:cs typeface="Arial"/>
              </a:rPr>
              <a:t>: </a:t>
            </a:r>
            <a:r>
              <a:rPr lang="es-ES" spc="-5" dirty="0">
                <a:solidFill>
                  <a:srgbClr val="757574"/>
                </a:solidFill>
                <a:latin typeface="Arial"/>
                <a:cs typeface="Arial"/>
              </a:rPr>
              <a:t>Componente cuya principal función es la de habilitar la interconexión entre los servicios y los consumidores, a través de las </a:t>
            </a:r>
            <a:r>
              <a:rPr lang="es-ES" spc="-5" dirty="0" err="1">
                <a:solidFill>
                  <a:srgbClr val="757574"/>
                </a:solidFill>
                <a:latin typeface="Arial"/>
                <a:cs typeface="Arial"/>
              </a:rPr>
              <a:t>APIs</a:t>
            </a:r>
            <a:r>
              <a:rPr lang="es-ES" spc="-5" dirty="0">
                <a:solidFill>
                  <a:srgbClr val="757574"/>
                </a:solidFill>
                <a:latin typeface="Arial"/>
                <a:cs typeface="Arial"/>
              </a:rPr>
              <a:t> publicadas en él.</a:t>
            </a:r>
          </a:p>
          <a:p>
            <a:pPr marL="299085" indent="-287020">
              <a:buClr>
                <a:srgbClr val="FBB64B"/>
              </a:buClr>
              <a:buFont typeface="Wingdings"/>
              <a:buChar char=""/>
              <a:tabLst>
                <a:tab pos="299085" algn="l"/>
                <a:tab pos="299720" algn="l"/>
              </a:tabLst>
            </a:pPr>
            <a:r>
              <a:rPr lang="es-ES" b="1" spc="-5" dirty="0">
                <a:solidFill>
                  <a:srgbClr val="757574"/>
                </a:solidFill>
                <a:latin typeface="Arial"/>
                <a:cs typeface="Arial"/>
              </a:rPr>
              <a:t>Gestor de </a:t>
            </a:r>
            <a:r>
              <a:rPr lang="es-ES" b="1" spc="-5" dirty="0" err="1">
                <a:solidFill>
                  <a:srgbClr val="757574"/>
                </a:solidFill>
                <a:latin typeface="Arial"/>
                <a:cs typeface="Arial"/>
              </a:rPr>
              <a:t>APIs</a:t>
            </a:r>
            <a:r>
              <a:rPr lang="es-ES" b="1" spc="-5" dirty="0">
                <a:solidFill>
                  <a:srgbClr val="757574"/>
                </a:solidFill>
                <a:latin typeface="Arial"/>
                <a:cs typeface="Arial"/>
              </a:rPr>
              <a:t>: </a:t>
            </a:r>
            <a:r>
              <a:rPr lang="es-ES" spc="-5" dirty="0">
                <a:solidFill>
                  <a:srgbClr val="757574"/>
                </a:solidFill>
                <a:latin typeface="Arial"/>
                <a:cs typeface="Arial"/>
              </a:rPr>
              <a:t>Componente cuya principal responsabilidad es la de ofrecer a los proveedores capacidades de alta configuración y publicación de sus </a:t>
            </a:r>
            <a:r>
              <a:rPr lang="es-ES" spc="-5" dirty="0" err="1">
                <a:solidFill>
                  <a:srgbClr val="757574"/>
                </a:solidFill>
                <a:latin typeface="Arial"/>
                <a:cs typeface="Arial"/>
              </a:rPr>
              <a:t>APIs</a:t>
            </a:r>
            <a:r>
              <a:rPr lang="es-ES" spc="-5" dirty="0">
                <a:solidFill>
                  <a:srgbClr val="757574"/>
                </a:solidFill>
                <a:latin typeface="Arial"/>
                <a:cs typeface="Arial"/>
              </a:rPr>
              <a:t> en el componente API Gateway.</a:t>
            </a:r>
          </a:p>
          <a:p>
            <a:pPr marL="299085" indent="-287020">
              <a:buClr>
                <a:srgbClr val="FBB64B"/>
              </a:buClr>
              <a:buFont typeface="Wingdings"/>
              <a:buChar char=""/>
              <a:tabLst>
                <a:tab pos="299085" algn="l"/>
                <a:tab pos="299720" algn="l"/>
              </a:tabLst>
            </a:pPr>
            <a:r>
              <a:rPr lang="es-ES" b="1" spc="-5" dirty="0">
                <a:solidFill>
                  <a:srgbClr val="757574"/>
                </a:solidFill>
                <a:latin typeface="Arial"/>
                <a:cs typeface="Arial"/>
              </a:rPr>
              <a:t>Portal de </a:t>
            </a:r>
            <a:r>
              <a:rPr lang="es-ES" b="1" spc="-5" dirty="0" err="1">
                <a:solidFill>
                  <a:srgbClr val="757574"/>
                </a:solidFill>
                <a:latin typeface="Arial"/>
                <a:cs typeface="Arial"/>
              </a:rPr>
              <a:t>APIs</a:t>
            </a:r>
            <a:r>
              <a:rPr lang="es-ES" b="1" spc="-5" dirty="0">
                <a:solidFill>
                  <a:srgbClr val="757574"/>
                </a:solidFill>
                <a:latin typeface="Arial"/>
                <a:cs typeface="Arial"/>
              </a:rPr>
              <a:t>: </a:t>
            </a:r>
            <a:r>
              <a:rPr lang="es-ES" spc="-5" dirty="0">
                <a:solidFill>
                  <a:srgbClr val="757574"/>
                </a:solidFill>
                <a:latin typeface="Arial"/>
                <a:cs typeface="Arial"/>
              </a:rPr>
              <a:t>Componente dedicado a recopilar toda la información necesaria para los consumidores sobre las </a:t>
            </a:r>
            <a:r>
              <a:rPr lang="es-ES" spc="-5" dirty="0" err="1">
                <a:solidFill>
                  <a:srgbClr val="757574"/>
                </a:solidFill>
                <a:latin typeface="Arial"/>
                <a:cs typeface="Arial"/>
              </a:rPr>
              <a:t>APIs</a:t>
            </a:r>
            <a:r>
              <a:rPr lang="es-ES" spc="-5" dirty="0">
                <a:solidFill>
                  <a:srgbClr val="757574"/>
                </a:solidFill>
                <a:latin typeface="Arial"/>
                <a:cs typeface="Arial"/>
              </a:rPr>
              <a:t> publicadas en el API Gateway</a:t>
            </a:r>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spTree>
    <p:extLst>
      <p:ext uri="{BB962C8B-B14F-4D97-AF65-F5344CB8AC3E}">
        <p14:creationId xmlns:p14="http://schemas.microsoft.com/office/powerpoint/2010/main" val="154052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5544" y="139065"/>
            <a:ext cx="6671056" cy="443070"/>
          </a:xfrm>
          <a:prstGeom prst="rect">
            <a:avLst/>
          </a:prstGeom>
        </p:spPr>
        <p:txBody>
          <a:bodyPr vert="horz" wrap="square" lIns="0" tIns="12065" rIns="0" bIns="0" rtlCol="0">
            <a:spAutoFit/>
          </a:bodyPr>
          <a:lstStyle/>
          <a:p>
            <a:pPr marL="12700">
              <a:lnSpc>
                <a:spcPct val="100000"/>
              </a:lnSpc>
              <a:spcBef>
                <a:spcPts val="95"/>
              </a:spcBef>
            </a:pPr>
            <a:r>
              <a:rPr lang="es-PE" sz="2800" spc="-5" dirty="0"/>
              <a:t>Api Management</a:t>
            </a:r>
            <a:endParaRPr sz="2800" dirty="0"/>
          </a:p>
        </p:txBody>
      </p:sp>
      <p:pic>
        <p:nvPicPr>
          <p:cNvPr id="7" name="Picture 6">
            <a:extLst>
              <a:ext uri="{FF2B5EF4-FFF2-40B4-BE49-F238E27FC236}">
                <a16:creationId xmlns:a16="http://schemas.microsoft.com/office/drawing/2014/main" id="{2DCE8483-A55E-4EC2-95D1-C2C36D4F6F8D}"/>
              </a:ext>
            </a:extLst>
          </p:cNvPr>
          <p:cNvPicPr>
            <a:picLocks noChangeAspect="1"/>
          </p:cNvPicPr>
          <p:nvPr/>
        </p:nvPicPr>
        <p:blipFill>
          <a:blip r:embed="rId2"/>
          <a:stretch>
            <a:fillRect/>
          </a:stretch>
        </p:blipFill>
        <p:spPr>
          <a:xfrm>
            <a:off x="8069596" y="3881519"/>
            <a:ext cx="1042506" cy="1261981"/>
          </a:xfrm>
          <a:prstGeom prst="rect">
            <a:avLst/>
          </a:prstGeom>
        </p:spPr>
      </p:pic>
      <p:pic>
        <p:nvPicPr>
          <p:cNvPr id="4098" name="Picture 2">
            <a:extLst>
              <a:ext uri="{FF2B5EF4-FFF2-40B4-BE49-F238E27FC236}">
                <a16:creationId xmlns:a16="http://schemas.microsoft.com/office/drawing/2014/main" id="{82A7CB86-EAFC-42D1-B57B-431A64156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667" y="941387"/>
            <a:ext cx="6996929" cy="307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64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1217</TotalTime>
  <Words>1119</Words>
  <Application>Microsoft Office PowerPoint</Application>
  <PresentationFormat>On-screen Show (16:9)</PresentationFormat>
  <Paragraphs>92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Theme</vt:lpstr>
      <vt:lpstr>MICROSERVICIOS EN AZURE Y NET 5 </vt:lpstr>
      <vt:lpstr>PowerPoint Presentation</vt:lpstr>
      <vt:lpstr>PowerPoint Presentation</vt:lpstr>
      <vt:lpstr>App Configuration</vt:lpstr>
      <vt:lpstr>App Configuration</vt:lpstr>
      <vt:lpstr>PowerPoint Presentation</vt:lpstr>
      <vt:lpstr>Api Management</vt:lpstr>
      <vt:lpstr>Api Management</vt:lpstr>
      <vt:lpstr>Api Management</vt:lpstr>
      <vt:lpstr>Api Management - Elementos de un API Gateway</vt:lpstr>
      <vt:lpstr>Api Management - Elementos de un API Manager</vt:lpstr>
      <vt:lpstr>Api Management - Elementos de un API Portal</vt:lpstr>
      <vt:lpstr>Api Management en Azure</vt:lpstr>
      <vt:lpstr>Api Management en Azure</vt:lpstr>
      <vt:lpstr>Api Management en Azure - Componentes </vt:lpstr>
      <vt:lpstr>Api Management en Azure - Componentes</vt:lpstr>
      <vt:lpstr>Api Management en Azure - Componentes</vt:lpstr>
      <vt:lpstr>Api Management en Azure - Arquitectura</vt:lpstr>
      <vt:lpstr>Api Management en Azure - API y operaciones</vt:lpstr>
      <vt:lpstr>Api Management en Azure - Productos</vt:lpstr>
      <vt:lpstr>Api Management en Azure - Grupos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88</cp:revision>
  <dcterms:created xsi:type="dcterms:W3CDTF">2020-08-13T20:32:40Z</dcterms:created>
  <dcterms:modified xsi:type="dcterms:W3CDTF">2021-05-18T00:07:29Z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