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93" r:id="rId4"/>
    <p:sldId id="295" r:id="rId5"/>
    <p:sldId id="302" r:id="rId6"/>
    <p:sldId id="300" r:id="rId7"/>
    <p:sldId id="304" r:id="rId8"/>
    <p:sldId id="301" r:id="rId9"/>
    <p:sldId id="303" r:id="rId10"/>
    <p:sldId id="305" r:id="rId11"/>
    <p:sldId id="290" r:id="rId12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8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8525-98B0-4921-97EF-8906D961DAA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BC96F-DC81-4F58-9CA7-16DAB0BD8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284" y="1799081"/>
            <a:ext cx="819343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981837"/>
            <a:ext cx="8304987" cy="200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6724" y="3510788"/>
            <a:ext cx="3376929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solidFill>
                  <a:srgbClr val="4D4D4B"/>
                </a:solidFill>
                <a:latin typeface="Arial"/>
                <a:cs typeface="Arial"/>
              </a:rPr>
              <a:t>AFORO255 TRAINING CENTER</a:t>
            </a:r>
            <a:br>
              <a:rPr lang="en-US" sz="1400" spc="-10" dirty="0">
                <a:solidFill>
                  <a:srgbClr val="4D4D4B"/>
                </a:solidFill>
                <a:latin typeface="Arial"/>
                <a:cs typeface="Arial"/>
              </a:rPr>
            </a:br>
            <a:endParaRPr lang="en-US" sz="1400" spc="-10" dirty="0">
              <a:solidFill>
                <a:srgbClr val="4D4D4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999A97"/>
                </a:solidFill>
                <a:latin typeface="Arial"/>
                <a:cs typeface="Arial"/>
              </a:rPr>
              <a:t>20</a:t>
            </a:r>
            <a:r>
              <a:rPr lang="en-US" sz="1600" spc="-5" dirty="0">
                <a:solidFill>
                  <a:srgbClr val="999A97"/>
                </a:solidFill>
                <a:latin typeface="Arial"/>
                <a:cs typeface="Arial"/>
              </a:rPr>
              <a:t>21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724" y="1270508"/>
            <a:ext cx="572325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MICROSERVICIOS EN AZURE Y NET 5</a:t>
            </a:r>
            <a:br>
              <a:rPr lang="en-US" spc="-10" dirty="0"/>
            </a:br>
            <a:endParaRPr spc="-8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93C00-088B-4375-AE4C-CC65580C7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8DE07A-4574-4BE9-A28C-23519F0A8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249"/>
            <a:ext cx="9143999" cy="60959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949881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PE" sz="2800" kern="0" spc="-5" dirty="0"/>
              <a:t>H</a:t>
            </a:r>
            <a:r>
              <a:rPr lang="en-US" sz="2800" kern="0" spc="-5" dirty="0"/>
              <a:t>ands On</a:t>
            </a:r>
            <a:endParaRPr lang="en-US" sz="2800" kern="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984548"/>
            <a:ext cx="8045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Construyamos los microservicios</a:t>
            </a:r>
            <a:endParaRPr dirty="0">
              <a:solidFill>
                <a:srgbClr val="4C4C5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3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1D8E274F-29D8-45F2-850C-216FC77BE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2733" y="2219705"/>
            <a:ext cx="417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¡Muchas</a:t>
            </a:r>
            <a:r>
              <a:rPr spc="-30" dirty="0"/>
              <a:t> </a:t>
            </a:r>
            <a:r>
              <a:rPr spc="-5" dirty="0"/>
              <a:t>gracias!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993C00-088B-4375-AE4C-CC65580C7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FCD194D5-CB94-4600-A2F5-D5A2A7456DF8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73602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ES" sz="2800" kern="0" dirty="0" err="1"/>
              <a:t>Intructor</a:t>
            </a:r>
            <a:endParaRPr lang="es-ES" sz="2800" kern="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6BC1265-34B2-4E0C-9F2B-E9E24BABE103}"/>
              </a:ext>
            </a:extLst>
          </p:cNvPr>
          <p:cNvSpPr txBox="1"/>
          <p:nvPr/>
        </p:nvSpPr>
        <p:spPr>
          <a:xfrm>
            <a:off x="4953000" y="1780278"/>
            <a:ext cx="2664600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PE" sz="1600" spc="-5" dirty="0">
                <a:solidFill>
                  <a:srgbClr val="4D4D4B"/>
                </a:solidFill>
                <a:latin typeface="Arial"/>
                <a:cs typeface="Arial"/>
              </a:rPr>
              <a:t>Ivan Cuadros Altamirano</a:t>
            </a:r>
          </a:p>
          <a:p>
            <a:pPr marL="12700" algn="ctr">
              <a:spcBef>
                <a:spcPts val="95"/>
              </a:spcBef>
            </a:pPr>
            <a:r>
              <a:rPr lang="en-US" sz="1400" spc="-5" dirty="0">
                <a:solidFill>
                  <a:srgbClr val="4D4D4B"/>
                </a:solidFill>
                <a:latin typeface="Arial"/>
                <a:cs typeface="Arial"/>
              </a:rPr>
              <a:t>Lead Software Architect</a:t>
            </a:r>
            <a:endParaRPr sz="1400" spc="-5" dirty="0">
              <a:solidFill>
                <a:srgbClr val="4D4D4B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152C55-DC4E-415B-AD7F-8295D00ED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50532"/>
            <a:ext cx="2664600" cy="274041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0A30FC-7330-4B22-ACED-8484EE1408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6" t="79057" r="30741" b="5556"/>
          <a:stretch/>
        </p:blipFill>
        <p:spPr>
          <a:xfrm>
            <a:off x="5943600" y="2266950"/>
            <a:ext cx="864810" cy="8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132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10"/>
              <a:t>Agenda</a:t>
            </a:r>
            <a:endParaRPr lang="en-US" sz="2800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C91F90D-4D01-43FB-8367-FFCA8D3D4610}"/>
              </a:ext>
            </a:extLst>
          </p:cNvPr>
          <p:cNvSpPr txBox="1"/>
          <p:nvPr/>
        </p:nvSpPr>
        <p:spPr>
          <a:xfrm>
            <a:off x="419506" y="981837"/>
            <a:ext cx="7161530" cy="6860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PE" sz="1800" spc="-5" dirty="0">
                <a:solidFill>
                  <a:srgbClr val="4D4D4B"/>
                </a:solidFill>
                <a:latin typeface="Arial"/>
                <a:cs typeface="Arial"/>
              </a:rPr>
              <a:t>Patrón </a:t>
            </a:r>
            <a:r>
              <a:rPr lang="es-PE" sz="1800" spc="-5" dirty="0" err="1">
                <a:solidFill>
                  <a:srgbClr val="4D4D4B"/>
                </a:solidFill>
                <a:latin typeface="Arial"/>
                <a:cs typeface="Arial"/>
              </a:rPr>
              <a:t>Publish</a:t>
            </a:r>
            <a:r>
              <a:rPr lang="es-PE" sz="1800" spc="-5" dirty="0">
                <a:solidFill>
                  <a:srgbClr val="4D4D4B"/>
                </a:solidFill>
                <a:latin typeface="Arial"/>
                <a:cs typeface="Arial"/>
              </a:rPr>
              <a:t>–subscribe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PE" spc="-5" dirty="0">
                <a:solidFill>
                  <a:srgbClr val="4D4D4B"/>
                </a:solidFill>
                <a:latin typeface="Arial"/>
                <a:cs typeface="Arial"/>
              </a:rPr>
              <a:t>Seguridad en los microservicios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16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Patrón </a:t>
            </a:r>
            <a:r>
              <a:rPr lang="es-PE" sz="2800" spc="-5" dirty="0" err="1">
                <a:solidFill>
                  <a:srgbClr val="4D4D4B"/>
                </a:solidFill>
                <a:latin typeface="Arial"/>
                <a:cs typeface="Arial"/>
              </a:rPr>
              <a:t>Publish</a:t>
            </a: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–subscribe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879406"/>
            <a:ext cx="8045705" cy="2531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Es un patrón de mensajería en el que los remitentes de mensajes , denominados editores, no programan los mensajes para que se envíen directamente a receptores específicos, denominados suscriptores, sino que clasifican los mensajes publicados en clases sin saber qué suscriptores, si los hay. , puede haber. </a:t>
            </a:r>
          </a:p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dirty="0">
              <a:solidFill>
                <a:srgbClr val="4C4C51"/>
              </a:solidFill>
              <a:latin typeface="Segoe UI" panose="020B0502040204020203" pitchFamily="34" charset="0"/>
            </a:endParaRPr>
          </a:p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Del mismo modo, los suscriptores expresan interés en una o más clases y solo reciben mensajes que son de su interés, sin saber qué editores, si los hay, los hay.</a:t>
            </a:r>
          </a:p>
        </p:txBody>
      </p:sp>
    </p:spTree>
    <p:extLst>
      <p:ext uri="{BB962C8B-B14F-4D97-AF65-F5344CB8AC3E}">
        <p14:creationId xmlns:p14="http://schemas.microsoft.com/office/powerpoint/2010/main" val="407579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019550"/>
            <a:ext cx="1160463" cy="1193619"/>
          </a:xfrm>
          <a:prstGeom prst="rect">
            <a:avLst/>
          </a:prstGeom>
        </p:spPr>
      </p:pic>
      <p:pic>
        <p:nvPicPr>
          <p:cNvPr id="1026" name="Picture 2" descr="Publish-subscribe pattern using a message broker">
            <a:extLst>
              <a:ext uri="{FF2B5EF4-FFF2-40B4-BE49-F238E27FC236}">
                <a16:creationId xmlns:a16="http://schemas.microsoft.com/office/drawing/2014/main" id="{5D27C05C-B97D-413B-9F53-EC194A43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4" y="819150"/>
            <a:ext cx="8257126" cy="29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949881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Patrón </a:t>
            </a:r>
            <a:r>
              <a:rPr lang="es-PE" sz="2800" spc="-5" dirty="0" err="1">
                <a:solidFill>
                  <a:srgbClr val="4D4D4B"/>
                </a:solidFill>
                <a:latin typeface="Arial"/>
                <a:cs typeface="Arial"/>
              </a:rPr>
              <a:t>Publish</a:t>
            </a: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–subscribe: Beneficios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984548"/>
            <a:ext cx="8045705" cy="4521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1" dirty="0">
                <a:solidFill>
                  <a:srgbClr val="4C4C51"/>
                </a:solidFill>
                <a:latin typeface="Segoe UI" panose="020B0502040204020203" pitchFamily="34" charset="0"/>
              </a:rPr>
              <a:t>Desacopla los subsistemas </a:t>
            </a: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que aún necesitan comunicarse.</a:t>
            </a: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1" dirty="0">
                <a:solidFill>
                  <a:srgbClr val="4C4C51"/>
                </a:solidFill>
                <a:latin typeface="Segoe UI" panose="020B0502040204020203" pitchFamily="34" charset="0"/>
              </a:rPr>
              <a:t>Aumenta la escalabilidad y mejora la capacidad de respuesta del remitente</a:t>
            </a: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.</a:t>
            </a: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1" dirty="0">
                <a:solidFill>
                  <a:srgbClr val="4C4C51"/>
                </a:solidFill>
                <a:latin typeface="Segoe UI" panose="020B0502040204020203" pitchFamily="34" charset="0"/>
              </a:rPr>
              <a:t>Mejora la confiabilidad. </a:t>
            </a: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La mensajería asincrónica ayuda a que las aplicaciones continúen funcionando sin problemas con cargas mayores y a manejar fallas intermitentes de manera más efectiva.</a:t>
            </a: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1" dirty="0">
                <a:solidFill>
                  <a:srgbClr val="4C4C51"/>
                </a:solidFill>
                <a:latin typeface="Segoe UI" panose="020B0502040204020203" pitchFamily="34" charset="0"/>
              </a:rPr>
              <a:t>Permite el procesamiento diferido o programado. </a:t>
            </a: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Los suscriptores pueden esperar para recibir mensajes hasta las horas de menor actividad, o los mensajes pueden enrutarse o procesarse de acuerdo con un horario específico.</a:t>
            </a: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1" dirty="0">
                <a:solidFill>
                  <a:srgbClr val="4C4C51"/>
                </a:solidFill>
                <a:latin typeface="Segoe UI" panose="020B0502040204020203" pitchFamily="34" charset="0"/>
              </a:rPr>
              <a:t>Permite una integración más sencilla </a:t>
            </a: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entre sistemas que utilizan diferentes plataformas, lenguajes de programación o protocolos de comunicación, así como entre sistemas locales y aplicaciones que se ejecutan en la nube.</a:t>
            </a: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dirty="0">
              <a:solidFill>
                <a:srgbClr val="4C4C51"/>
              </a:solidFill>
              <a:latin typeface="Segoe UI" panose="020B0502040204020203" pitchFamily="34" charset="0"/>
            </a:endParaRP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dirty="0">
              <a:solidFill>
                <a:srgbClr val="4C4C5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8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949881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Patrón </a:t>
            </a:r>
            <a:r>
              <a:rPr lang="es-PE" sz="2800" spc="-5" dirty="0" err="1">
                <a:solidFill>
                  <a:srgbClr val="4D4D4B"/>
                </a:solidFill>
                <a:latin typeface="Arial"/>
                <a:cs typeface="Arial"/>
              </a:rPr>
              <a:t>Publish</a:t>
            </a: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–subscribe: Conceptos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984548"/>
            <a:ext cx="8045705" cy="31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b="1" i="0" dirty="0" err="1">
                <a:solidFill>
                  <a:srgbClr val="56565F"/>
                </a:solidFill>
                <a:effectLst/>
                <a:latin typeface="Roboto" pitchFamily="2" charset="0"/>
              </a:rPr>
              <a:t>Tema</a:t>
            </a:r>
            <a:r>
              <a:rPr lang="en-US" b="0" i="0" dirty="0">
                <a:solidFill>
                  <a:srgbClr val="56565F"/>
                </a:solidFill>
                <a:effectLst/>
                <a:latin typeface="Roboto" pitchFamily="2" charset="0"/>
              </a:rPr>
              <a:t>: </a:t>
            </a:r>
            <a:r>
              <a:rPr lang="es-ES" dirty="0">
                <a:solidFill>
                  <a:srgbClr val="56565F"/>
                </a:solidFill>
                <a:latin typeface="Roboto" pitchFamily="2" charset="0"/>
              </a:rPr>
              <a:t>U</a:t>
            </a:r>
            <a:r>
              <a:rPr lang="es-ES" b="0" i="0" dirty="0">
                <a:solidFill>
                  <a:srgbClr val="56565F"/>
                </a:solidFill>
                <a:effectLst/>
                <a:latin typeface="Roboto" pitchFamily="2" charset="0"/>
              </a:rPr>
              <a:t>n canal intermediario que mantiene una lista de suscriptores a los que retransmitir mensajes que se reciben de los editores.</a:t>
            </a: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b="0" i="0" dirty="0">
              <a:solidFill>
                <a:srgbClr val="56565F"/>
              </a:solidFill>
              <a:effectLst/>
              <a:latin typeface="Roboto" pitchFamily="2" charset="0"/>
            </a:endParaRP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b="1" i="0" dirty="0" err="1">
                <a:solidFill>
                  <a:srgbClr val="56565F"/>
                </a:solidFill>
                <a:effectLst/>
                <a:latin typeface="Roboto" pitchFamily="2" charset="0"/>
              </a:rPr>
              <a:t>Mensaje</a:t>
            </a:r>
            <a:r>
              <a:rPr lang="en-US" dirty="0">
                <a:solidFill>
                  <a:srgbClr val="56565F"/>
                </a:solidFill>
                <a:latin typeface="Roboto" pitchFamily="2" charset="0"/>
              </a:rPr>
              <a:t>: </a:t>
            </a:r>
            <a:r>
              <a:rPr lang="es-ES" dirty="0">
                <a:solidFill>
                  <a:srgbClr val="56565F"/>
                </a:solidFill>
                <a:latin typeface="Roboto" pitchFamily="2" charset="0"/>
              </a:rPr>
              <a:t>M</a:t>
            </a:r>
            <a:r>
              <a:rPr lang="es-ES" b="0" i="0" dirty="0">
                <a:solidFill>
                  <a:srgbClr val="56565F"/>
                </a:solidFill>
                <a:effectLst/>
                <a:latin typeface="Roboto" pitchFamily="2" charset="0"/>
              </a:rPr>
              <a:t>ensajes serializados enviados a un tema por un editor que no tiene conocimiento de los suscriptores</a:t>
            </a:r>
            <a:r>
              <a:rPr lang="en-US" dirty="0">
                <a:solidFill>
                  <a:srgbClr val="56565F"/>
                </a:solidFill>
                <a:latin typeface="Roboto" pitchFamily="2" charset="0"/>
              </a:rPr>
              <a:t>.</a:t>
            </a: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dirty="0">
              <a:solidFill>
                <a:srgbClr val="4C4C51"/>
              </a:solidFill>
              <a:latin typeface="Segoe UI" panose="020B0502040204020203" pitchFamily="34" charset="0"/>
            </a:endParaRP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b="1" i="0" dirty="0">
                <a:solidFill>
                  <a:srgbClr val="56565F"/>
                </a:solidFill>
                <a:effectLst/>
                <a:latin typeface="Roboto" pitchFamily="2" charset="0"/>
              </a:rPr>
              <a:t>Editor</a:t>
            </a:r>
            <a:r>
              <a:rPr lang="es-ES" b="1" dirty="0">
                <a:solidFill>
                  <a:srgbClr val="4C4C51"/>
                </a:solidFill>
                <a:latin typeface="Segoe UI" panose="020B0502040204020203" pitchFamily="34" charset="0"/>
              </a:rPr>
              <a:t>: </a:t>
            </a:r>
            <a:r>
              <a:rPr lang="es-ES" dirty="0">
                <a:solidFill>
                  <a:srgbClr val="56565F"/>
                </a:solidFill>
                <a:latin typeface="Roboto" pitchFamily="2" charset="0"/>
              </a:rPr>
              <a:t>L</a:t>
            </a:r>
            <a:r>
              <a:rPr lang="es-ES" b="0" i="0" dirty="0">
                <a:solidFill>
                  <a:srgbClr val="56565F"/>
                </a:solidFill>
                <a:effectLst/>
                <a:latin typeface="Roboto" pitchFamily="2" charset="0"/>
              </a:rPr>
              <a:t>a aplicación que publica un mensaje en un tema.</a:t>
            </a: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b="0" i="0" dirty="0">
              <a:solidFill>
                <a:srgbClr val="56565F"/>
              </a:solidFill>
              <a:effectLst/>
              <a:latin typeface="Roboto" pitchFamily="2" charset="0"/>
            </a:endParaRP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b="1" i="0" dirty="0" err="1">
                <a:solidFill>
                  <a:srgbClr val="56565F"/>
                </a:solidFill>
                <a:effectLst/>
                <a:latin typeface="Roboto" pitchFamily="2" charset="0"/>
              </a:rPr>
              <a:t>Suscriptor</a:t>
            </a:r>
            <a:r>
              <a:rPr lang="es-ES" b="1" dirty="0">
                <a:solidFill>
                  <a:srgbClr val="4C4C51"/>
                </a:solidFill>
                <a:latin typeface="Segoe UI" panose="020B0502040204020203" pitchFamily="34" charset="0"/>
              </a:rPr>
              <a:t>: </a:t>
            </a:r>
            <a:r>
              <a:rPr lang="es-ES" dirty="0">
                <a:solidFill>
                  <a:srgbClr val="56565F"/>
                </a:solidFill>
                <a:latin typeface="Roboto" pitchFamily="2" charset="0"/>
              </a:rPr>
              <a:t>U</a:t>
            </a:r>
            <a:r>
              <a:rPr lang="es-ES" b="0" i="0" dirty="0">
                <a:solidFill>
                  <a:srgbClr val="56565F"/>
                </a:solidFill>
                <a:effectLst/>
                <a:latin typeface="Roboto" pitchFamily="2" charset="0"/>
              </a:rPr>
              <a:t>na aplicación que se registra con el tema deseado para recibir los mensajes apropiados.</a:t>
            </a:r>
            <a:endParaRPr lang="es-ES" dirty="0">
              <a:solidFill>
                <a:srgbClr val="4C4C51"/>
              </a:solidFill>
              <a:latin typeface="Segoe UI" panose="020B0502040204020203" pitchFamily="34" charset="0"/>
            </a:endParaRP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dirty="0">
              <a:solidFill>
                <a:srgbClr val="4C4C5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0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8DE07A-4574-4BE9-A28C-23519F0A8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249"/>
            <a:ext cx="9143999" cy="60959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949881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PE" sz="2800" kern="0" spc="-5" dirty="0"/>
              <a:t>H</a:t>
            </a:r>
            <a:r>
              <a:rPr lang="en-US" sz="2800" kern="0" spc="-5" dirty="0"/>
              <a:t>ands On</a:t>
            </a:r>
            <a:endParaRPr lang="en-US" sz="2800" kern="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984548"/>
            <a:ext cx="8045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Construyamos los microservicios</a:t>
            </a:r>
            <a:endParaRPr dirty="0">
              <a:solidFill>
                <a:srgbClr val="4C4C5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8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spc="-5" dirty="0" err="1">
                <a:solidFill>
                  <a:srgbClr val="4D4D4B"/>
                </a:solidFill>
                <a:latin typeface="Arial"/>
                <a:cs typeface="Arial"/>
              </a:rPr>
              <a:t>Seguridad</a:t>
            </a:r>
            <a:r>
              <a:rPr lang="en-US" sz="2800" spc="-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lang="en-US" sz="2800" spc="-5" dirty="0" err="1">
                <a:solidFill>
                  <a:srgbClr val="4D4D4B"/>
                </a:solidFill>
                <a:latin typeface="Arial"/>
                <a:cs typeface="Arial"/>
              </a:rPr>
              <a:t>en</a:t>
            </a:r>
            <a:r>
              <a:rPr lang="en-US" sz="2800" spc="-5" dirty="0">
                <a:solidFill>
                  <a:srgbClr val="4D4D4B"/>
                </a:solidFill>
                <a:latin typeface="Arial"/>
                <a:cs typeface="Arial"/>
              </a:rPr>
              <a:t> los </a:t>
            </a:r>
            <a:r>
              <a:rPr lang="en-US" sz="2800" spc="-5" dirty="0" err="1">
                <a:solidFill>
                  <a:srgbClr val="4D4D4B"/>
                </a:solidFill>
                <a:latin typeface="Arial"/>
                <a:cs typeface="Arial"/>
              </a:rPr>
              <a:t>microservicios</a:t>
            </a:r>
            <a:endParaRPr lang="en-US" sz="2800" kern="0" dirty="0"/>
          </a:p>
        </p:txBody>
      </p:sp>
      <p:pic>
        <p:nvPicPr>
          <p:cNvPr id="2050" name="Picture 2" descr="What is a JWT? - DEV">
            <a:extLst>
              <a:ext uri="{FF2B5EF4-FFF2-40B4-BE49-F238E27FC236}">
                <a16:creationId xmlns:a16="http://schemas.microsoft.com/office/drawing/2014/main" id="{699D28D1-C618-4780-A5DD-5A769DFC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75335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wt - IES Solutions">
            <a:extLst>
              <a:ext uri="{FF2B5EF4-FFF2-40B4-BE49-F238E27FC236}">
                <a16:creationId xmlns:a16="http://schemas.microsoft.com/office/drawing/2014/main" id="{950A7EBB-D3C7-47D5-8DEA-35042E1B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75" y="2190750"/>
            <a:ext cx="105156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83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86CE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342</Words>
  <Application>Microsoft Office PowerPoint</Application>
  <PresentationFormat>On-screen Show (16:9)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Segoe UI</vt:lpstr>
      <vt:lpstr>Wingdings</vt:lpstr>
      <vt:lpstr>Office Theme</vt:lpstr>
      <vt:lpstr>MICROSERVICIOS EN AZURE Y NET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Comenzando a usar los  servicios de AWS</dc:title>
  <dc:creator>Mayron Frank Curay Alvarado</dc:creator>
  <cp:lastModifiedBy>Ivan Cuadros Altamirano</cp:lastModifiedBy>
  <cp:revision>39</cp:revision>
  <dcterms:created xsi:type="dcterms:W3CDTF">2020-08-13T20:32:40Z</dcterms:created>
  <dcterms:modified xsi:type="dcterms:W3CDTF">2021-04-30T00:01:59Z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2020-08-13T00:00:00Z</vt:filetime>
  </property>
</Properties>
</file>