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03"/>
    <a:srgbClr val="780210"/>
    <a:srgbClr val="FF9933"/>
    <a:srgbClr val="CACACA"/>
    <a:srgbClr val="CDC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AE11-0683-4A5E-8E04-0D0F231AD967}" type="datetimeFigureOut">
              <a:rPr lang="es-MX" smtClean="0"/>
              <a:t>04/03/2018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B172-1429-4F97-B979-F5DED44DA7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94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AE11-0683-4A5E-8E04-0D0F231AD967}" type="datetimeFigureOut">
              <a:rPr lang="es-MX" smtClean="0"/>
              <a:t>04/03/2018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B172-1429-4F97-B979-F5DED44DA7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42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AE11-0683-4A5E-8E04-0D0F231AD967}" type="datetimeFigureOut">
              <a:rPr lang="es-MX" smtClean="0"/>
              <a:t>04/03/2018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B172-1429-4F97-B979-F5DED44DA7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584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AE11-0683-4A5E-8E04-0D0F231AD967}" type="datetimeFigureOut">
              <a:rPr lang="es-MX" smtClean="0"/>
              <a:t>04/03/2018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B172-1429-4F97-B979-F5DED44DA7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11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AE11-0683-4A5E-8E04-0D0F231AD967}" type="datetimeFigureOut">
              <a:rPr lang="es-MX" smtClean="0"/>
              <a:t>04/03/2018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B172-1429-4F97-B979-F5DED44DA7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87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AE11-0683-4A5E-8E04-0D0F231AD967}" type="datetimeFigureOut">
              <a:rPr lang="es-MX" smtClean="0"/>
              <a:t>04/03/2018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B172-1429-4F97-B979-F5DED44DA7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649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AE11-0683-4A5E-8E04-0D0F231AD967}" type="datetimeFigureOut">
              <a:rPr lang="es-MX" smtClean="0"/>
              <a:t>04/03/2018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B172-1429-4F97-B979-F5DED44DA7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108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AE11-0683-4A5E-8E04-0D0F231AD967}" type="datetimeFigureOut">
              <a:rPr lang="es-MX" smtClean="0"/>
              <a:t>04/03/2018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B172-1429-4F97-B979-F5DED44DA7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15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AE11-0683-4A5E-8E04-0D0F231AD967}" type="datetimeFigureOut">
              <a:rPr lang="es-MX" smtClean="0"/>
              <a:t>04/03/2018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B172-1429-4F97-B979-F5DED44DA7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91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AE11-0683-4A5E-8E04-0D0F231AD967}" type="datetimeFigureOut">
              <a:rPr lang="es-MX" smtClean="0"/>
              <a:t>04/03/2018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B172-1429-4F97-B979-F5DED44DA7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09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AE11-0683-4A5E-8E04-0D0F231AD967}" type="datetimeFigureOut">
              <a:rPr lang="es-MX" smtClean="0"/>
              <a:t>04/03/2018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B172-1429-4F97-B979-F5DED44DA7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897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FAE11-0683-4A5E-8E04-0D0F231AD967}" type="datetimeFigureOut">
              <a:rPr lang="es-MX" smtClean="0"/>
              <a:t>04/03/2018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B172-1429-4F97-B979-F5DED44DA7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737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75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SPEAK FOR ME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86" y="2567496"/>
            <a:ext cx="4414786" cy="29446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54" y="2583892"/>
            <a:ext cx="5207309" cy="2928266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5824421" y="2880424"/>
            <a:ext cx="1519707" cy="22417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332" y="3615456"/>
            <a:ext cx="901521" cy="7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6229" y="408949"/>
            <a:ext cx="4725473" cy="1973643"/>
          </a:xfrm>
        </p:spPr>
        <p:txBody>
          <a:bodyPr>
            <a:normAutofit/>
          </a:bodyPr>
          <a:lstStyle/>
          <a:p>
            <a:r>
              <a:rPr lang="es-MX" dirty="0"/>
              <a:t>15% Se ofrece en el área de urgencias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92" y="1197735"/>
            <a:ext cx="7909345" cy="363184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316764" y="5092349"/>
            <a:ext cx="78105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De 1995 a 2004, en ese servicio se incrementó el número de atenciones y la tasa de mortalidad por 1000</a:t>
            </a:r>
          </a:p>
        </p:txBody>
      </p:sp>
    </p:spTree>
    <p:extLst>
      <p:ext uri="{BB962C8B-B14F-4D97-AF65-F5344CB8AC3E}">
        <p14:creationId xmlns:p14="http://schemas.microsoft.com/office/powerpoint/2010/main" val="360939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Concentrado de datos relevantes para el área de urgencias.</a:t>
            </a:r>
          </a:p>
        </p:txBody>
      </p:sp>
    </p:spTree>
    <p:extLst>
      <p:ext uri="{BB962C8B-B14F-4D97-AF65-F5344CB8AC3E}">
        <p14:creationId xmlns:p14="http://schemas.microsoft.com/office/powerpoint/2010/main" val="260033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CARACTERISTICAS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7626" y="728869"/>
            <a:ext cx="4462670" cy="107342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Informacion</a:t>
            </a:r>
            <a:r>
              <a:rPr lang="es-MX" dirty="0"/>
              <a:t> </a:t>
            </a:r>
            <a:r>
              <a:rPr lang="es-MX" dirty="0" err="1"/>
              <a:t>incriptada</a:t>
            </a:r>
            <a:r>
              <a:rPr lang="es-MX" dirty="0"/>
              <a:t> en QR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653155" y="2343186"/>
            <a:ext cx="42424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dirty="0"/>
              <a:t>App privada para </a:t>
            </a:r>
          </a:p>
          <a:p>
            <a:r>
              <a:rPr lang="es-MX" sz="3600" dirty="0"/>
              <a:t>Instituciones Médicas</a:t>
            </a:r>
          </a:p>
        </p:txBody>
      </p:sp>
    </p:spTree>
    <p:extLst>
      <p:ext uri="{BB962C8B-B14F-4D97-AF65-F5344CB8AC3E}">
        <p14:creationId xmlns:p14="http://schemas.microsoft.com/office/powerpoint/2010/main" val="76192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fitbit">
            <a:extLst>
              <a:ext uri="{FF2B5EF4-FFF2-40B4-BE49-F238E27FC236}">
                <a16:creationId xmlns:a16="http://schemas.microsoft.com/office/drawing/2014/main" id="{764B05C2-5667-4FB1-A606-E472F9536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8" t="12931" r="28345" b="11164"/>
          <a:stretch/>
        </p:blipFill>
        <p:spPr bwMode="auto">
          <a:xfrm>
            <a:off x="1418264" y="2465588"/>
            <a:ext cx="1947236" cy="271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Valor Agregado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2923" y="1690688"/>
            <a:ext cx="10515600" cy="4351338"/>
          </a:xfrm>
        </p:spPr>
        <p:txBody>
          <a:bodyPr/>
          <a:lstStyle/>
          <a:p>
            <a:r>
              <a:rPr lang="es-MX" dirty="0"/>
              <a:t>Personalización de portación del QR (Niveles de Suscripción)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Actualización y mantenimiento continuo</a:t>
            </a: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74" y="2440796"/>
            <a:ext cx="4110602" cy="26278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2E3756-899F-4B72-92F4-FA5A368BC76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187700"/>
            <a:ext cx="1422400" cy="12065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AE9E27C-BB12-4EDC-B83C-7DBCD143E7BD}"/>
              </a:ext>
            </a:extLst>
          </p:cNvPr>
          <p:cNvSpPr/>
          <p:nvPr/>
        </p:nvSpPr>
        <p:spPr>
          <a:xfrm>
            <a:off x="5661703" y="3443883"/>
            <a:ext cx="1335314" cy="502443"/>
          </a:xfrm>
          <a:prstGeom prst="rect">
            <a:avLst/>
          </a:prstGeom>
          <a:solidFill>
            <a:srgbClr val="780210"/>
          </a:solidFill>
          <a:ln>
            <a:solidFill>
              <a:srgbClr val="7802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B882817-765D-40F4-9B48-98EFAAF94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2446">
            <a:off x="5697781" y="3183948"/>
            <a:ext cx="1287618" cy="848262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B94A31FA-8766-4081-8B9F-79FC0A31E50F}"/>
              </a:ext>
            </a:extLst>
          </p:cNvPr>
          <p:cNvSpPr/>
          <p:nvPr/>
        </p:nvSpPr>
        <p:spPr>
          <a:xfrm>
            <a:off x="4431635" y="3466248"/>
            <a:ext cx="1016567" cy="576943"/>
          </a:xfrm>
          <a:prstGeom prst="rect">
            <a:avLst/>
          </a:prstGeom>
          <a:solidFill>
            <a:srgbClr val="030303"/>
          </a:solidFill>
          <a:ln>
            <a:solidFill>
              <a:srgbClr val="03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F0DBD40-7221-416F-BC0C-70C11E56B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1532">
            <a:off x="4454229" y="3294215"/>
            <a:ext cx="1042458" cy="686755"/>
          </a:xfrm>
          <a:prstGeom prst="rect">
            <a:avLst/>
          </a:prstGeom>
        </p:spPr>
      </p:pic>
      <p:pic>
        <p:nvPicPr>
          <p:cNvPr id="16" name="Imagen 15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3214A71E-6C11-4110-8BF5-D75F98275D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41"/>
          <a:stretch/>
        </p:blipFill>
        <p:spPr>
          <a:xfrm>
            <a:off x="7589918" y="2329210"/>
            <a:ext cx="4060966" cy="2627849"/>
          </a:xfrm>
          <a:prstGeom prst="rect">
            <a:avLst/>
          </a:prstGeom>
        </p:spPr>
      </p:pic>
      <p:pic>
        <p:nvPicPr>
          <p:cNvPr id="13" name="Imagen 5">
            <a:extLst>
              <a:ext uri="{FF2B5EF4-FFF2-40B4-BE49-F238E27FC236}">
                <a16:creationId xmlns:a16="http://schemas.microsoft.com/office/drawing/2014/main" id="{E4B575F1-5496-447F-BA48-B4F189BC80E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9759">
            <a:off x="9404463" y="2565034"/>
            <a:ext cx="744447" cy="63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2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SEGURIDAD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Términos de seguridad, privacidad y confidencialidad con un hash de datos y el certificado SSL en HTTP2.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38" y="2824767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8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9D79957-4FF5-4107-92FB-B4497431D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74339"/>
              </p:ext>
            </p:extLst>
          </p:nvPr>
        </p:nvGraphicFramePr>
        <p:xfrm>
          <a:off x="558800" y="389003"/>
          <a:ext cx="11074399" cy="6079993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{2D5ABB26-0587-4C30-8999-92F81FD0307C}</a:tableStyleId>
              </a:tblPr>
              <a:tblGrid>
                <a:gridCol w="1888514">
                  <a:extLst>
                    <a:ext uri="{9D8B030D-6E8A-4147-A177-3AD203B41FA5}">
                      <a16:colId xmlns:a16="http://schemas.microsoft.com/office/drawing/2014/main" val="3043692416"/>
                    </a:ext>
                  </a:extLst>
                </a:gridCol>
                <a:gridCol w="2436329">
                  <a:extLst>
                    <a:ext uri="{9D8B030D-6E8A-4147-A177-3AD203B41FA5}">
                      <a16:colId xmlns:a16="http://schemas.microsoft.com/office/drawing/2014/main" val="2263424342"/>
                    </a:ext>
                  </a:extLst>
                </a:gridCol>
                <a:gridCol w="2249852">
                  <a:extLst>
                    <a:ext uri="{9D8B030D-6E8A-4147-A177-3AD203B41FA5}">
                      <a16:colId xmlns:a16="http://schemas.microsoft.com/office/drawing/2014/main" val="4090508875"/>
                    </a:ext>
                  </a:extLst>
                </a:gridCol>
                <a:gridCol w="2249852">
                  <a:extLst>
                    <a:ext uri="{9D8B030D-6E8A-4147-A177-3AD203B41FA5}">
                      <a16:colId xmlns:a16="http://schemas.microsoft.com/office/drawing/2014/main" val="3113207014"/>
                    </a:ext>
                  </a:extLst>
                </a:gridCol>
                <a:gridCol w="2249852">
                  <a:extLst>
                    <a:ext uri="{9D8B030D-6E8A-4147-A177-3AD203B41FA5}">
                      <a16:colId xmlns:a16="http://schemas.microsoft.com/office/drawing/2014/main" val="2226112861"/>
                    </a:ext>
                  </a:extLst>
                </a:gridCol>
              </a:tblGrid>
              <a:tr h="2483353">
                <a:tc rowSpan="2">
                  <a:txBody>
                    <a:bodyPr/>
                    <a:lstStyle/>
                    <a:p>
                      <a:r>
                        <a:rPr lang="es-MX" b="1" dirty="0"/>
                        <a:t>8.- Socios Clave</a:t>
                      </a:r>
                      <a:br>
                        <a:rPr lang="es-MX" dirty="0"/>
                      </a:br>
                      <a:r>
                        <a:rPr lang="es-MX" b="1" dirty="0"/>
                        <a:t>&gt;</a:t>
                      </a:r>
                      <a:r>
                        <a:rPr lang="es-MX" dirty="0"/>
                        <a:t> IMSS</a:t>
                      </a:r>
                      <a:br>
                        <a:rPr lang="es-MX" dirty="0"/>
                      </a:br>
                      <a:r>
                        <a:rPr lang="es-MX" b="1" dirty="0"/>
                        <a:t>&gt;</a:t>
                      </a:r>
                      <a:r>
                        <a:rPr lang="es-MX" dirty="0"/>
                        <a:t>ISSTE</a:t>
                      </a:r>
                      <a:br>
                        <a:rPr lang="es-MX" dirty="0"/>
                      </a:br>
                      <a:r>
                        <a:rPr lang="es-MX" b="1" dirty="0"/>
                        <a:t>&gt;</a:t>
                      </a:r>
                      <a:r>
                        <a:rPr lang="es-MX" dirty="0"/>
                        <a:t>SSP</a:t>
                      </a:r>
                      <a:br>
                        <a:rPr lang="es-MX" dirty="0"/>
                      </a:br>
                      <a:r>
                        <a:rPr lang="es-MX" b="1" dirty="0"/>
                        <a:t>&gt;</a:t>
                      </a:r>
                      <a:r>
                        <a:rPr lang="es-MX" dirty="0"/>
                        <a:t>Privados</a:t>
                      </a:r>
                      <a:br>
                        <a:rPr lang="es-MX" dirty="0"/>
                      </a:br>
                      <a:r>
                        <a:rPr lang="es-MX" b="1" dirty="0"/>
                        <a:t>&gt;</a:t>
                      </a:r>
                      <a:r>
                        <a:rPr lang="es-MX" dirty="0"/>
                        <a:t>Aseguradoras (Pólizas)</a:t>
                      </a:r>
                      <a:br>
                        <a:rPr lang="es-MX" dirty="0"/>
                      </a:br>
                      <a:r>
                        <a:rPr lang="es-MX" b="1" dirty="0"/>
                        <a:t>&gt;</a:t>
                      </a:r>
                      <a:r>
                        <a:rPr lang="es-MX" dirty="0"/>
                        <a:t>Fitbit</a:t>
                      </a:r>
                      <a:br>
                        <a:rPr lang="es-MX" dirty="0"/>
                      </a:br>
                      <a:r>
                        <a:rPr lang="es-MX" b="1" dirty="0"/>
                        <a:t>&gt;</a:t>
                      </a:r>
                      <a:r>
                        <a:rPr lang="es-MX" dirty="0"/>
                        <a:t>Sony</a:t>
                      </a:r>
                      <a:br>
                        <a:rPr lang="es-MX" dirty="0"/>
                      </a:br>
                      <a:r>
                        <a:rPr lang="es-MX" b="1" dirty="0"/>
                        <a:t>&gt;</a:t>
                      </a:r>
                      <a:r>
                        <a:rPr lang="es-MX" dirty="0"/>
                        <a:t>Manufactura y programación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7.- Actividades Clave</a:t>
                      </a:r>
                      <a:br>
                        <a:rPr lang="es-MX" dirty="0"/>
                      </a:br>
                      <a:r>
                        <a:rPr lang="es-MX" sz="1600" b="1" dirty="0"/>
                        <a:t>&gt;</a:t>
                      </a:r>
                      <a:r>
                        <a:rPr lang="es-MX" sz="1600" b="0" dirty="0"/>
                        <a:t> Mantenimiento de relación mediante suscripción y actualización de datos</a:t>
                      </a:r>
                      <a:br>
                        <a:rPr lang="es-MX" sz="1600" b="1" dirty="0"/>
                      </a:br>
                      <a:r>
                        <a:rPr lang="es-MX" sz="1600" b="1" dirty="0"/>
                        <a:t>&gt; </a:t>
                      </a:r>
                      <a:r>
                        <a:rPr lang="es-MX" sz="1600" b="0" dirty="0"/>
                        <a:t>Publicidad directa a Instituciones con sala de urgencias o consultorios</a:t>
                      </a:r>
                      <a:endParaRPr lang="es-MX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b="1" dirty="0"/>
                        <a:t>2.- Propuestas de Valor</a:t>
                      </a:r>
                      <a:br>
                        <a:rPr lang="es-MX" dirty="0"/>
                      </a:br>
                      <a:r>
                        <a:rPr lang="es-MX" b="1" dirty="0"/>
                        <a:t>&gt;</a:t>
                      </a:r>
                      <a:r>
                        <a:rPr lang="es-MX" dirty="0"/>
                        <a:t>Seguridad en el </a:t>
                      </a:r>
                      <a:r>
                        <a:rPr lang="es-MX" dirty="0" err="1"/>
                        <a:t>Tx</a:t>
                      </a:r>
                      <a:r>
                        <a:rPr lang="es-MX" dirty="0"/>
                        <a:t>. En unidad de urgencia asegurando la preservación de la salud.</a:t>
                      </a:r>
                      <a:br>
                        <a:rPr lang="es-MX" dirty="0"/>
                      </a:br>
                      <a:r>
                        <a:rPr lang="es-MX" b="1" dirty="0"/>
                        <a:t>&gt;</a:t>
                      </a:r>
                      <a:r>
                        <a:rPr lang="es-MX" b="0" dirty="0"/>
                        <a:t> Se evitara toda mala praxis por desconocimiento en datos del </a:t>
                      </a:r>
                      <a:r>
                        <a:rPr lang="es-MX" b="0" dirty="0" err="1"/>
                        <a:t>Px</a:t>
                      </a:r>
                      <a:br>
                        <a:rPr lang="es-MX" b="0" dirty="0"/>
                      </a:br>
                      <a:r>
                        <a:rPr lang="es-MX" b="1" dirty="0"/>
                        <a:t>&gt;</a:t>
                      </a:r>
                      <a:r>
                        <a:rPr lang="es-MX" b="0" dirty="0"/>
                        <a:t> Niveles de suscripción.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4.- Relación con los Clientes</a:t>
                      </a:r>
                    </a:p>
                    <a:p>
                      <a:r>
                        <a:rPr lang="es-MX" sz="1600" b="1" dirty="0"/>
                        <a:t>&gt;</a:t>
                      </a:r>
                      <a:r>
                        <a:rPr lang="es-MX" sz="1600" b="0" dirty="0"/>
                        <a:t> Directos al inicio</a:t>
                      </a:r>
                      <a:br>
                        <a:rPr lang="es-MX" sz="1600" b="1" dirty="0"/>
                      </a:br>
                      <a:r>
                        <a:rPr lang="es-MX" sz="1600" b="1" dirty="0"/>
                        <a:t>&gt; </a:t>
                      </a:r>
                      <a:r>
                        <a:rPr lang="es-MX" sz="1600" b="0" dirty="0"/>
                        <a:t>Plataforma web</a:t>
                      </a:r>
                      <a:br>
                        <a:rPr lang="es-MX" sz="1600" b="1" dirty="0"/>
                      </a:br>
                      <a:r>
                        <a:rPr lang="es-MX" sz="1600" b="1" dirty="0"/>
                        <a:t>&gt;</a:t>
                      </a:r>
                      <a:r>
                        <a:rPr lang="es-MX" sz="1600" b="0" dirty="0"/>
                        <a:t>Telefónicas</a:t>
                      </a:r>
                      <a:br>
                        <a:rPr lang="es-MX" sz="1600" b="1" dirty="0"/>
                      </a:br>
                      <a:r>
                        <a:rPr lang="es-MX" sz="1600" b="1" dirty="0"/>
                        <a:t>&gt; </a:t>
                      </a:r>
                      <a:r>
                        <a:rPr lang="es-MX" sz="1600" b="0" dirty="0"/>
                        <a:t>Correo electrónico</a:t>
                      </a:r>
                      <a:br>
                        <a:rPr lang="es-MX" sz="1600" b="1" dirty="0"/>
                      </a:br>
                      <a:r>
                        <a:rPr lang="es-MX" sz="1600" b="1" dirty="0"/>
                        <a:t>&gt; </a:t>
                      </a:r>
                      <a:r>
                        <a:rPr lang="es-MX" sz="1600" b="0" dirty="0"/>
                        <a:t>Visita para sugerencias/ valoración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b="1" dirty="0"/>
                        <a:t>1.- Segmentos de Clientes</a:t>
                      </a:r>
                      <a:br>
                        <a:rPr lang="es-MX" dirty="0"/>
                      </a:br>
                      <a:r>
                        <a:rPr lang="es-MX" dirty="0"/>
                        <a:t>&gt; Cliente directo</a:t>
                      </a:r>
                      <a:br>
                        <a:rPr lang="es-MX" dirty="0"/>
                      </a:br>
                      <a:r>
                        <a:rPr lang="es-MX" dirty="0"/>
                        <a:t> -Instituciones de      salud publicas y privadas</a:t>
                      </a:r>
                      <a:br>
                        <a:rPr lang="es-MX" dirty="0"/>
                      </a:br>
                      <a:r>
                        <a:rPr lang="es-MX" dirty="0"/>
                        <a:t>  -Aseguradores de salud (pólizas)</a:t>
                      </a:r>
                    </a:p>
                    <a:p>
                      <a:r>
                        <a:rPr lang="es-MX" dirty="0"/>
                        <a:t>&gt; Hospitales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225194"/>
                  </a:ext>
                </a:extLst>
              </a:tr>
              <a:tr h="150136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6.- Recursos Clave</a:t>
                      </a:r>
                      <a:br>
                        <a:rPr lang="es-MX" dirty="0"/>
                      </a:br>
                      <a:r>
                        <a:rPr lang="es-MX" sz="1600" dirty="0"/>
                        <a:t>&gt; Esquipo de programación</a:t>
                      </a:r>
                      <a:br>
                        <a:rPr lang="es-MX" sz="1600" dirty="0"/>
                      </a:br>
                      <a:r>
                        <a:rPr lang="es-MX" sz="1600" dirty="0"/>
                        <a:t>&gt;Manufactura de placa NFC</a:t>
                      </a:r>
                      <a:br>
                        <a:rPr lang="es-MX" sz="1600" dirty="0"/>
                      </a:br>
                      <a:r>
                        <a:rPr lang="es-MX" sz="1600" dirty="0"/>
                        <a:t>&gt;Vinculación con instituciones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3.- Canales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MX" b="0" dirty="0"/>
                        <a:t>&gt;Paginas web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MX" b="1" dirty="0"/>
                        <a:t>&gt; </a:t>
                      </a:r>
                      <a:r>
                        <a:rPr lang="es-MX" b="0" dirty="0"/>
                        <a:t>Directo en instituciones</a:t>
                      </a:r>
                      <a:br>
                        <a:rPr lang="es-MX" b="0" dirty="0"/>
                      </a:br>
                      <a:r>
                        <a:rPr lang="es-MX" b="0" dirty="0"/>
                        <a:t>&gt; Revistas medicas</a:t>
                      </a:r>
                      <a:endParaRPr lang="es-MX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36609"/>
                  </a:ext>
                </a:extLst>
              </a:tr>
              <a:tr h="1680689">
                <a:tc gridSpan="3">
                  <a:txBody>
                    <a:bodyPr/>
                    <a:lstStyle/>
                    <a:p>
                      <a:r>
                        <a:rPr lang="es-MX" b="1" dirty="0"/>
                        <a:t>9.- Estructura de Costes</a:t>
                      </a:r>
                      <a:br>
                        <a:rPr lang="es-MX" b="1" dirty="0"/>
                      </a:br>
                      <a:r>
                        <a:rPr lang="es-MX" b="1" dirty="0"/>
                        <a:t>&gt; </a:t>
                      </a:r>
                      <a:r>
                        <a:rPr lang="es-MX" b="0" dirty="0"/>
                        <a:t>Programadores </a:t>
                      </a:r>
                      <a:br>
                        <a:rPr lang="es-MX" b="0" dirty="0"/>
                      </a:br>
                      <a:r>
                        <a:rPr lang="es-MX" b="1" dirty="0"/>
                        <a:t>&gt;</a:t>
                      </a:r>
                      <a:r>
                        <a:rPr lang="es-MX" b="0" dirty="0"/>
                        <a:t> Pagos de Instalaciones</a:t>
                      </a:r>
                      <a:br>
                        <a:rPr lang="es-MX" b="0" dirty="0"/>
                      </a:br>
                      <a:r>
                        <a:rPr lang="es-MX" b="1" dirty="0"/>
                        <a:t>&gt;</a:t>
                      </a:r>
                      <a:r>
                        <a:rPr lang="es-MX" b="0" dirty="0"/>
                        <a:t> Manufactura:</a:t>
                      </a:r>
                      <a:br>
                        <a:rPr lang="es-MX" b="0" dirty="0"/>
                      </a:br>
                      <a:r>
                        <a:rPr lang="es-MX" b="0" dirty="0"/>
                        <a:t> *NFC</a:t>
                      </a:r>
                      <a:br>
                        <a:rPr lang="es-MX" b="0" dirty="0"/>
                      </a:br>
                      <a:r>
                        <a:rPr lang="es-MX" b="0" dirty="0"/>
                        <a:t> *Tarjeta</a:t>
                      </a:r>
                      <a:br>
                        <a:rPr lang="es-MX" b="0" dirty="0"/>
                      </a:br>
                      <a:r>
                        <a:rPr lang="es-MX" b="0" dirty="0"/>
                        <a:t> *Smartwatch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b="1" dirty="0"/>
                        <a:t>5.- Flujo de Ingresos</a:t>
                      </a:r>
                      <a:br>
                        <a:rPr lang="es-MX" b="1" dirty="0"/>
                      </a:br>
                      <a:r>
                        <a:rPr lang="es-MX" b="1" dirty="0"/>
                        <a:t>&gt;</a:t>
                      </a:r>
                      <a:r>
                        <a:rPr lang="es-MX" b="0" dirty="0"/>
                        <a:t> Suscripción mensual</a:t>
                      </a:r>
                      <a:br>
                        <a:rPr lang="es-MX" b="0" dirty="0"/>
                      </a:br>
                      <a:r>
                        <a:rPr lang="es-MX" b="0" dirty="0"/>
                        <a:t> </a:t>
                      </a:r>
                      <a:r>
                        <a:rPr lang="es-MX" b="1" dirty="0"/>
                        <a:t>*</a:t>
                      </a:r>
                      <a:r>
                        <a:rPr lang="es-MX" b="0" dirty="0"/>
                        <a:t>Actualizaciones</a:t>
                      </a:r>
                      <a:br>
                        <a:rPr lang="es-MX" b="0" dirty="0"/>
                      </a:br>
                      <a:r>
                        <a:rPr lang="es-MX" b="0" dirty="0"/>
                        <a:t> </a:t>
                      </a:r>
                      <a:r>
                        <a:rPr lang="es-MX" b="1" dirty="0"/>
                        <a:t>*</a:t>
                      </a:r>
                      <a:r>
                        <a:rPr lang="es-MX" b="0" dirty="0"/>
                        <a:t>QR (dependiendo nivel)</a:t>
                      </a:r>
                      <a:br>
                        <a:rPr lang="es-MX" b="0" dirty="0"/>
                      </a:br>
                      <a:r>
                        <a:rPr lang="es-MX" b="0" dirty="0"/>
                        <a:t> *Pólizas de mantenimiento.</a:t>
                      </a:r>
                      <a:endParaRPr lang="es-MX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3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046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145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de Office</vt:lpstr>
      <vt:lpstr>PowerPoint Presentation</vt:lpstr>
      <vt:lpstr>SPEAK FOR ME</vt:lpstr>
      <vt:lpstr>PowerPoint Presentation</vt:lpstr>
      <vt:lpstr>SOLUCION</vt:lpstr>
      <vt:lpstr>CARACTERISTICAS</vt:lpstr>
      <vt:lpstr>Valor Agregado</vt:lpstr>
      <vt:lpstr>SEGURIDAD DE DATOS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lilia Sandoval</dc:creator>
  <cp:lastModifiedBy>David Garcia Lopez</cp:lastModifiedBy>
  <cp:revision>16</cp:revision>
  <dcterms:created xsi:type="dcterms:W3CDTF">2018-03-04T06:21:55Z</dcterms:created>
  <dcterms:modified xsi:type="dcterms:W3CDTF">2018-03-04T18:20:33Z</dcterms:modified>
</cp:coreProperties>
</file>