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David Be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23T20:11:37.160">
    <p:pos x="6000" y="0"/>
    <p:text>Add this course will be about Python and the building blocks of code</p:text>
  </p:cm>
  <p:cm authorId="0" idx="2" dt="2023-01-23T20:11:37.160">
    <p:pos x="6000" y="0"/>
    <p:text>Emphasize what will be done in this course over why programming is exciting.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1-23T20:24:21.121">
    <p:pos x="196" y="24"/>
    <p:text>Don't say what animal it is!</p:text>
  </p:cm>
  <p:cm authorId="0" idx="4" dt="2023-01-23T20:23:19.876">
    <p:pos x="6000" y="0"/>
    <p:text>Add parallel between pseudocode and flowcharts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bbb3cb2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bbb3cb2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bbb3cb2a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bbb3cb2a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bbb3cb2a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bbb3cb2a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bbb3cb2a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bbb3cb2a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bbb3cb2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bbb3cb2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bbb3cb2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bbb3cb2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bbb3cb2a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bbb3cb2a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bbb3cb2a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bbb3cb2a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bbb3cb2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bbb3cb2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505fec7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505fec7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b505fec7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b505fec7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bbb3cb2a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bbb3cb2a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bbb3cb2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bbb3cb2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bbb3cb2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bbb3cb2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bbb3cb2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bbb3cb2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27550" y="672025"/>
            <a:ext cx="76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Flowcharts</a:t>
            </a:r>
            <a:r>
              <a:rPr lang="en">
                <a:solidFill>
                  <a:schemeClr val="dk1"/>
                </a:solidFill>
              </a:rPr>
              <a:t> are a </a:t>
            </a:r>
            <a:r>
              <a:rPr b="1" lang="en">
                <a:solidFill>
                  <a:schemeClr val="dk1"/>
                </a:solidFill>
              </a:rPr>
              <a:t>diagrammatic </a:t>
            </a:r>
            <a:r>
              <a:rPr lang="en">
                <a:solidFill>
                  <a:schemeClr val="dk1"/>
                </a:solidFill>
              </a:rPr>
              <a:t>way of conveying instructions that emphasize: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20325" y="1016650"/>
            <a:ext cx="5376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The order of things to do.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What to do in different situations that might arise.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What to keep track of as the task is done.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When to stop.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5755225" y="1274000"/>
            <a:ext cx="2186275" cy="3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91250" y="887400"/>
            <a:ext cx="32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Arrows</a:t>
            </a:r>
            <a:r>
              <a:rPr lang="en">
                <a:solidFill>
                  <a:schemeClr val="dk1"/>
                </a:solidFill>
              </a:rPr>
              <a:t> indicate the order of things to do!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3478863" y="1072225"/>
            <a:ext cx="2186275" cy="3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91250" y="887400"/>
            <a:ext cx="3251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Arrows</a:t>
            </a:r>
            <a:r>
              <a:rPr lang="en">
                <a:solidFill>
                  <a:schemeClr val="dk1"/>
                </a:solidFill>
              </a:rPr>
              <a:t> indicate the order of things to do!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Red squares</a:t>
            </a:r>
            <a:r>
              <a:rPr lang="en">
                <a:solidFill>
                  <a:schemeClr val="dk1"/>
                </a:solidFill>
              </a:rPr>
              <a:t> are actions.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3478863" y="1072225"/>
            <a:ext cx="2186275" cy="3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3478863" y="1072225"/>
            <a:ext cx="2186275" cy="3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11700" y="2617975"/>
            <a:ext cx="32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Green diamond</a:t>
            </a:r>
            <a:r>
              <a:rPr lang="en">
                <a:solidFill>
                  <a:schemeClr val="dk1"/>
                </a:solidFill>
              </a:rPr>
              <a:t> indicates a decision!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91250" y="887400"/>
            <a:ext cx="3251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Arrows</a:t>
            </a:r>
            <a:r>
              <a:rPr lang="en">
                <a:solidFill>
                  <a:schemeClr val="dk1"/>
                </a:solidFill>
              </a:rPr>
              <a:t> indicate the order of things to do!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Red squares</a:t>
            </a:r>
            <a:r>
              <a:rPr lang="en">
                <a:solidFill>
                  <a:schemeClr val="dk1"/>
                </a:solidFill>
              </a:rPr>
              <a:t> are actions.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3478863" y="1072225"/>
            <a:ext cx="2186275" cy="3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311700" y="2617975"/>
            <a:ext cx="32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Green diamond</a:t>
            </a:r>
            <a:r>
              <a:rPr lang="en">
                <a:solidFill>
                  <a:schemeClr val="dk1"/>
                </a:solidFill>
              </a:rPr>
              <a:t> indicates a decision!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91250" y="887400"/>
            <a:ext cx="3251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Arrows</a:t>
            </a:r>
            <a:r>
              <a:rPr lang="en">
                <a:solidFill>
                  <a:schemeClr val="dk1"/>
                </a:solidFill>
              </a:rPr>
              <a:t> indicate the order of things to do!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Red squares</a:t>
            </a:r>
            <a:r>
              <a:rPr lang="en">
                <a:solidFill>
                  <a:schemeClr val="dk1"/>
                </a:solidFill>
              </a:rPr>
              <a:t> are actions.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5665150" y="1630800"/>
            <a:ext cx="32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alarm clock has to keep track of time here!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13621" r="0" t="0"/>
          <a:stretch/>
        </p:blipFill>
        <p:spPr>
          <a:xfrm>
            <a:off x="3478863" y="1072225"/>
            <a:ext cx="2186275" cy="3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11700" y="2617975"/>
            <a:ext cx="32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Green diamond</a:t>
            </a:r>
            <a:r>
              <a:rPr lang="en">
                <a:solidFill>
                  <a:schemeClr val="dk1"/>
                </a:solidFill>
              </a:rPr>
              <a:t> indicates a decision!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91250" y="887400"/>
            <a:ext cx="3251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Arrows</a:t>
            </a:r>
            <a:r>
              <a:rPr lang="en">
                <a:solidFill>
                  <a:schemeClr val="dk1"/>
                </a:solidFill>
              </a:rPr>
              <a:t> indicate the order of things to do!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Red squares</a:t>
            </a:r>
            <a:r>
              <a:rPr lang="en">
                <a:solidFill>
                  <a:schemeClr val="dk1"/>
                </a:solidFill>
              </a:rPr>
              <a:t> are actions.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5665150" y="1630800"/>
            <a:ext cx="32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alarm clock has to keep track of time here!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490750" y="4273100"/>
            <a:ext cx="32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tells us we are finished!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“Program” your partner to draw a </a:t>
            </a:r>
            <a:r>
              <a:rPr lang="en"/>
              <a:t>spider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(using a flowchart)</a:t>
            </a:r>
            <a:endParaRPr sz="2200"/>
          </a:p>
        </p:txBody>
      </p:sp>
      <p:sp>
        <p:nvSpPr>
          <p:cNvPr id="189" name="Google Shape;189;p28"/>
          <p:cNvSpPr txBox="1"/>
          <p:nvPr/>
        </p:nvSpPr>
        <p:spPr>
          <a:xfrm>
            <a:off x="456650" y="1016650"/>
            <a:ext cx="8227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might need to tell your partner to keep track of how many legs they have drawn and which side of the body to draw new legs on!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are the partner following the flowchart, </a:t>
            </a:r>
            <a:r>
              <a:rPr b="1" lang="en">
                <a:solidFill>
                  <a:schemeClr val="dk1"/>
                </a:solidFill>
              </a:rPr>
              <a:t>don’t</a:t>
            </a:r>
            <a:r>
              <a:rPr lang="en">
                <a:solidFill>
                  <a:schemeClr val="dk1"/>
                </a:solidFill>
              </a:rPr>
              <a:t> use your common sense!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course all about?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62300" y="697850"/>
            <a:ext cx="821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you’ve ever wondered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</a:t>
            </a:r>
            <a:r>
              <a:rPr lang="en"/>
              <a:t>ow Google is able to answer all your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cars can drive themselves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an app or video game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where to start!</a:t>
            </a:r>
            <a:endParaRPr b="1"/>
          </a:p>
        </p:txBody>
      </p:sp>
      <p:pic>
        <p:nvPicPr>
          <p:cNvPr descr="In a crash, should self-driving cars save passengers or pedestrians? 2  million people weigh in | PBS NewsHour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625" y="766775"/>
            <a:ext cx="3824850" cy="254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Messenger Gains New Slack-Style Shortcuts Command System -  MacRumors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875" y="2391050"/>
            <a:ext cx="2613109" cy="25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course all about?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62300" y="697850"/>
            <a:ext cx="821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you’ve ever wondered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Google is able to answer all your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cars can drive themselves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an app or video game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where to start!</a:t>
            </a:r>
            <a:endParaRPr b="1"/>
          </a:p>
        </p:txBody>
      </p:sp>
      <p:pic>
        <p:nvPicPr>
          <p:cNvPr descr="In a crash, should self-driving cars save passengers or pedestrians? 2  million people weigh in | PBS NewsHour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625" y="766775"/>
            <a:ext cx="3824850" cy="254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Messenger Gains New Slack-Style Shortcuts Command System -  MacRumors"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875" y="2391050"/>
            <a:ext cx="2613109" cy="25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315200" y="3941525"/>
            <a:ext cx="43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Programming </a:t>
            </a:r>
            <a:r>
              <a:rPr lang="en" sz="1800">
                <a:solidFill>
                  <a:schemeClr val="dk1"/>
                </a:solidFill>
              </a:rPr>
              <a:t>enables all these things!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will we do in this course?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98150" y="681025"/>
            <a:ext cx="37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 how to make customizable Mad Libs!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36175" y="681025"/>
            <a:ext cx="37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 games of Go Fish, Battleship, and Space Invaders!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193875" y="3061075"/>
            <a:ext cx="33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Complete a final project of your choice!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27225" y="2892138"/>
            <a:ext cx="33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fancy plots of data!</a:t>
            </a:r>
            <a:endParaRPr/>
          </a:p>
        </p:txBody>
      </p:sp>
      <p:pic>
        <p:nvPicPr>
          <p:cNvPr descr="Mad Libs Live, Online Class for Kids"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300" y="1081225"/>
            <a:ext cx="2908117" cy="17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 battle. Board game. Vector illustration. Stock Vector | Adobe Stock"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375" y="1081225"/>
            <a:ext cx="1878200" cy="187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otting a Sequence of Graphs in Matplotlib 3D (Shallow Thoughts)"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550" y="3326800"/>
            <a:ext cx="2311525" cy="17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457475" y="342127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Make your own version of </a:t>
            </a:r>
            <a:r>
              <a:rPr b="1" lang="en" sz="1200">
                <a:solidFill>
                  <a:schemeClr val="dk1"/>
                </a:solidFill>
              </a:rPr>
              <a:t>Pong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Snake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Checkers</a:t>
            </a:r>
            <a:r>
              <a:rPr lang="en" sz="1200">
                <a:solidFill>
                  <a:schemeClr val="dk1"/>
                </a:solidFill>
              </a:rPr>
              <a:t>, or a </a:t>
            </a:r>
            <a:r>
              <a:rPr b="1" lang="en" sz="1200">
                <a:solidFill>
                  <a:schemeClr val="dk1"/>
                </a:solidFill>
              </a:rPr>
              <a:t>choose-your-own-adventure</a:t>
            </a:r>
            <a:r>
              <a:rPr lang="en" sz="1200">
                <a:solidFill>
                  <a:schemeClr val="dk1"/>
                </a:solidFill>
              </a:rPr>
              <a:t> game!</a:t>
            </a:r>
            <a:endParaRPr sz="1200"/>
          </a:p>
        </p:txBody>
      </p:sp>
      <p:pic>
        <p:nvPicPr>
          <p:cNvPr descr="Pong Images – Browse 37,011 Stock Photos, Vectors, and Video ..."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7874" y="3935125"/>
            <a:ext cx="1543843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ng A Snake Game Tutorial With HTML5 | Rembound"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8100" y="3935125"/>
            <a:ext cx="1455900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is about providing specific instructions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7550" y="672025"/>
            <a:ext cx="61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Computers execute instructions </a:t>
            </a:r>
            <a:r>
              <a:rPr b="1" lang="en">
                <a:solidFill>
                  <a:schemeClr val="dk1"/>
                </a:solidFill>
              </a:rPr>
              <a:t>exactly </a:t>
            </a:r>
            <a:r>
              <a:rPr lang="en">
                <a:solidFill>
                  <a:schemeClr val="dk1"/>
                </a:solidFill>
              </a:rPr>
              <a:t>as they are given.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would you give instructions for making a PB&amp;J sandwich?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give specific instructions?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27550" y="672025"/>
            <a:ext cx="76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You often give instructions in the order you want someone to do something.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125200" y="1511325"/>
            <a:ext cx="4893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Q: How do I find the bagel shop?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Go to the end of the block, then turn left.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Saying, “Turn left, then go to the end of block” would likely get someone lost!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give specific instructions?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27550" y="672025"/>
            <a:ext cx="8034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You might give instructions that depend on the different situations that might arise, i.e. they are </a:t>
            </a:r>
            <a:r>
              <a:rPr b="1" i="1" lang="en">
                <a:solidFill>
                  <a:schemeClr val="dk1"/>
                </a:solidFill>
              </a:rPr>
              <a:t>conditional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125200" y="1468250"/>
            <a:ext cx="48936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imagine you order a latte at a coffee shop, but need to leave in 10 minutes. You might tell the barista: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“If my drink is finished in 5 minutes, put it in a mug so I can enjoy it here. If it takes longer than 5 minutes, please put it in a to-go cup.”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these instructions, the barista will take different actions based on how long the coffee takes to prepare.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give specific instructions?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7550" y="672025"/>
            <a:ext cx="76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You might need to tell someone what to keep track of as they follow the instructions.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125200" y="1511325"/>
            <a:ext cx="48936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previous example, you are implicitly asking the barista to keep track of the time it takes to prepare your drink.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barista needs to note the time as they begin to prepare your drink and calculate the elapsed time when your drink is finished before acting on that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227550" y="125650"/>
            <a:ext cx="26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311700" y="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give specific instructions?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27550" y="672025"/>
            <a:ext cx="76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You might need to tell someone when they are finished.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125200" y="1278700"/>
            <a:ext cx="4893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following some sets of instructions, it is obvious when you are finished, but when following others it might be less obvious.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were providing someone directions to a gas station, you might say: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“Drive down this road until you see a green sign on your left.”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sign is the driver’s cue to stop!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