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Raleway"/>
      <p:regular r:id="rId48"/>
      <p:bold r:id="rId49"/>
      <p:italic r:id="rId50"/>
      <p:boldItalic r:id="rId51"/>
    </p:embeddedFont>
    <p:embeddedFont>
      <p:font typeface="Lato"/>
      <p:regular r:id="rId52"/>
      <p:bold r:id="rId53"/>
      <p:italic r:id="rId54"/>
      <p:boldItalic r:id="rId55"/>
    </p:embeddedFont>
    <p:embeddedFont>
      <p:font typeface="Lexend"/>
      <p:regular r:id="rId56"/>
      <p:bold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aleway-regular.fntdata"/><Relationship Id="rId47" Type="http://schemas.openxmlformats.org/officeDocument/2006/relationships/slide" Target="slides/slide42.xml"/><Relationship Id="rId49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aleway-boldItalic.fntdata"/><Relationship Id="rId50" Type="http://schemas.openxmlformats.org/officeDocument/2006/relationships/font" Target="fonts/Raleway-italic.fntdata"/><Relationship Id="rId53" Type="http://schemas.openxmlformats.org/officeDocument/2006/relationships/font" Target="fonts/Lato-bold.fntdata"/><Relationship Id="rId52" Type="http://schemas.openxmlformats.org/officeDocument/2006/relationships/font" Target="fonts/Lato-regular.fntdata"/><Relationship Id="rId11" Type="http://schemas.openxmlformats.org/officeDocument/2006/relationships/slide" Target="slides/slide6.xml"/><Relationship Id="rId55" Type="http://schemas.openxmlformats.org/officeDocument/2006/relationships/font" Target="fonts/Lato-boldItalic.fntdata"/><Relationship Id="rId10" Type="http://schemas.openxmlformats.org/officeDocument/2006/relationships/slide" Target="slides/slide5.xml"/><Relationship Id="rId54" Type="http://schemas.openxmlformats.org/officeDocument/2006/relationships/font" Target="fonts/Lato-italic.fntdata"/><Relationship Id="rId13" Type="http://schemas.openxmlformats.org/officeDocument/2006/relationships/slide" Target="slides/slide8.xml"/><Relationship Id="rId57" Type="http://schemas.openxmlformats.org/officeDocument/2006/relationships/font" Target="fonts/Lexend-bold.fntdata"/><Relationship Id="rId12" Type="http://schemas.openxmlformats.org/officeDocument/2006/relationships/slide" Target="slides/slide7.xml"/><Relationship Id="rId56" Type="http://schemas.openxmlformats.org/officeDocument/2006/relationships/font" Target="fonts/Lexend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b8910d279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b8910d279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b8910d279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b8910d279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b8910d279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b8910d279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b8910d279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b8910d279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b8910d279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b8910d279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b8910d279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b8910d279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63d14ee4f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63d14ee4f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b8910d279_6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b8910d279_6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b8910d279_6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b8910d279_6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b8910d279_6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b8910d279_6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b8910d27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b8910d27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b8910d279_6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b8910d279_6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b8910d279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b8910d279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b8910d279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2b8910d279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b8910d279_6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b8910d279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b8910d279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2b8910d279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63d14ee4f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63d14ee4f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ce31abc4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4ce31abc4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4ce31abc4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4ce31abc4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ce31abc4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4ce31abc4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4ce31abc4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4ce31abc4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b8910d279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b8910d279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771749dd6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771749dd6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771749dd6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771749dd6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771749dd6a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771749dd6a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771749dd6a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771749dd6a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771749dd6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771749dd6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63d14ee4f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63d14ee4f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2b8910d27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2b8910d27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2b8910d27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2b8910d27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2b8910d27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2b8910d27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2b8910d27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2b8910d27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3d14ee4fd_0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63d14ee4fd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2b8910d27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2b8910d27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2b8910d279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2b8910d279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63d14ee4fd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63d14ee4fd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3d14ee4fd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63d14ee4fd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63d14ee4fd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63d14ee4fd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63d14ee4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63d14ee4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63d14ee4fd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63d14ee4fd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63d14ee4f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63d14ee4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Relationship Id="rId5" Type="http://schemas.openxmlformats.org/officeDocument/2006/relationships/image" Target="../media/image24.png"/><Relationship Id="rId6" Type="http://schemas.openxmlformats.org/officeDocument/2006/relationships/image" Target="../media/image21.png"/><Relationship Id="rId7" Type="http://schemas.openxmlformats.org/officeDocument/2006/relationships/image" Target="../media/image3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Relationship Id="rId4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Relationship Id="rId5" Type="http://schemas.openxmlformats.org/officeDocument/2006/relationships/image" Target="../media/image34.png"/><Relationship Id="rId6" Type="http://schemas.openxmlformats.org/officeDocument/2006/relationships/image" Target="../media/image29.png"/><Relationship Id="rId7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8.png"/><Relationship Id="rId4" Type="http://schemas.openxmlformats.org/officeDocument/2006/relationships/image" Target="../media/image4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png"/><Relationship Id="rId4" Type="http://schemas.openxmlformats.org/officeDocument/2006/relationships/image" Target="../media/image35.png"/><Relationship Id="rId5" Type="http://schemas.openxmlformats.org/officeDocument/2006/relationships/image" Target="../media/image3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png"/><Relationship Id="rId4" Type="http://schemas.openxmlformats.org/officeDocument/2006/relationships/image" Target="../media/image4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Relationship Id="rId4" Type="http://schemas.openxmlformats.org/officeDocument/2006/relationships/image" Target="../media/image48.png"/><Relationship Id="rId9" Type="http://schemas.openxmlformats.org/officeDocument/2006/relationships/image" Target="../media/image59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4.png"/><Relationship Id="rId8" Type="http://schemas.openxmlformats.org/officeDocument/2006/relationships/image" Target="../media/image4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Relationship Id="rId4" Type="http://schemas.openxmlformats.org/officeDocument/2006/relationships/image" Target="../media/image47.png"/><Relationship Id="rId5" Type="http://schemas.openxmlformats.org/officeDocument/2006/relationships/image" Target="../media/image54.png"/><Relationship Id="rId6" Type="http://schemas.openxmlformats.org/officeDocument/2006/relationships/image" Target="../media/image5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Relationship Id="rId4" Type="http://schemas.openxmlformats.org/officeDocument/2006/relationships/image" Target="../media/image50.png"/><Relationship Id="rId5" Type="http://schemas.openxmlformats.org/officeDocument/2006/relationships/image" Target="../media/image4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Relationship Id="rId4" Type="http://schemas.openxmlformats.org/officeDocument/2006/relationships/image" Target="../media/image5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Relationship Id="rId4" Type="http://schemas.openxmlformats.org/officeDocument/2006/relationships/image" Target="../media/image5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2.png"/><Relationship Id="rId4" Type="http://schemas.openxmlformats.org/officeDocument/2006/relationships/image" Target="../media/image57.png"/><Relationship Id="rId5" Type="http://schemas.openxmlformats.org/officeDocument/2006/relationships/image" Target="../media/image60.png"/><Relationship Id="rId6" Type="http://schemas.openxmlformats.org/officeDocument/2006/relationships/image" Target="../media/image5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2.png"/><Relationship Id="rId4" Type="http://schemas.openxmlformats.org/officeDocument/2006/relationships/image" Target="../media/image6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1.png"/><Relationship Id="rId4" Type="http://schemas.openxmlformats.org/officeDocument/2006/relationships/image" Target="../media/image6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pandorafms.com/blog/nosql-databases-the-definitive-guide/" TargetMode="External"/><Relationship Id="rId4" Type="http://schemas.openxmlformats.org/officeDocument/2006/relationships/hyperlink" Target="https://medium.com/codewave/why-graphdb-is-not-just-for-social-networks-but-for-every-business-studying-complex-human-7b115ee9d3fe" TargetMode="External"/><Relationship Id="rId10" Type="http://schemas.openxmlformats.org/officeDocument/2006/relationships/hyperlink" Target="https://en.wikipedia.org/wiki/ScyllaDB" TargetMode="External"/><Relationship Id="rId9" Type="http://schemas.openxmlformats.org/officeDocument/2006/relationships/hyperlink" Target="https://en.wikipedia.org/wiki/Apache_Cassandra" TargetMode="External"/><Relationship Id="rId5" Type="http://schemas.openxmlformats.org/officeDocument/2006/relationships/hyperlink" Target="https://www.techtarget.com/searchdatamanagement/feature/Graph-database-vs-relational-database-Key-differences" TargetMode="External"/><Relationship Id="rId6" Type="http://schemas.openxmlformats.org/officeDocument/2006/relationships/hyperlink" Target="https://www.freecodecamp.org/news/graph-database-vs-relational-database/" TargetMode="External"/><Relationship Id="rId7" Type="http://schemas.openxmlformats.org/officeDocument/2006/relationships/hyperlink" Target="https://www.scylladb.com/glossary/wide-column-database/" TargetMode="External"/><Relationship Id="rId8" Type="http://schemas.openxmlformats.org/officeDocument/2006/relationships/hyperlink" Target="https://integrant.com/blog/when-to-use-sql-vs-nosql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k" sz="3280"/>
              <a:t>Databázy: Porovnanie efektívnosti vybraných noSQL databáz s relačnými databázami.</a:t>
            </a:r>
            <a:endParaRPr sz="32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David Gellen, </a:t>
            </a:r>
            <a:r>
              <a:rPr lang="sk"/>
              <a:t>Miroslav Kopecký, Peter Krajčí, Patrik Kupčulák, Zuzana Medzihradská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625" y="1431300"/>
            <a:ext cx="4632250" cy="34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27650" y="1613700"/>
            <a:ext cx="3039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+ výkon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k"/>
              <a:t>+ horizontálna škálovateľnosť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k"/>
              <a:t>+ query operácie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k"/>
              <a:t>+ neexistuje fixná schéma</a:t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375" y="1103275"/>
            <a:ext cx="5071950" cy="277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1008950" y="1536375"/>
            <a:ext cx="2460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— neexistuje fixná schéma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k"/>
              <a:t>— neposkytuje acid transakacie </a:t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1575" y="1408549"/>
            <a:ext cx="4811150" cy="28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5300" y="1674813"/>
            <a:ext cx="2314425" cy="30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300" y="1674825"/>
            <a:ext cx="2096330" cy="316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729450" y="1318650"/>
            <a:ext cx="43875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3804"/>
              <a:buNone/>
            </a:pPr>
            <a:r>
              <a:rPr lang="sk" sz="1840"/>
              <a:t>Výsledky meraní - 1000 dokumentov</a:t>
            </a:r>
            <a:endParaRPr sz="1840"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325" y="2168900"/>
            <a:ext cx="3890651" cy="263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100" y="2129908"/>
            <a:ext cx="3890649" cy="2670317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 txBox="1"/>
          <p:nvPr/>
        </p:nvSpPr>
        <p:spPr>
          <a:xfrm>
            <a:off x="2400975" y="1818300"/>
            <a:ext cx="87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Lato"/>
                <a:ea typeface="Lato"/>
                <a:cs typeface="Lato"/>
                <a:sym typeface="Lato"/>
              </a:rPr>
              <a:t>SQL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6720700" y="1828350"/>
            <a:ext cx="10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Lato"/>
                <a:ea typeface="Lato"/>
                <a:cs typeface="Lato"/>
                <a:sym typeface="Lato"/>
              </a:rPr>
              <a:t>NoSQL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3804"/>
              <a:buFont typeface="Arial"/>
              <a:buNone/>
            </a:pPr>
            <a:r>
              <a:rPr lang="sk" sz="1840"/>
              <a:t>Výsledky meraní - 10000 dokumentov</a:t>
            </a:r>
            <a:endParaRPr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9825" y="2284775"/>
            <a:ext cx="3627300" cy="2553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617" y="2367325"/>
            <a:ext cx="3477858" cy="238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/>
        </p:nvSpPr>
        <p:spPr>
          <a:xfrm>
            <a:off x="2531575" y="1910488"/>
            <a:ext cx="110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Lato"/>
                <a:ea typeface="Lato"/>
                <a:cs typeface="Lato"/>
                <a:sym typeface="Lato"/>
              </a:rPr>
              <a:t>SQL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6971850" y="1888625"/>
            <a:ext cx="88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Lato"/>
                <a:ea typeface="Lato"/>
                <a:cs typeface="Lato"/>
                <a:sym typeface="Lato"/>
              </a:rPr>
              <a:t>NoSQL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Key-value noSQL databáza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729450" y="2346650"/>
            <a:ext cx="4656600" cy="19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sk"/>
              <a:t>dáta uložené v key-value formáte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sk"/>
              <a:t>optimalizovaná na rýchle čítanie a zápis dát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sk"/>
              <a:t>kompaktné a efektívne indexové štruktúry pre rýchlu a spoľahlivú lokalizáciu hodnoty podľa jej kľúča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sk"/>
              <a:t>cache databáza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sk"/>
              <a:t>Pinterest, Twitter</a:t>
            </a: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1326" y="1500600"/>
            <a:ext cx="2346626" cy="283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Key-value noSQL databáza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729450" y="2423725"/>
            <a:ext cx="3412200" cy="19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sk"/>
              <a:t>škálovateľnosť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sk"/>
              <a:t>developer productivity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sk"/>
              <a:t>výkon</a:t>
            </a:r>
            <a:endParaRPr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4461375" y="2346650"/>
            <a:ext cx="3412200" cy="19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sk"/>
              <a:t>chýba podpora ACID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sk"/>
              <a:t>nekonzistentná schéma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sk"/>
              <a:t>chýba podpora pokročilých query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Známe k</a:t>
            </a:r>
            <a:r>
              <a:rPr lang="sk"/>
              <a:t>ey-value noSQL databázy</a:t>
            </a:r>
            <a:endParaRPr/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525" y="2219325"/>
            <a:ext cx="2797200" cy="13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9225" y="2219325"/>
            <a:ext cx="2239650" cy="13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5018" y="3386800"/>
            <a:ext cx="319756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Key-value noSQL databáza</a:t>
            </a: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363" y="1936288"/>
            <a:ext cx="6715125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384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Relačné</a:t>
            </a:r>
            <a:r>
              <a:rPr lang="sk"/>
              <a:t> databázy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SQL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Tabuľky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Vzťahy - kľúče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9825" y="911450"/>
            <a:ext cx="4267350" cy="3727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Key-value noSQL databáza - dátové typy</a:t>
            </a:r>
            <a:endParaRPr/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075" y="1998563"/>
            <a:ext cx="6199450" cy="27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342" y="1313900"/>
            <a:ext cx="1547982" cy="343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3"/>
          <p:cNvSpPr txBox="1"/>
          <p:nvPr/>
        </p:nvSpPr>
        <p:spPr>
          <a:xfrm>
            <a:off x="877350" y="4753250"/>
            <a:ext cx="51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latin typeface="Lato"/>
                <a:ea typeface="Lato"/>
                <a:cs typeface="Lato"/>
                <a:sym typeface="Lato"/>
              </a:rPr>
              <a:t>KEYS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5275" y="1382608"/>
            <a:ext cx="2143125" cy="1307668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3"/>
          <p:cNvSpPr txBox="1"/>
          <p:nvPr/>
        </p:nvSpPr>
        <p:spPr>
          <a:xfrm>
            <a:off x="2675275" y="4139950"/>
            <a:ext cx="947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latin typeface="Lato"/>
                <a:ea typeface="Lato"/>
                <a:cs typeface="Lato"/>
                <a:sym typeface="Lato"/>
              </a:rPr>
              <a:t>EMPLOYEE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4" name="Google Shape;22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5263" y="2690263"/>
            <a:ext cx="2143125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2650" y="1382599"/>
            <a:ext cx="2262750" cy="175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3"/>
          <p:cNvSpPr txBox="1"/>
          <p:nvPr/>
        </p:nvSpPr>
        <p:spPr>
          <a:xfrm>
            <a:off x="7332350" y="1382600"/>
            <a:ext cx="947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latin typeface="Lato"/>
                <a:ea typeface="Lato"/>
                <a:cs typeface="Lato"/>
                <a:sym typeface="Lato"/>
              </a:rPr>
              <a:t>SEAT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92651" y="3199239"/>
            <a:ext cx="2262750" cy="178256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3"/>
          <p:cNvSpPr txBox="1"/>
          <p:nvPr/>
        </p:nvSpPr>
        <p:spPr>
          <a:xfrm>
            <a:off x="7332350" y="3139650"/>
            <a:ext cx="128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latin typeface="Lato"/>
                <a:ea typeface="Lato"/>
                <a:cs typeface="Lato"/>
                <a:sym typeface="Lato"/>
              </a:rPr>
              <a:t>RESERVATION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VYSLEDKY MERANI</a:t>
            </a:r>
            <a:endParaRPr/>
          </a:p>
        </p:txBody>
      </p:sp>
      <p:sp>
        <p:nvSpPr>
          <p:cNvPr id="234" name="Google Shape;234;p34"/>
          <p:cNvSpPr txBox="1"/>
          <p:nvPr/>
        </p:nvSpPr>
        <p:spPr>
          <a:xfrm>
            <a:off x="5158050" y="1930950"/>
            <a:ext cx="326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k" sz="900">
                <a:latin typeface="Lato"/>
                <a:ea typeface="Lato"/>
                <a:cs typeface="Lato"/>
                <a:sym typeface="Lato"/>
              </a:rPr>
              <a:t>PostgreSQL - CRUD (1,000 records of Employee)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5" name="Google Shape;2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500" y="2176950"/>
            <a:ext cx="3890651" cy="263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200" y="1930961"/>
            <a:ext cx="3890651" cy="2916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VYSLEDKY MERANI</a:t>
            </a:r>
            <a:endParaRPr/>
          </a:p>
        </p:txBody>
      </p:sp>
      <p:sp>
        <p:nvSpPr>
          <p:cNvPr id="242" name="Google Shape;242;p35"/>
          <p:cNvSpPr txBox="1"/>
          <p:nvPr/>
        </p:nvSpPr>
        <p:spPr>
          <a:xfrm>
            <a:off x="5158050" y="1853850"/>
            <a:ext cx="326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k" sz="900">
                <a:latin typeface="Lato"/>
                <a:ea typeface="Lato"/>
                <a:cs typeface="Lato"/>
                <a:sym typeface="Lato"/>
              </a:rPr>
              <a:t>PostgreSQL - CRUD (10,000 records of Employee)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3" name="Google Shape;24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042" y="2146350"/>
            <a:ext cx="3477858" cy="238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1853850"/>
            <a:ext cx="3588300" cy="27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VYSLEDKY MERANI</a:t>
            </a:r>
            <a:endParaRPr/>
          </a:p>
        </p:txBody>
      </p:sp>
      <p:pic>
        <p:nvPicPr>
          <p:cNvPr id="250" name="Google Shape;2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094" y="2061529"/>
            <a:ext cx="3614751" cy="2333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61525"/>
            <a:ext cx="3674346" cy="23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Grafová noSQL databáza</a:t>
            </a:r>
            <a:endParaRPr/>
          </a:p>
        </p:txBody>
      </p:sp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exend"/>
              <a:buChar char="-"/>
            </a:pPr>
            <a:r>
              <a:rPr lang="sk">
                <a:latin typeface="Lexend"/>
                <a:ea typeface="Lexend"/>
                <a:cs typeface="Lexend"/>
                <a:sym typeface="Lexend"/>
              </a:rPr>
              <a:t>zobrazenie vzťahu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exend"/>
              <a:buChar char="-"/>
            </a:pPr>
            <a:r>
              <a:rPr lang="sk">
                <a:latin typeface="Lexend"/>
                <a:ea typeface="Lexend"/>
                <a:cs typeface="Lexend"/>
                <a:sym typeface="Lexend"/>
              </a:rPr>
              <a:t>sociálne siete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exend"/>
              <a:buChar char="-"/>
            </a:pPr>
            <a:r>
              <a:rPr lang="sk">
                <a:latin typeface="Lexend"/>
                <a:ea typeface="Lexend"/>
                <a:cs typeface="Lexend"/>
                <a:sym typeface="Lexend"/>
              </a:rPr>
              <a:t>odporúčania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58" name="Google Shape;25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325" y="2078875"/>
            <a:ext cx="3303499" cy="247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Najznámejšie grafové noSQL DB</a:t>
            </a:r>
            <a:endParaRPr/>
          </a:p>
        </p:txBody>
      </p:sp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727650" y="2100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9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3"/>
              <a:buFont typeface="Lexend"/>
              <a:buChar char="-"/>
            </a:pPr>
            <a:r>
              <a:rPr b="1" lang="sk" sz="1312">
                <a:latin typeface="Lexend"/>
                <a:ea typeface="Lexend"/>
                <a:cs typeface="Lexend"/>
                <a:sym typeface="Lexend"/>
              </a:rPr>
              <a:t>neo4j</a:t>
            </a:r>
            <a:r>
              <a:rPr lang="sk" sz="1312">
                <a:latin typeface="Lexend"/>
                <a:ea typeface="Lexend"/>
                <a:cs typeface="Lexend"/>
                <a:sym typeface="Lexend"/>
              </a:rPr>
              <a:t> — open source, veľké množstvo dát, výkon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exend"/>
              <a:buChar char="-"/>
            </a:pPr>
            <a:r>
              <a:rPr lang="sk">
                <a:latin typeface="Lexend"/>
                <a:ea typeface="Lexend"/>
                <a:cs typeface="Lexend"/>
                <a:sym typeface="Lexend"/>
              </a:rPr>
              <a:t>OrientDB, Marklogic, Azure Cosmos DB, AWS Neptune</a:t>
            </a:r>
            <a:endParaRPr sz="1312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312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65" name="Google Shape;26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4000" y="1747125"/>
            <a:ext cx="2715934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49" y="3976936"/>
            <a:ext cx="1418650" cy="64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8175" y="3826822"/>
            <a:ext cx="1684874" cy="9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3125" y="3872986"/>
            <a:ext cx="2149121" cy="8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58095" y="3826807"/>
            <a:ext cx="1627719" cy="9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Hlavné prvky grafovej noSQL DB</a:t>
            </a:r>
            <a:endParaRPr/>
          </a:p>
        </p:txBody>
      </p:sp>
      <p:sp>
        <p:nvSpPr>
          <p:cNvPr id="275" name="Google Shape;275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exend"/>
              <a:buChar char="-"/>
            </a:pPr>
            <a:r>
              <a:rPr lang="sk">
                <a:latin typeface="Lexend"/>
                <a:ea typeface="Lexend"/>
                <a:cs typeface="Lexend"/>
                <a:sym typeface="Lexend"/>
              </a:rPr>
              <a:t>vrchol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exend"/>
              <a:buChar char="-"/>
            </a:pPr>
            <a:r>
              <a:rPr lang="sk">
                <a:latin typeface="Lexend"/>
                <a:ea typeface="Lexend"/>
                <a:cs typeface="Lexend"/>
                <a:sym typeface="Lexend"/>
              </a:rPr>
              <a:t>hrana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exend"/>
              <a:buChar char="-"/>
            </a:pPr>
            <a:r>
              <a:rPr lang="sk">
                <a:latin typeface="Lexend"/>
                <a:ea typeface="Lexend"/>
                <a:cs typeface="Lexend"/>
                <a:sym typeface="Lexend"/>
              </a:rPr>
              <a:t>názov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exend"/>
              <a:buChar char="-"/>
            </a:pPr>
            <a:r>
              <a:rPr lang="sk">
                <a:latin typeface="Lexend"/>
                <a:ea typeface="Lexend"/>
                <a:cs typeface="Lexend"/>
                <a:sym typeface="Lexend"/>
              </a:rPr>
              <a:t>typ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exend"/>
              <a:buChar char="-"/>
            </a:pPr>
            <a:r>
              <a:rPr lang="sk">
                <a:latin typeface="Lexend"/>
                <a:ea typeface="Lexend"/>
                <a:cs typeface="Lexend"/>
                <a:sym typeface="Lexend"/>
              </a:rPr>
              <a:t>vlastnosť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76" name="Google Shape;27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0325" y="2223525"/>
            <a:ext cx="3248250" cy="211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5744" y="2445213"/>
            <a:ext cx="2780775" cy="1673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8" name="Google Shape;278;p39"/>
          <p:cNvCxnSpPr/>
          <p:nvPr/>
        </p:nvCxnSpPr>
        <p:spPr>
          <a:xfrm flipH="1">
            <a:off x="5428200" y="1942150"/>
            <a:ext cx="14100" cy="27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Grafové DB vs. Relačné DB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Lexend"/>
                <a:ea typeface="Lexend"/>
                <a:cs typeface="Lexend"/>
                <a:sym typeface="Lexend"/>
              </a:rPr>
              <a:t>aj </a:t>
            </a:r>
            <a:r>
              <a:rPr lang="sk">
                <a:latin typeface="Lexend"/>
                <a:ea typeface="Lexend"/>
                <a:cs typeface="Lexend"/>
                <a:sym typeface="Lexend"/>
              </a:rPr>
              <a:t>neštruktúrované dáta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sk">
                <a:latin typeface="Lexend"/>
                <a:ea typeface="Lexend"/>
                <a:cs typeface="Lexend"/>
                <a:sym typeface="Lexend"/>
              </a:rPr>
              <a:t>vrcholy a hrany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sk">
                <a:latin typeface="Lexend"/>
                <a:ea typeface="Lexend"/>
                <a:cs typeface="Lexend"/>
                <a:sym typeface="Lexend"/>
              </a:rPr>
              <a:t>vzťahy reprezentované hranami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sk">
                <a:latin typeface="Lexend"/>
                <a:ea typeface="Lexend"/>
                <a:cs typeface="Lexend"/>
                <a:sym typeface="Lexend"/>
              </a:rPr>
              <a:t>komplexné dopyty bez joinov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85" name="Google Shape;285;p4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Lexend"/>
                <a:ea typeface="Lexend"/>
                <a:cs typeface="Lexend"/>
                <a:sym typeface="Lexend"/>
              </a:rPr>
              <a:t>len </a:t>
            </a:r>
            <a:r>
              <a:rPr lang="sk">
                <a:latin typeface="Lexend"/>
                <a:ea typeface="Lexend"/>
                <a:cs typeface="Lexend"/>
                <a:sym typeface="Lexend"/>
              </a:rPr>
              <a:t>štruktúrované dáta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k">
                <a:latin typeface="Lexend"/>
                <a:ea typeface="Lexend"/>
                <a:cs typeface="Lexend"/>
                <a:sym typeface="Lexend"/>
              </a:rPr>
              <a:t>tabuľky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k">
                <a:latin typeface="Lexend"/>
                <a:ea typeface="Lexend"/>
                <a:cs typeface="Lexend"/>
                <a:sym typeface="Lexend"/>
              </a:rPr>
              <a:t>vzťahy naprieč tabuľkami pomocou kľúčov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k">
                <a:latin typeface="Lexend"/>
                <a:ea typeface="Lexend"/>
                <a:cs typeface="Lexend"/>
                <a:sym typeface="Lexend"/>
              </a:rPr>
              <a:t>komplexné dopyty vyžadujú joiny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86" name="Google Shape;286;p40"/>
          <p:cNvCxnSpPr/>
          <p:nvPr/>
        </p:nvCxnSpPr>
        <p:spPr>
          <a:xfrm>
            <a:off x="4595725" y="2112900"/>
            <a:ext cx="0" cy="29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7" name="Google Shape;28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197" y="3769050"/>
            <a:ext cx="2269873" cy="123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6050" y="3845113"/>
            <a:ext cx="1648200" cy="108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-10" y="4466590"/>
            <a:ext cx="861300" cy="6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Porovnanie dátových modelov</a:t>
            </a:r>
            <a:endParaRPr/>
          </a:p>
        </p:txBody>
      </p:sp>
      <p:sp>
        <p:nvSpPr>
          <p:cNvPr id="295" name="Google Shape;295;p41"/>
          <p:cNvSpPr txBox="1"/>
          <p:nvPr>
            <p:ph idx="1" type="body"/>
          </p:nvPr>
        </p:nvSpPr>
        <p:spPr>
          <a:xfrm>
            <a:off x="729450" y="211445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sk"/>
              <a:t>SQL</a:t>
            </a:r>
            <a:endParaRPr b="1"/>
          </a:p>
        </p:txBody>
      </p:sp>
      <p:sp>
        <p:nvSpPr>
          <p:cNvPr id="296" name="Google Shape;296;p4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sk"/>
              <a:t>noSQL</a:t>
            </a:r>
            <a:endParaRPr b="1"/>
          </a:p>
        </p:txBody>
      </p:sp>
      <p:pic>
        <p:nvPicPr>
          <p:cNvPr id="297" name="Google Shape;29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250" y="2415844"/>
            <a:ext cx="3011397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397" y="2829950"/>
            <a:ext cx="4032050" cy="1262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p41"/>
          <p:cNvCxnSpPr/>
          <p:nvPr/>
        </p:nvCxnSpPr>
        <p:spPr>
          <a:xfrm>
            <a:off x="4424975" y="2091550"/>
            <a:ext cx="14100" cy="27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650" y="1341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Test aplikácia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400" y="661525"/>
            <a:ext cx="4100515" cy="416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793050" y="2503775"/>
            <a:ext cx="21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Lato"/>
                <a:ea typeface="Lato"/>
                <a:cs typeface="Lato"/>
                <a:sym typeface="Lato"/>
              </a:rPr>
              <a:t>Dáta prispôsobené SQL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Testovanie</a:t>
            </a:r>
            <a:endParaRPr/>
          </a:p>
        </p:txBody>
      </p:sp>
      <p:sp>
        <p:nvSpPr>
          <p:cNvPr id="305" name="Google Shape;305;p42"/>
          <p:cNvSpPr txBox="1"/>
          <p:nvPr>
            <p:ph idx="1" type="body"/>
          </p:nvPr>
        </p:nvSpPr>
        <p:spPr>
          <a:xfrm>
            <a:off x="729325" y="2078875"/>
            <a:ext cx="7688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exend"/>
              <a:buChar char="-"/>
            </a:pPr>
            <a:r>
              <a:rPr lang="sk">
                <a:latin typeface="Lexend"/>
                <a:ea typeface="Lexend"/>
                <a:cs typeface="Lexend"/>
                <a:sym typeface="Lexend"/>
              </a:rPr>
              <a:t>noSQL (not only SQL)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exend"/>
              <a:buChar char="-"/>
            </a:pPr>
            <a:r>
              <a:rPr lang="sk">
                <a:latin typeface="Lexend"/>
                <a:ea typeface="Lexend"/>
                <a:cs typeface="Lexend"/>
                <a:sym typeface="Lexend"/>
              </a:rPr>
              <a:t>Cypher Query Language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06" name="Google Shape;30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000" y="783100"/>
            <a:ext cx="2715934" cy="1013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2"/>
          <p:cNvSpPr txBox="1"/>
          <p:nvPr>
            <p:ph idx="1" type="body"/>
          </p:nvPr>
        </p:nvSpPr>
        <p:spPr>
          <a:xfrm>
            <a:off x="3807287" y="1318650"/>
            <a:ext cx="1753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sk">
                <a:latin typeface="Lexend"/>
                <a:ea typeface="Lexend"/>
                <a:cs typeface="Lexend"/>
                <a:sym typeface="Lexend"/>
              </a:rPr>
              <a:t>SQL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08" name="Google Shape;308;p42"/>
          <p:cNvSpPr txBox="1"/>
          <p:nvPr>
            <p:ph idx="2" type="body"/>
          </p:nvPr>
        </p:nvSpPr>
        <p:spPr>
          <a:xfrm>
            <a:off x="5625441" y="1318650"/>
            <a:ext cx="1753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k">
                <a:latin typeface="Lexend"/>
                <a:ea typeface="Lexend"/>
                <a:cs typeface="Lexend"/>
                <a:sym typeface="Lexend"/>
              </a:rPr>
              <a:t>Cypher QL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309" name="Google Shape;309;p42"/>
          <p:cNvCxnSpPr/>
          <p:nvPr/>
        </p:nvCxnSpPr>
        <p:spPr>
          <a:xfrm>
            <a:off x="5600005" y="2104175"/>
            <a:ext cx="5100" cy="28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0" name="Google Shape;31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4325" y="2450638"/>
            <a:ext cx="140970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5288" y="2464938"/>
            <a:ext cx="153352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41850" y="3017913"/>
            <a:ext cx="1707755" cy="4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50400" y="3017925"/>
            <a:ext cx="1774153" cy="4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32550" y="3679550"/>
            <a:ext cx="3217047" cy="105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55500" y="3969788"/>
            <a:ext cx="3188666" cy="4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Testovanie</a:t>
            </a:r>
            <a:endParaRPr/>
          </a:p>
        </p:txBody>
      </p:sp>
      <p:sp>
        <p:nvSpPr>
          <p:cNvPr id="321" name="Google Shape;321;p43"/>
          <p:cNvSpPr txBox="1"/>
          <p:nvPr>
            <p:ph idx="1" type="body"/>
          </p:nvPr>
        </p:nvSpPr>
        <p:spPr>
          <a:xfrm>
            <a:off x="550800" y="2086000"/>
            <a:ext cx="8213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sk">
                <a:latin typeface="Lexend"/>
                <a:ea typeface="Lexend"/>
                <a:cs typeface="Lexend"/>
                <a:sym typeface="Lexend"/>
              </a:rPr>
              <a:t>      Employee Node				    Seat Node				 Reservation Relationship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22" name="Google Shape;32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000" y="783100"/>
            <a:ext cx="2715934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0750" y="2998600"/>
            <a:ext cx="252412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1488" y="3008125"/>
            <a:ext cx="1628775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6413" y="2779525"/>
            <a:ext cx="231457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Testovanie</a:t>
            </a:r>
            <a:endParaRPr/>
          </a:p>
        </p:txBody>
      </p:sp>
      <p:sp>
        <p:nvSpPr>
          <p:cNvPr id="331" name="Google Shape;331;p44"/>
          <p:cNvSpPr txBox="1"/>
          <p:nvPr>
            <p:ph idx="1" type="body"/>
          </p:nvPr>
        </p:nvSpPr>
        <p:spPr>
          <a:xfrm>
            <a:off x="729325" y="2078875"/>
            <a:ext cx="7688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32" name="Google Shape;33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000" y="783100"/>
            <a:ext cx="2715934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5375" y="1932100"/>
            <a:ext cx="3000685" cy="29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000" y="2354777"/>
            <a:ext cx="3699099" cy="1854901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4"/>
          <p:cNvSpPr/>
          <p:nvPr/>
        </p:nvSpPr>
        <p:spPr>
          <a:xfrm>
            <a:off x="2411675" y="3180000"/>
            <a:ext cx="241800" cy="1635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6" name="Google Shape;336;p44"/>
          <p:cNvCxnSpPr>
            <a:stCxn id="335" idx="3"/>
          </p:cNvCxnSpPr>
          <p:nvPr/>
        </p:nvCxnSpPr>
        <p:spPr>
          <a:xfrm flipH="1" rot="10800000">
            <a:off x="2653475" y="3244050"/>
            <a:ext cx="2347800" cy="177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Testovanie 1000</a:t>
            </a:r>
            <a:endParaRPr/>
          </a:p>
        </p:txBody>
      </p:sp>
      <p:sp>
        <p:nvSpPr>
          <p:cNvPr id="342" name="Google Shape;342;p45"/>
          <p:cNvSpPr txBox="1"/>
          <p:nvPr>
            <p:ph idx="1" type="body"/>
          </p:nvPr>
        </p:nvSpPr>
        <p:spPr>
          <a:xfrm>
            <a:off x="729325" y="2078875"/>
            <a:ext cx="7688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43" name="Google Shape;34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000" y="783100"/>
            <a:ext cx="2715934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925" y="2078875"/>
            <a:ext cx="8265449" cy="258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5"/>
          <p:cNvSpPr txBox="1"/>
          <p:nvPr/>
        </p:nvSpPr>
        <p:spPr>
          <a:xfrm>
            <a:off x="163625" y="3232450"/>
            <a:ext cx="341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600">
                <a:latin typeface="Lato"/>
                <a:ea typeface="Lato"/>
                <a:cs typeface="Lato"/>
                <a:sym typeface="Lato"/>
              </a:rPr>
              <a:t>ms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6" name="Google Shape;346;p45"/>
          <p:cNvSpPr txBox="1"/>
          <p:nvPr/>
        </p:nvSpPr>
        <p:spPr>
          <a:xfrm>
            <a:off x="4572000" y="3232450"/>
            <a:ext cx="341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600">
                <a:latin typeface="Lato"/>
                <a:ea typeface="Lato"/>
                <a:cs typeface="Lato"/>
                <a:sym typeface="Lato"/>
              </a:rPr>
              <a:t>ms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Testovanie 10000</a:t>
            </a:r>
            <a:endParaRPr/>
          </a:p>
        </p:txBody>
      </p:sp>
      <p:sp>
        <p:nvSpPr>
          <p:cNvPr id="352" name="Google Shape;352;p46"/>
          <p:cNvSpPr txBox="1"/>
          <p:nvPr>
            <p:ph idx="1" type="body"/>
          </p:nvPr>
        </p:nvSpPr>
        <p:spPr>
          <a:xfrm>
            <a:off x="729325" y="2078875"/>
            <a:ext cx="7688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53" name="Google Shape;35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000" y="783100"/>
            <a:ext cx="2715934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975" y="2078875"/>
            <a:ext cx="8265327" cy="2574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6"/>
          <p:cNvSpPr txBox="1"/>
          <p:nvPr/>
        </p:nvSpPr>
        <p:spPr>
          <a:xfrm>
            <a:off x="177875" y="3227550"/>
            <a:ext cx="341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600">
                <a:latin typeface="Lato"/>
                <a:ea typeface="Lato"/>
                <a:cs typeface="Lato"/>
                <a:sym typeface="Lato"/>
              </a:rPr>
              <a:t>ms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6" name="Google Shape;356;p46"/>
          <p:cNvSpPr txBox="1"/>
          <p:nvPr/>
        </p:nvSpPr>
        <p:spPr>
          <a:xfrm>
            <a:off x="4572000" y="3227550"/>
            <a:ext cx="341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600">
                <a:latin typeface="Lato"/>
                <a:ea typeface="Lato"/>
                <a:cs typeface="Lato"/>
                <a:sym typeface="Lato"/>
              </a:rPr>
              <a:t>ms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Wide-column stores noSQL databáza</a:t>
            </a:r>
            <a:endParaRPr/>
          </a:p>
        </p:txBody>
      </p:sp>
      <p:sp>
        <p:nvSpPr>
          <p:cNvPr id="362" name="Google Shape;362;p47"/>
          <p:cNvSpPr txBox="1"/>
          <p:nvPr>
            <p:ph idx="1" type="body"/>
          </p:nvPr>
        </p:nvSpPr>
        <p:spPr>
          <a:xfrm>
            <a:off x="729450" y="2078875"/>
            <a:ext cx="3037800" cy="24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Log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IoT (Internet of Things)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Časovo merateľné dáta(meranie teploty, obchodovacie dáta)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Údaje založené na atribútoch(preferencie užívateľov, vlastnosti vybavenia)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Analytika v reálnom čase</a:t>
            </a:r>
            <a:endParaRPr/>
          </a:p>
        </p:txBody>
      </p:sp>
      <p:pic>
        <p:nvPicPr>
          <p:cNvPr id="363" name="Google Shape;36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675" y="1966363"/>
            <a:ext cx="5244151" cy="24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Najznámejšie noSQL DB</a:t>
            </a:r>
            <a:endParaRPr/>
          </a:p>
        </p:txBody>
      </p:sp>
      <p:sp>
        <p:nvSpPr>
          <p:cNvPr id="369" name="Google Shape;369;p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Apache Cassandra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ScyllaDB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Apache HBase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Google BigTable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and Microsoft Azure Cosmos DB.</a:t>
            </a:r>
            <a:endParaRPr/>
          </a:p>
        </p:txBody>
      </p:sp>
      <p:pic>
        <p:nvPicPr>
          <p:cNvPr id="370" name="Google Shape;37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013" y="713245"/>
            <a:ext cx="1871650" cy="125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0338" y="948788"/>
            <a:ext cx="1385225" cy="170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652120"/>
            <a:ext cx="1770825" cy="151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2825" y="3179195"/>
            <a:ext cx="2784949" cy="1462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Výhody</a:t>
            </a:r>
            <a:endParaRPr/>
          </a:p>
        </p:txBody>
      </p:sp>
      <p:sp>
        <p:nvSpPr>
          <p:cNvPr id="379" name="Google Shape;379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Flexibilné stĺpce - možné posielanie cez servery/databázové uzly pre referencovanie dát pomocou stĺpcov, riadkov a časovou značkou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Rýchlosť dopytu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Škálovanie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Flexibilita dát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 Relačné DB a w</a:t>
            </a:r>
            <a:r>
              <a:rPr lang="sk"/>
              <a:t>ide-column</a:t>
            </a:r>
            <a:r>
              <a:rPr lang="sk"/>
              <a:t> DB</a:t>
            </a:r>
            <a:endParaRPr/>
          </a:p>
        </p:txBody>
      </p:sp>
      <p:sp>
        <p:nvSpPr>
          <p:cNvPr id="385" name="Google Shape;385;p50"/>
          <p:cNvSpPr txBox="1"/>
          <p:nvPr/>
        </p:nvSpPr>
        <p:spPr>
          <a:xfrm>
            <a:off x="729450" y="2112900"/>
            <a:ext cx="3650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Lato"/>
                <a:ea typeface="Lato"/>
                <a:cs typeface="Lato"/>
                <a:sym typeface="Lato"/>
              </a:rPr>
              <a:t>Systém riadenia relačných DB (RDBMS)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sk">
                <a:latin typeface="Lato"/>
                <a:ea typeface="Lato"/>
                <a:cs typeface="Lato"/>
                <a:sym typeface="Lato"/>
              </a:rPr>
              <a:t>ak vznikne dopyt na hodnotu, ktorá nie je indexovaná - vyhľadávanie bude veľmi pomalé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6" name="Google Shape;386;p50"/>
          <p:cNvSpPr txBox="1"/>
          <p:nvPr/>
        </p:nvSpPr>
        <p:spPr>
          <a:xfrm>
            <a:off x="4811300" y="2112900"/>
            <a:ext cx="3606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Lato"/>
                <a:ea typeface="Lato"/>
                <a:cs typeface="Lato"/>
                <a:sym typeface="Lato"/>
              </a:rPr>
              <a:t>Wide-column DB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sk">
                <a:latin typeface="Lato"/>
                <a:ea typeface="Lato"/>
                <a:cs typeface="Lato"/>
                <a:sym typeface="Lato"/>
              </a:rPr>
              <a:t>na každý dátový prvok je možné odkazovať kľúčom riadka, ale dopytovanie pre hodnotu je optimalizované ako indexovanie v RDBMS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87" name="Google Shape;387;p50"/>
          <p:cNvCxnSpPr/>
          <p:nvPr/>
        </p:nvCxnSpPr>
        <p:spPr>
          <a:xfrm>
            <a:off x="4595725" y="2112900"/>
            <a:ext cx="5400" cy="23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Porovnanie dátových prvkov</a:t>
            </a:r>
            <a:endParaRPr/>
          </a:p>
        </p:txBody>
      </p:sp>
      <p:pic>
        <p:nvPicPr>
          <p:cNvPr id="393" name="Google Shape;39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278" y="2345475"/>
            <a:ext cx="3768951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1250" y="2484737"/>
            <a:ext cx="4498852" cy="1891376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1"/>
          <p:cNvSpPr txBox="1"/>
          <p:nvPr/>
        </p:nvSpPr>
        <p:spPr>
          <a:xfrm>
            <a:off x="522375" y="1853850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Lato"/>
                <a:ea typeface="Lato"/>
                <a:cs typeface="Lato"/>
                <a:sym typeface="Lato"/>
              </a:rPr>
              <a:t>Relačná DB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6" name="Google Shape;396;p51"/>
          <p:cNvSpPr txBox="1"/>
          <p:nvPr/>
        </p:nvSpPr>
        <p:spPr>
          <a:xfrm>
            <a:off x="4339825" y="1853850"/>
            <a:ext cx="47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Lato"/>
                <a:ea typeface="Lato"/>
                <a:cs typeface="Lato"/>
                <a:sym typeface="Lato"/>
              </a:rPr>
              <a:t>Wide-column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384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NoSQL databázy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Neštruktúrované ukladanie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Bez jazyka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350" y="703225"/>
            <a:ext cx="4108774" cy="410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2"/>
          <p:cNvSpPr txBox="1"/>
          <p:nvPr>
            <p:ph type="title"/>
          </p:nvPr>
        </p:nvSpPr>
        <p:spPr>
          <a:xfrm>
            <a:off x="729450" y="1318650"/>
            <a:ext cx="2133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Hlavné prvky</a:t>
            </a:r>
            <a:endParaRPr/>
          </a:p>
        </p:txBody>
      </p:sp>
      <p:sp>
        <p:nvSpPr>
          <p:cNvPr id="402" name="Google Shape;402;p52"/>
          <p:cNvSpPr txBox="1"/>
          <p:nvPr>
            <p:ph idx="1" type="body"/>
          </p:nvPr>
        </p:nvSpPr>
        <p:spPr>
          <a:xfrm>
            <a:off x="729450" y="2078875"/>
            <a:ext cx="2191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sk"/>
              <a:t>Kľúč riadku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sk"/>
              <a:t>Názov stĺpca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sk"/>
              <a:t>Index prvku</a:t>
            </a:r>
            <a:endParaRPr/>
          </a:p>
        </p:txBody>
      </p:sp>
      <p:pic>
        <p:nvPicPr>
          <p:cNvPr id="403" name="Google Shape;40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750" y="879400"/>
            <a:ext cx="5911450" cy="39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8025" y="629725"/>
            <a:ext cx="3082826" cy="208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Otázky</a:t>
            </a:r>
            <a:endParaRPr/>
          </a:p>
        </p:txBody>
      </p:sp>
      <p:sp>
        <p:nvSpPr>
          <p:cNvPr id="410" name="Google Shape;410;p53"/>
          <p:cNvSpPr txBox="1"/>
          <p:nvPr>
            <p:ph idx="1" type="body"/>
          </p:nvPr>
        </p:nvSpPr>
        <p:spPr>
          <a:xfrm>
            <a:off x="729450" y="207887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Čo nepatrí k dokumentovým DB?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MongoDB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sk"/>
              <a:t>Redis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CosmosDB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DynamoDb</a:t>
            </a:r>
            <a:endParaRPr/>
          </a:p>
        </p:txBody>
      </p:sp>
      <p:sp>
        <p:nvSpPr>
          <p:cNvPr id="411" name="Google Shape;411;p53"/>
          <p:cNvSpPr txBox="1"/>
          <p:nvPr>
            <p:ph idx="1" type="body"/>
          </p:nvPr>
        </p:nvSpPr>
        <p:spPr>
          <a:xfrm>
            <a:off x="4571850" y="207887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Aké noSQL DB poznáme?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Stromová DB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sk"/>
              <a:t>Grafová DB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Hviezdicová DB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sk"/>
              <a:t>Dokumentová DB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Kruhová DB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Zdroje</a:t>
            </a:r>
            <a:endParaRPr/>
          </a:p>
        </p:txBody>
      </p:sp>
      <p:sp>
        <p:nvSpPr>
          <p:cNvPr id="417" name="Google Shape;417;p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sk" sz="1100" u="sng">
                <a:solidFill>
                  <a:schemeClr val="hlink"/>
                </a:solidFill>
                <a:hlinkClick r:id="rId3"/>
              </a:rPr>
              <a:t>https://pandorafms.com/blog/nosql-databases-the-definitive-guide/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sk" sz="1100" u="sng">
                <a:solidFill>
                  <a:schemeClr val="hlink"/>
                </a:solidFill>
                <a:hlinkClick r:id="rId4"/>
              </a:rPr>
              <a:t>https://medium.com/codewave/why-graphdb-is-not-just-for-social-networks-but-for-every-business-studying-complex-human-7b115ee9d3fe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sk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https://www.techtarget.com/searchdatamanagement/feature/Graph-database-vs-relational-database-Key-differences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sk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https://www.freecodecamp.org/news/graph-database-vs-relational-database/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sk" sz="1100" u="sng">
                <a:solidFill>
                  <a:schemeClr val="hlink"/>
                </a:solidFill>
                <a:hlinkClick r:id="rId7"/>
              </a:rPr>
              <a:t>https://www.scylladb.com/glossary/wide-column-database/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sk" sz="1100" u="sng">
                <a:solidFill>
                  <a:schemeClr val="hlink"/>
                </a:solidFill>
                <a:hlinkClick r:id="rId8"/>
              </a:rPr>
              <a:t>https://integrant.com/blog/when-to-use-sql-vs-nosql/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sk" sz="1100" u="sng">
                <a:solidFill>
                  <a:schemeClr val="hlink"/>
                </a:solidFill>
                <a:hlinkClick r:id="rId9"/>
              </a:rPr>
              <a:t>https://en.wikipedia.org/wiki/Apache_Cassandra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sk" sz="1100" u="sng">
                <a:solidFill>
                  <a:schemeClr val="hlink"/>
                </a:solidFill>
                <a:hlinkClick r:id="rId10"/>
              </a:rPr>
              <a:t>https://en.wikipedia.org/wiki/ScyllaDB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Výhody noSQL databáz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Jednoduchá a flexibilná štruktúra bez schémy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Založené na key-value pároch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Obsahujú mnoho typov databáz(column, document, key value, graph, object store, XML store, and other data store modes)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Nev</a:t>
            </a:r>
            <a:r>
              <a:rPr lang="sk"/>
              <a:t>ýhody noSQL databáz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Nepodporujú spoľahlivosť ako je poskytovaná pri relačných databázach(atomicita, konzistentnosť, izolácia a trvanlivosť)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Tzn. keď nepodporujú tieto funkcie, “obchodujú” konzistenciu za výkon a škálovateľnosť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Tzn. ak chce niekto tieto funkcie používať, musia programátori doprogramovať funkcie čím systém bude komplexnejší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Typy No-SQL databáz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Document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Key-value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Graph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Wide-column store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874" y="776851"/>
            <a:ext cx="7652250" cy="38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Dokumentová noSQL databáza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7700" y="1784700"/>
            <a:ext cx="5207025" cy="298484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729450" y="2213000"/>
            <a:ext cx="3336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Lato"/>
                <a:ea typeface="Lato"/>
                <a:cs typeface="Lato"/>
                <a:sym typeface="Lato"/>
              </a:rPr>
              <a:t>–MongoDB, DynamoDB, CosmosDB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Lato"/>
                <a:ea typeface="Lato"/>
                <a:cs typeface="Lato"/>
                <a:sym typeface="Lato"/>
              </a:rPr>
              <a:t>–Dokument - JSON, BSON, XML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