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374" r:id="rId3"/>
    <p:sldId id="257" r:id="rId4"/>
    <p:sldId id="287" r:id="rId5"/>
    <p:sldId id="288" r:id="rId6"/>
    <p:sldId id="297" r:id="rId7"/>
    <p:sldId id="289" r:id="rId8"/>
    <p:sldId id="290" r:id="rId9"/>
    <p:sldId id="291" r:id="rId10"/>
    <p:sldId id="292" r:id="rId11"/>
    <p:sldId id="293" r:id="rId12"/>
    <p:sldId id="372" r:id="rId13"/>
    <p:sldId id="298" r:id="rId14"/>
    <p:sldId id="296"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58" r:id="rId75"/>
    <p:sldId id="359" r:id="rId76"/>
    <p:sldId id="360" r:id="rId77"/>
    <p:sldId id="362" r:id="rId78"/>
    <p:sldId id="363" r:id="rId79"/>
    <p:sldId id="364" r:id="rId80"/>
    <p:sldId id="365" r:id="rId81"/>
    <p:sldId id="366" r:id="rId82"/>
    <p:sldId id="367" r:id="rId83"/>
    <p:sldId id="368" r:id="rId84"/>
    <p:sldId id="369" r:id="rId85"/>
    <p:sldId id="370" r:id="rId86"/>
    <p:sldId id="373" r:id="rId87"/>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63" autoAdjust="0"/>
    <p:restoredTop sz="97297" autoAdjust="0"/>
  </p:normalViewPr>
  <p:slideViewPr>
    <p:cSldViewPr>
      <p:cViewPr varScale="1">
        <p:scale>
          <a:sx n="110" d="100"/>
          <a:sy n="110" d="100"/>
        </p:scale>
        <p:origin x="1242" y="108"/>
      </p:cViewPr>
      <p:guideLst>
        <p:guide orient="horz" pos="2160"/>
        <p:guide pos="2880"/>
      </p:guideLst>
    </p:cSldViewPr>
  </p:slideViewPr>
  <p:outlineViewPr>
    <p:cViewPr>
      <p:scale>
        <a:sx n="33" d="100"/>
        <a:sy n="33" d="100"/>
      </p:scale>
      <p:origin x="246" y="51492"/>
    </p:cViewPr>
  </p:outlineViewPr>
  <p:notesTextViewPr>
    <p:cViewPr>
      <p:scale>
        <a:sx n="100" d="100"/>
        <a:sy n="100" d="100"/>
      </p:scale>
      <p:origin x="0" y="0"/>
    </p:cViewPr>
  </p:notesTextViewPr>
  <p:sorterViewPr>
    <p:cViewPr>
      <p:scale>
        <a:sx n="66" d="100"/>
        <a:sy n="66" d="100"/>
      </p:scale>
      <p:origin x="0" y="13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49148E-CE04-4B4C-BF26-88F94B2E9B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E767E5F-DD9B-4967-A0A2-7FAF04FCFBAB}">
      <dgm:prSet/>
      <dgm:spPr/>
      <dgm:t>
        <a:bodyPr/>
        <a:lstStyle/>
        <a:p>
          <a:pPr rtl="0"/>
          <a:r>
            <a:rPr lang="es-ES_tradnl" dirty="0"/>
            <a:t>UT3DIW</a:t>
          </a:r>
        </a:p>
      </dgm:t>
    </dgm:pt>
    <dgm:pt modelId="{B4E56462-4CB0-41A3-87DF-A8782C18D3CC}" type="parTrans" cxnId="{CAEDAA60-2DF1-4989-BC50-AACD3398ABE3}">
      <dgm:prSet/>
      <dgm:spPr/>
      <dgm:t>
        <a:bodyPr/>
        <a:lstStyle/>
        <a:p>
          <a:endParaRPr lang="es-ES_tradnl"/>
        </a:p>
      </dgm:t>
    </dgm:pt>
    <dgm:pt modelId="{90CF7009-1297-4043-BC21-EEEF1C962567}" type="sibTrans" cxnId="{CAEDAA60-2DF1-4989-BC50-AACD3398ABE3}">
      <dgm:prSet/>
      <dgm:spPr/>
      <dgm:t>
        <a:bodyPr/>
        <a:lstStyle/>
        <a:p>
          <a:endParaRPr lang="es-ES_tradnl"/>
        </a:p>
      </dgm:t>
    </dgm:pt>
    <dgm:pt modelId="{A3B5DE19-5729-44CB-AE40-0865062C7992}" type="pres">
      <dgm:prSet presAssocID="{A149148E-CE04-4B4C-BF26-88F94B2E9B54}" presName="linear" presStyleCnt="0">
        <dgm:presLayoutVars>
          <dgm:animLvl val="lvl"/>
          <dgm:resizeHandles val="exact"/>
        </dgm:presLayoutVars>
      </dgm:prSet>
      <dgm:spPr/>
    </dgm:pt>
    <dgm:pt modelId="{93CAD20E-4035-459D-B695-D24DABA619D1}" type="pres">
      <dgm:prSet presAssocID="{6E767E5F-DD9B-4967-A0A2-7FAF04FCFBAB}" presName="parentText" presStyleLbl="node1" presStyleIdx="0" presStyleCnt="1">
        <dgm:presLayoutVars>
          <dgm:chMax val="0"/>
          <dgm:bulletEnabled val="1"/>
        </dgm:presLayoutVars>
      </dgm:prSet>
      <dgm:spPr/>
    </dgm:pt>
  </dgm:ptLst>
  <dgm:cxnLst>
    <dgm:cxn modelId="{FB62B624-D3F6-46EC-8AF7-E6AC5F004E4E}" type="presOf" srcId="{6E767E5F-DD9B-4967-A0A2-7FAF04FCFBAB}" destId="{93CAD20E-4035-459D-B695-D24DABA619D1}" srcOrd="0" destOrd="0" presId="urn:microsoft.com/office/officeart/2005/8/layout/vList2"/>
    <dgm:cxn modelId="{CAEDAA60-2DF1-4989-BC50-AACD3398ABE3}" srcId="{A149148E-CE04-4B4C-BF26-88F94B2E9B54}" destId="{6E767E5F-DD9B-4967-A0A2-7FAF04FCFBAB}" srcOrd="0" destOrd="0" parTransId="{B4E56462-4CB0-41A3-87DF-A8782C18D3CC}" sibTransId="{90CF7009-1297-4043-BC21-EEEF1C962567}"/>
    <dgm:cxn modelId="{0A3E04CE-C1EF-4444-8682-4A99F6AE3C0F}" type="presOf" srcId="{A149148E-CE04-4B4C-BF26-88F94B2E9B54}" destId="{A3B5DE19-5729-44CB-AE40-0865062C7992}" srcOrd="0" destOrd="0" presId="urn:microsoft.com/office/officeart/2005/8/layout/vList2"/>
    <dgm:cxn modelId="{3CD5E304-0FE5-4B70-8C49-C5C3F0E04195}" type="presParOf" srcId="{A3B5DE19-5729-44CB-AE40-0865062C7992}" destId="{93CAD20E-4035-459D-B695-D24DABA619D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01C1B9-BFE0-4CFE-A44E-624D7E67D44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D5F915AD-C98D-491E-9E4C-92FD37FE12EB}">
      <dgm:prSet/>
      <dgm:spPr/>
      <dgm:t>
        <a:bodyPr/>
        <a:lstStyle/>
        <a:p>
          <a:pPr rtl="0"/>
          <a:r>
            <a:rPr lang="es-ES" b="1" dirty="0" err="1"/>
            <a:t>animation-iteration-count</a:t>
          </a:r>
          <a:r>
            <a:rPr lang="es-ES" b="1" dirty="0"/>
            <a:t>:</a:t>
          </a:r>
          <a:endParaRPr lang="es-ES" dirty="0"/>
        </a:p>
      </dgm:t>
    </dgm:pt>
    <dgm:pt modelId="{B83D8C00-4E5E-4330-9254-28377A592F2B}" type="parTrans" cxnId="{A503F2E9-33AF-4E6E-BEC2-B1D387EE9A35}">
      <dgm:prSet/>
      <dgm:spPr/>
      <dgm:t>
        <a:bodyPr/>
        <a:lstStyle/>
        <a:p>
          <a:endParaRPr lang="es-ES"/>
        </a:p>
      </dgm:t>
    </dgm:pt>
    <dgm:pt modelId="{ABF33A7C-6907-45DC-A7F6-C8C1DC3864E4}" type="sibTrans" cxnId="{A503F2E9-33AF-4E6E-BEC2-B1D387EE9A35}">
      <dgm:prSet/>
      <dgm:spPr/>
      <dgm:t>
        <a:bodyPr/>
        <a:lstStyle/>
        <a:p>
          <a:endParaRPr lang="es-ES"/>
        </a:p>
      </dgm:t>
    </dgm:pt>
    <dgm:pt modelId="{26F8EF3C-A448-463C-A1B7-695048039E7F}" type="pres">
      <dgm:prSet presAssocID="{0601C1B9-BFE0-4CFE-A44E-624D7E67D440}" presName="linear" presStyleCnt="0">
        <dgm:presLayoutVars>
          <dgm:animLvl val="lvl"/>
          <dgm:resizeHandles val="exact"/>
        </dgm:presLayoutVars>
      </dgm:prSet>
      <dgm:spPr/>
    </dgm:pt>
    <dgm:pt modelId="{C9560569-914D-4D0B-8D27-BB541F886014}" type="pres">
      <dgm:prSet presAssocID="{D5F915AD-C98D-491E-9E4C-92FD37FE12EB}" presName="parentText" presStyleLbl="node1" presStyleIdx="0" presStyleCnt="1">
        <dgm:presLayoutVars>
          <dgm:chMax val="0"/>
          <dgm:bulletEnabled val="1"/>
        </dgm:presLayoutVars>
      </dgm:prSet>
      <dgm:spPr/>
    </dgm:pt>
  </dgm:ptLst>
  <dgm:cxnLst>
    <dgm:cxn modelId="{733458B8-9741-4861-AB91-E922CB074252}" type="presOf" srcId="{D5F915AD-C98D-491E-9E4C-92FD37FE12EB}" destId="{C9560569-914D-4D0B-8D27-BB541F886014}" srcOrd="0" destOrd="0" presId="urn:microsoft.com/office/officeart/2005/8/layout/vList2"/>
    <dgm:cxn modelId="{8FB4F8D1-44ED-466A-B711-050832240E3D}" type="presOf" srcId="{0601C1B9-BFE0-4CFE-A44E-624D7E67D440}" destId="{26F8EF3C-A448-463C-A1B7-695048039E7F}" srcOrd="0" destOrd="0" presId="urn:microsoft.com/office/officeart/2005/8/layout/vList2"/>
    <dgm:cxn modelId="{A503F2E9-33AF-4E6E-BEC2-B1D387EE9A35}" srcId="{0601C1B9-BFE0-4CFE-A44E-624D7E67D440}" destId="{D5F915AD-C98D-491E-9E4C-92FD37FE12EB}" srcOrd="0" destOrd="0" parTransId="{B83D8C00-4E5E-4330-9254-28377A592F2B}" sibTransId="{ABF33A7C-6907-45DC-A7F6-C8C1DC3864E4}"/>
    <dgm:cxn modelId="{18ABF0C8-F52B-4EB1-9AC3-8691438C3312}" type="presParOf" srcId="{26F8EF3C-A448-463C-A1B7-695048039E7F}" destId="{C9560569-914D-4D0B-8D27-BB541F88601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FE42A3E-765B-42F4-A8FF-2137CBA60DF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DFE7FCFA-757D-4417-9A7A-57E8139572E5}">
      <dgm:prSet/>
      <dgm:spPr/>
      <dgm:t>
        <a:bodyPr/>
        <a:lstStyle/>
        <a:p>
          <a:pPr rtl="0"/>
          <a:r>
            <a:rPr lang="es-ES" b="1"/>
            <a:t>animation-direction:</a:t>
          </a:r>
          <a:endParaRPr lang="es-ES"/>
        </a:p>
      </dgm:t>
    </dgm:pt>
    <dgm:pt modelId="{23B29217-933B-428E-82CD-963900B3B024}" type="parTrans" cxnId="{F6614266-C49C-4BD9-B6AE-83A9A5856D17}">
      <dgm:prSet/>
      <dgm:spPr/>
      <dgm:t>
        <a:bodyPr/>
        <a:lstStyle/>
        <a:p>
          <a:endParaRPr lang="es-ES"/>
        </a:p>
      </dgm:t>
    </dgm:pt>
    <dgm:pt modelId="{42BD404E-D420-4964-8333-2D40640EE84D}" type="sibTrans" cxnId="{F6614266-C49C-4BD9-B6AE-83A9A5856D17}">
      <dgm:prSet/>
      <dgm:spPr/>
      <dgm:t>
        <a:bodyPr/>
        <a:lstStyle/>
        <a:p>
          <a:endParaRPr lang="es-ES"/>
        </a:p>
      </dgm:t>
    </dgm:pt>
    <dgm:pt modelId="{08A7E22E-559A-4ABD-8EBA-0968F47C2090}" type="pres">
      <dgm:prSet presAssocID="{AFE42A3E-765B-42F4-A8FF-2137CBA60DF4}" presName="linear" presStyleCnt="0">
        <dgm:presLayoutVars>
          <dgm:animLvl val="lvl"/>
          <dgm:resizeHandles val="exact"/>
        </dgm:presLayoutVars>
      </dgm:prSet>
      <dgm:spPr/>
    </dgm:pt>
    <dgm:pt modelId="{308DACA9-DD1B-4535-9CA6-93E8D33721E3}" type="pres">
      <dgm:prSet presAssocID="{DFE7FCFA-757D-4417-9A7A-57E8139572E5}" presName="parentText" presStyleLbl="node1" presStyleIdx="0" presStyleCnt="1">
        <dgm:presLayoutVars>
          <dgm:chMax val="0"/>
          <dgm:bulletEnabled val="1"/>
        </dgm:presLayoutVars>
      </dgm:prSet>
      <dgm:spPr/>
    </dgm:pt>
  </dgm:ptLst>
  <dgm:cxnLst>
    <dgm:cxn modelId="{757AE043-B37B-4A51-8872-EE621D19D565}" type="presOf" srcId="{DFE7FCFA-757D-4417-9A7A-57E8139572E5}" destId="{308DACA9-DD1B-4535-9CA6-93E8D33721E3}" srcOrd="0" destOrd="0" presId="urn:microsoft.com/office/officeart/2005/8/layout/vList2"/>
    <dgm:cxn modelId="{F6614266-C49C-4BD9-B6AE-83A9A5856D17}" srcId="{AFE42A3E-765B-42F4-A8FF-2137CBA60DF4}" destId="{DFE7FCFA-757D-4417-9A7A-57E8139572E5}" srcOrd="0" destOrd="0" parTransId="{23B29217-933B-428E-82CD-963900B3B024}" sibTransId="{42BD404E-D420-4964-8333-2D40640EE84D}"/>
    <dgm:cxn modelId="{B7D215F7-DB46-4A86-B257-597BE3ED47B8}" type="presOf" srcId="{AFE42A3E-765B-42F4-A8FF-2137CBA60DF4}" destId="{08A7E22E-559A-4ABD-8EBA-0968F47C2090}" srcOrd="0" destOrd="0" presId="urn:microsoft.com/office/officeart/2005/8/layout/vList2"/>
    <dgm:cxn modelId="{0EBACFBF-22E0-4DEA-A573-00919491C895}" type="presParOf" srcId="{08A7E22E-559A-4ABD-8EBA-0968F47C2090}" destId="{308DACA9-DD1B-4535-9CA6-93E8D33721E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B4A6D73-5814-4ED4-A243-1C5AD6475A4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CC64B4E1-9BD5-40E0-A43D-607DDD478184}">
      <dgm:prSet/>
      <dgm:spPr/>
      <dgm:t>
        <a:bodyPr/>
        <a:lstStyle/>
        <a:p>
          <a:pPr rtl="0"/>
          <a:r>
            <a:rPr lang="es-ES" b="1"/>
            <a:t>Lista desordenada con CSS3</a:t>
          </a:r>
          <a:endParaRPr lang="es-ES"/>
        </a:p>
      </dgm:t>
    </dgm:pt>
    <dgm:pt modelId="{05410EE7-1B5E-4E88-BC8D-95B393F8B5EE}" type="parTrans" cxnId="{0C4368BD-408C-4898-B699-42D532BD979E}">
      <dgm:prSet/>
      <dgm:spPr/>
      <dgm:t>
        <a:bodyPr/>
        <a:lstStyle/>
        <a:p>
          <a:endParaRPr lang="es-ES"/>
        </a:p>
      </dgm:t>
    </dgm:pt>
    <dgm:pt modelId="{0F4DF252-FE36-43B5-825B-3F165C1483E7}" type="sibTrans" cxnId="{0C4368BD-408C-4898-B699-42D532BD979E}">
      <dgm:prSet/>
      <dgm:spPr/>
      <dgm:t>
        <a:bodyPr/>
        <a:lstStyle/>
        <a:p>
          <a:endParaRPr lang="es-ES"/>
        </a:p>
      </dgm:t>
    </dgm:pt>
    <dgm:pt modelId="{2F7ADA33-E6AD-45C1-AA8B-E697E2A5E38B}" type="pres">
      <dgm:prSet presAssocID="{FB4A6D73-5814-4ED4-A243-1C5AD6475A4C}" presName="linear" presStyleCnt="0">
        <dgm:presLayoutVars>
          <dgm:animLvl val="lvl"/>
          <dgm:resizeHandles val="exact"/>
        </dgm:presLayoutVars>
      </dgm:prSet>
      <dgm:spPr/>
    </dgm:pt>
    <dgm:pt modelId="{DD477D69-4DB9-4937-A95F-78D51C527561}" type="pres">
      <dgm:prSet presAssocID="{CC64B4E1-9BD5-40E0-A43D-607DDD478184}" presName="parentText" presStyleLbl="node1" presStyleIdx="0" presStyleCnt="1">
        <dgm:presLayoutVars>
          <dgm:chMax val="0"/>
          <dgm:bulletEnabled val="1"/>
        </dgm:presLayoutVars>
      </dgm:prSet>
      <dgm:spPr/>
    </dgm:pt>
  </dgm:ptLst>
  <dgm:cxnLst>
    <dgm:cxn modelId="{F41A3D7D-FA22-4D3D-B258-323CF1DE5C08}" type="presOf" srcId="{FB4A6D73-5814-4ED4-A243-1C5AD6475A4C}" destId="{2F7ADA33-E6AD-45C1-AA8B-E697E2A5E38B}" srcOrd="0" destOrd="0" presId="urn:microsoft.com/office/officeart/2005/8/layout/vList2"/>
    <dgm:cxn modelId="{0C4368BD-408C-4898-B699-42D532BD979E}" srcId="{FB4A6D73-5814-4ED4-A243-1C5AD6475A4C}" destId="{CC64B4E1-9BD5-40E0-A43D-607DDD478184}" srcOrd="0" destOrd="0" parTransId="{05410EE7-1B5E-4E88-BC8D-95B393F8B5EE}" sibTransId="{0F4DF252-FE36-43B5-825B-3F165C1483E7}"/>
    <dgm:cxn modelId="{9ABD77E3-4C78-4A72-A268-4C75190ED92C}" type="presOf" srcId="{CC64B4E1-9BD5-40E0-A43D-607DDD478184}" destId="{DD477D69-4DB9-4937-A95F-78D51C527561}" srcOrd="0" destOrd="0" presId="urn:microsoft.com/office/officeart/2005/8/layout/vList2"/>
    <dgm:cxn modelId="{C2E7724D-61E9-4408-8F7A-367767DFAE82}" type="presParOf" srcId="{2F7ADA33-E6AD-45C1-AA8B-E697E2A5E38B}" destId="{DD477D69-4DB9-4937-A95F-78D51C52756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C3BD34D-A84C-4E83-919B-8667D825E4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2B9D5BC6-8635-406D-B478-644DA0584706}">
      <dgm:prSet/>
      <dgm:spPr/>
      <dgm:t>
        <a:bodyPr/>
        <a:lstStyle/>
        <a:p>
          <a:pPr rtl="0"/>
          <a:r>
            <a:rPr lang="es-ES" b="1" dirty="0"/>
            <a:t>Media </a:t>
          </a:r>
          <a:r>
            <a:rPr lang="es-ES" b="1" dirty="0" err="1"/>
            <a:t>Queries</a:t>
          </a:r>
          <a:r>
            <a:rPr lang="es-ES" b="1" dirty="0"/>
            <a:t> con CSS3</a:t>
          </a:r>
          <a:endParaRPr lang="es-ES" b="1" i="0" dirty="0"/>
        </a:p>
      </dgm:t>
    </dgm:pt>
    <dgm:pt modelId="{B6E2A2AE-4F0E-4978-B453-C8FDF72877DA}" type="parTrans" cxnId="{12D5C8BF-D8B5-4E20-BC52-EEABBA2ABF1A}">
      <dgm:prSet/>
      <dgm:spPr/>
      <dgm:t>
        <a:bodyPr/>
        <a:lstStyle/>
        <a:p>
          <a:endParaRPr lang="es-ES"/>
        </a:p>
      </dgm:t>
    </dgm:pt>
    <dgm:pt modelId="{E42835C6-0B78-4BD3-ABFD-38E1D06A7834}" type="sibTrans" cxnId="{12D5C8BF-D8B5-4E20-BC52-EEABBA2ABF1A}">
      <dgm:prSet/>
      <dgm:spPr/>
      <dgm:t>
        <a:bodyPr/>
        <a:lstStyle/>
        <a:p>
          <a:endParaRPr lang="es-ES"/>
        </a:p>
      </dgm:t>
    </dgm:pt>
    <dgm:pt modelId="{4110F71C-B060-4ECF-BDD1-E0FB80BFBE11}" type="pres">
      <dgm:prSet presAssocID="{6C3BD34D-A84C-4E83-919B-8667D825E40F}" presName="linear" presStyleCnt="0">
        <dgm:presLayoutVars>
          <dgm:animLvl val="lvl"/>
          <dgm:resizeHandles val="exact"/>
        </dgm:presLayoutVars>
      </dgm:prSet>
      <dgm:spPr/>
    </dgm:pt>
    <dgm:pt modelId="{D43110F9-DEE5-41B3-B68C-3CED595E9B4E}" type="pres">
      <dgm:prSet presAssocID="{2B9D5BC6-8635-406D-B478-644DA0584706}" presName="parentText" presStyleLbl="node1" presStyleIdx="0" presStyleCnt="1">
        <dgm:presLayoutVars>
          <dgm:chMax val="0"/>
          <dgm:bulletEnabled val="1"/>
        </dgm:presLayoutVars>
      </dgm:prSet>
      <dgm:spPr/>
    </dgm:pt>
  </dgm:ptLst>
  <dgm:cxnLst>
    <dgm:cxn modelId="{96DE3E46-11C6-44AE-B5A8-770B97BF88AF}" type="presOf" srcId="{2B9D5BC6-8635-406D-B478-644DA0584706}" destId="{D43110F9-DEE5-41B3-B68C-3CED595E9B4E}" srcOrd="0" destOrd="0" presId="urn:microsoft.com/office/officeart/2005/8/layout/vList2"/>
    <dgm:cxn modelId="{43BA6E53-6465-4E42-8677-449120B69B1D}" type="presOf" srcId="{6C3BD34D-A84C-4E83-919B-8667D825E40F}" destId="{4110F71C-B060-4ECF-BDD1-E0FB80BFBE11}" srcOrd="0" destOrd="0" presId="urn:microsoft.com/office/officeart/2005/8/layout/vList2"/>
    <dgm:cxn modelId="{12D5C8BF-D8B5-4E20-BC52-EEABBA2ABF1A}" srcId="{6C3BD34D-A84C-4E83-919B-8667D825E40F}" destId="{2B9D5BC6-8635-406D-B478-644DA0584706}" srcOrd="0" destOrd="0" parTransId="{B6E2A2AE-4F0E-4978-B453-C8FDF72877DA}" sibTransId="{E42835C6-0B78-4BD3-ABFD-38E1D06A7834}"/>
    <dgm:cxn modelId="{B610C9C5-E03E-4394-909D-71C3A1E3A726}" type="presParOf" srcId="{4110F71C-B060-4ECF-BDD1-E0FB80BFBE11}" destId="{D43110F9-DEE5-41B3-B68C-3CED595E9B4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0419CC0-B750-4D00-A557-40068A5126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2758E964-706E-428F-B9EB-B55AF230DB6E}">
      <dgm:prSet/>
      <dgm:spPr/>
      <dgm:t>
        <a:bodyPr/>
        <a:lstStyle/>
        <a:p>
          <a:pPr rtl="0"/>
          <a:r>
            <a:rPr lang="es-ES"/>
            <a:t>Ejemplo detección dispositivo media queries resuelto</a:t>
          </a:r>
        </a:p>
      </dgm:t>
    </dgm:pt>
    <dgm:pt modelId="{8AF36BE2-69C2-45C5-A22C-F5FACB34848A}" type="parTrans" cxnId="{35353B57-19CC-4AE1-9702-C7667523F157}">
      <dgm:prSet/>
      <dgm:spPr/>
      <dgm:t>
        <a:bodyPr/>
        <a:lstStyle/>
        <a:p>
          <a:endParaRPr lang="es-ES"/>
        </a:p>
      </dgm:t>
    </dgm:pt>
    <dgm:pt modelId="{43985EB6-AA2C-46A8-8B5A-49FCB4A581D9}" type="sibTrans" cxnId="{35353B57-19CC-4AE1-9702-C7667523F157}">
      <dgm:prSet/>
      <dgm:spPr/>
      <dgm:t>
        <a:bodyPr/>
        <a:lstStyle/>
        <a:p>
          <a:endParaRPr lang="es-ES"/>
        </a:p>
      </dgm:t>
    </dgm:pt>
    <dgm:pt modelId="{B3EC2208-67D0-484E-B927-BABF4A52D86E}" type="pres">
      <dgm:prSet presAssocID="{00419CC0-B750-4D00-A557-40068A5126C1}" presName="linear" presStyleCnt="0">
        <dgm:presLayoutVars>
          <dgm:animLvl val="lvl"/>
          <dgm:resizeHandles val="exact"/>
        </dgm:presLayoutVars>
      </dgm:prSet>
      <dgm:spPr/>
    </dgm:pt>
    <dgm:pt modelId="{44E8A479-B829-4E56-9E8D-E3B403B4665B}" type="pres">
      <dgm:prSet presAssocID="{2758E964-706E-428F-B9EB-B55AF230DB6E}" presName="parentText" presStyleLbl="node1" presStyleIdx="0" presStyleCnt="1">
        <dgm:presLayoutVars>
          <dgm:chMax val="0"/>
          <dgm:bulletEnabled val="1"/>
        </dgm:presLayoutVars>
      </dgm:prSet>
      <dgm:spPr/>
    </dgm:pt>
  </dgm:ptLst>
  <dgm:cxnLst>
    <dgm:cxn modelId="{35353B57-19CC-4AE1-9702-C7667523F157}" srcId="{00419CC0-B750-4D00-A557-40068A5126C1}" destId="{2758E964-706E-428F-B9EB-B55AF230DB6E}" srcOrd="0" destOrd="0" parTransId="{8AF36BE2-69C2-45C5-A22C-F5FACB34848A}" sibTransId="{43985EB6-AA2C-46A8-8B5A-49FCB4A581D9}"/>
    <dgm:cxn modelId="{20050DD6-0B80-499F-9471-24B0A079247D}" type="presOf" srcId="{00419CC0-B750-4D00-A557-40068A5126C1}" destId="{B3EC2208-67D0-484E-B927-BABF4A52D86E}" srcOrd="0" destOrd="0" presId="urn:microsoft.com/office/officeart/2005/8/layout/vList2"/>
    <dgm:cxn modelId="{A55565FE-9303-4D8C-BD20-85FB00BFD514}" type="presOf" srcId="{2758E964-706E-428F-B9EB-B55AF230DB6E}" destId="{44E8A479-B829-4E56-9E8D-E3B403B4665B}" srcOrd="0" destOrd="0" presId="urn:microsoft.com/office/officeart/2005/8/layout/vList2"/>
    <dgm:cxn modelId="{D8DCEB2B-B006-4927-A9D2-29E1FD96F8CB}" type="presParOf" srcId="{B3EC2208-67D0-484E-B927-BABF4A52D86E}" destId="{44E8A479-B829-4E56-9E8D-E3B403B4665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39C8413-5495-4B13-9686-F0C947F9EA9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A2E6CD32-8A83-41DC-B28B-2AFF82F46CBC}">
      <dgm:prSet/>
      <dgm:spPr/>
      <dgm:t>
        <a:bodyPr/>
        <a:lstStyle/>
        <a:p>
          <a:pPr rtl="0"/>
          <a:r>
            <a:rPr lang="es-ES" b="1" dirty="0"/>
            <a:t>Prefijos para los navegadores CSS3</a:t>
          </a:r>
          <a:endParaRPr lang="es-ES" dirty="0"/>
        </a:p>
      </dgm:t>
    </dgm:pt>
    <dgm:pt modelId="{7B6AF80D-EB90-465C-83ED-C5AF5181AB7F}" type="parTrans" cxnId="{E1EE37CF-4FA0-47E6-BBE9-17226EC31801}">
      <dgm:prSet/>
      <dgm:spPr/>
      <dgm:t>
        <a:bodyPr/>
        <a:lstStyle/>
        <a:p>
          <a:endParaRPr lang="es-ES"/>
        </a:p>
      </dgm:t>
    </dgm:pt>
    <dgm:pt modelId="{EEDFF503-518F-4235-AD84-88BA437832C7}" type="sibTrans" cxnId="{E1EE37CF-4FA0-47E6-BBE9-17226EC31801}">
      <dgm:prSet/>
      <dgm:spPr/>
      <dgm:t>
        <a:bodyPr/>
        <a:lstStyle/>
        <a:p>
          <a:endParaRPr lang="es-ES"/>
        </a:p>
      </dgm:t>
    </dgm:pt>
    <dgm:pt modelId="{0D2B4CF1-9A20-42B8-B814-03D039A97EF1}" type="pres">
      <dgm:prSet presAssocID="{039C8413-5495-4B13-9686-F0C947F9EA94}" presName="linear" presStyleCnt="0">
        <dgm:presLayoutVars>
          <dgm:animLvl val="lvl"/>
          <dgm:resizeHandles val="exact"/>
        </dgm:presLayoutVars>
      </dgm:prSet>
      <dgm:spPr/>
    </dgm:pt>
    <dgm:pt modelId="{F7373B12-F7DD-4FFB-B3F5-B1A955AE0204}" type="pres">
      <dgm:prSet presAssocID="{A2E6CD32-8A83-41DC-B28B-2AFF82F46CBC}" presName="parentText" presStyleLbl="node1" presStyleIdx="0" presStyleCnt="1" custLinFactNeighborX="-899" custLinFactNeighborY="-3438">
        <dgm:presLayoutVars>
          <dgm:chMax val="0"/>
          <dgm:bulletEnabled val="1"/>
        </dgm:presLayoutVars>
      </dgm:prSet>
      <dgm:spPr/>
    </dgm:pt>
  </dgm:ptLst>
  <dgm:cxnLst>
    <dgm:cxn modelId="{E1EE37CF-4FA0-47E6-BBE9-17226EC31801}" srcId="{039C8413-5495-4B13-9686-F0C947F9EA94}" destId="{A2E6CD32-8A83-41DC-B28B-2AFF82F46CBC}" srcOrd="0" destOrd="0" parTransId="{7B6AF80D-EB90-465C-83ED-C5AF5181AB7F}" sibTransId="{EEDFF503-518F-4235-AD84-88BA437832C7}"/>
    <dgm:cxn modelId="{92E799D2-72BF-43DC-A1E4-1092291F585F}" type="presOf" srcId="{A2E6CD32-8A83-41DC-B28B-2AFF82F46CBC}" destId="{F7373B12-F7DD-4FFB-B3F5-B1A955AE0204}" srcOrd="0" destOrd="0" presId="urn:microsoft.com/office/officeart/2005/8/layout/vList2"/>
    <dgm:cxn modelId="{AF181EEF-9392-4D26-A7D2-436DE01D3799}" type="presOf" srcId="{039C8413-5495-4B13-9686-F0C947F9EA94}" destId="{0D2B4CF1-9A20-42B8-B814-03D039A97EF1}" srcOrd="0" destOrd="0" presId="urn:microsoft.com/office/officeart/2005/8/layout/vList2"/>
    <dgm:cxn modelId="{B7F71746-4514-451D-90AF-B690BD2E595A}" type="presParOf" srcId="{0D2B4CF1-9A20-42B8-B814-03D039A97EF1}" destId="{F7373B12-F7DD-4FFB-B3F5-B1A955AE020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8D41DC5-2827-4F1B-90BC-156446321A7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44797C8D-67A9-4EDD-828F-C942CD2F0FDF}">
      <dgm:prSet/>
      <dgm:spPr/>
      <dgm:t>
        <a:bodyPr/>
        <a:lstStyle/>
        <a:p>
          <a:pPr rtl="0"/>
          <a:r>
            <a:rPr lang="es-ES" b="1"/>
            <a:t>Pseudo-clases estructurales CSS3</a:t>
          </a:r>
          <a:endParaRPr lang="es-ES"/>
        </a:p>
      </dgm:t>
    </dgm:pt>
    <dgm:pt modelId="{3E1C0B08-C2E2-4C79-94FD-0C6EA8FFEA5E}" type="parTrans" cxnId="{879B09D1-41E9-4034-AA24-A049077C4914}">
      <dgm:prSet/>
      <dgm:spPr/>
      <dgm:t>
        <a:bodyPr/>
        <a:lstStyle/>
        <a:p>
          <a:endParaRPr lang="es-ES"/>
        </a:p>
      </dgm:t>
    </dgm:pt>
    <dgm:pt modelId="{3D0D621C-F2F6-45B6-85D1-9C73FE95DB93}" type="sibTrans" cxnId="{879B09D1-41E9-4034-AA24-A049077C4914}">
      <dgm:prSet/>
      <dgm:spPr/>
      <dgm:t>
        <a:bodyPr/>
        <a:lstStyle/>
        <a:p>
          <a:endParaRPr lang="es-ES"/>
        </a:p>
      </dgm:t>
    </dgm:pt>
    <dgm:pt modelId="{0F101A3B-427E-4E6F-BA1E-35037F37FB19}" type="pres">
      <dgm:prSet presAssocID="{C8D41DC5-2827-4F1B-90BC-156446321A7F}" presName="linear" presStyleCnt="0">
        <dgm:presLayoutVars>
          <dgm:animLvl val="lvl"/>
          <dgm:resizeHandles val="exact"/>
        </dgm:presLayoutVars>
      </dgm:prSet>
      <dgm:spPr/>
    </dgm:pt>
    <dgm:pt modelId="{1AE20AA0-994D-4D39-9933-7E4DAC874C52}" type="pres">
      <dgm:prSet presAssocID="{44797C8D-67A9-4EDD-828F-C942CD2F0FDF}" presName="parentText" presStyleLbl="node1" presStyleIdx="0" presStyleCnt="1">
        <dgm:presLayoutVars>
          <dgm:chMax val="0"/>
          <dgm:bulletEnabled val="1"/>
        </dgm:presLayoutVars>
      </dgm:prSet>
      <dgm:spPr/>
    </dgm:pt>
  </dgm:ptLst>
  <dgm:cxnLst>
    <dgm:cxn modelId="{A2B45106-1DB1-4E77-9631-58AB4F575468}" type="presOf" srcId="{44797C8D-67A9-4EDD-828F-C942CD2F0FDF}" destId="{1AE20AA0-994D-4D39-9933-7E4DAC874C52}" srcOrd="0" destOrd="0" presId="urn:microsoft.com/office/officeart/2005/8/layout/vList2"/>
    <dgm:cxn modelId="{795C7432-0F1A-4BC9-99F4-86BE84988986}" type="presOf" srcId="{C8D41DC5-2827-4F1B-90BC-156446321A7F}" destId="{0F101A3B-427E-4E6F-BA1E-35037F37FB19}" srcOrd="0" destOrd="0" presId="urn:microsoft.com/office/officeart/2005/8/layout/vList2"/>
    <dgm:cxn modelId="{879B09D1-41E9-4034-AA24-A049077C4914}" srcId="{C8D41DC5-2827-4F1B-90BC-156446321A7F}" destId="{44797C8D-67A9-4EDD-828F-C942CD2F0FDF}" srcOrd="0" destOrd="0" parTransId="{3E1C0B08-C2E2-4C79-94FD-0C6EA8FFEA5E}" sibTransId="{3D0D621C-F2F6-45B6-85D1-9C73FE95DB93}"/>
    <dgm:cxn modelId="{CD516CA8-F4FF-4F15-95F0-5986E8E1CA8C}" type="presParOf" srcId="{0F101A3B-427E-4E6F-BA1E-35037F37FB19}" destId="{1AE20AA0-994D-4D39-9933-7E4DAC874C5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B0BF74E-B427-48B7-B264-B8CD48A2C0F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5110B736-E0B9-4EB3-B81F-2721236D6592}">
      <dgm:prSet/>
      <dgm:spPr/>
      <dgm:t>
        <a:bodyPr/>
        <a:lstStyle/>
        <a:p>
          <a:pPr rtl="0"/>
          <a:r>
            <a:rPr lang="es-ES" dirty="0"/>
            <a:t>Ejemplo </a:t>
          </a:r>
          <a:r>
            <a:rPr lang="es-ES" dirty="0" err="1"/>
            <a:t>nth-child</a:t>
          </a:r>
          <a:endParaRPr lang="es-ES" dirty="0"/>
        </a:p>
      </dgm:t>
    </dgm:pt>
    <dgm:pt modelId="{D3597C3C-31AB-4155-B89C-F092FA999E4D}" type="parTrans" cxnId="{58808709-8403-4406-95BE-174A45C4409F}">
      <dgm:prSet/>
      <dgm:spPr/>
      <dgm:t>
        <a:bodyPr/>
        <a:lstStyle/>
        <a:p>
          <a:endParaRPr lang="es-ES"/>
        </a:p>
      </dgm:t>
    </dgm:pt>
    <dgm:pt modelId="{EA7027A4-6F84-4D8F-B769-116C39D936E5}" type="sibTrans" cxnId="{58808709-8403-4406-95BE-174A45C4409F}">
      <dgm:prSet/>
      <dgm:spPr/>
      <dgm:t>
        <a:bodyPr/>
        <a:lstStyle/>
        <a:p>
          <a:endParaRPr lang="es-ES"/>
        </a:p>
      </dgm:t>
    </dgm:pt>
    <dgm:pt modelId="{54C6BDC6-2082-46FF-9A0E-72E7D155F97C}" type="pres">
      <dgm:prSet presAssocID="{1B0BF74E-B427-48B7-B264-B8CD48A2C0F4}" presName="linear" presStyleCnt="0">
        <dgm:presLayoutVars>
          <dgm:animLvl val="lvl"/>
          <dgm:resizeHandles val="exact"/>
        </dgm:presLayoutVars>
      </dgm:prSet>
      <dgm:spPr/>
    </dgm:pt>
    <dgm:pt modelId="{EEBB6240-46A0-4202-8BF9-B94EF52460D6}" type="pres">
      <dgm:prSet presAssocID="{5110B736-E0B9-4EB3-B81F-2721236D6592}" presName="parentText" presStyleLbl="node1" presStyleIdx="0" presStyleCnt="1" custLinFactY="121125" custLinFactNeighborX="-3448" custLinFactNeighborY="200000">
        <dgm:presLayoutVars>
          <dgm:chMax val="0"/>
          <dgm:bulletEnabled val="1"/>
        </dgm:presLayoutVars>
      </dgm:prSet>
      <dgm:spPr/>
    </dgm:pt>
  </dgm:ptLst>
  <dgm:cxnLst>
    <dgm:cxn modelId="{58808709-8403-4406-95BE-174A45C4409F}" srcId="{1B0BF74E-B427-48B7-B264-B8CD48A2C0F4}" destId="{5110B736-E0B9-4EB3-B81F-2721236D6592}" srcOrd="0" destOrd="0" parTransId="{D3597C3C-31AB-4155-B89C-F092FA999E4D}" sibTransId="{EA7027A4-6F84-4D8F-B769-116C39D936E5}"/>
    <dgm:cxn modelId="{9C4A310E-5140-4823-A24D-95F59FD6FE9D}" type="presOf" srcId="{5110B736-E0B9-4EB3-B81F-2721236D6592}" destId="{EEBB6240-46A0-4202-8BF9-B94EF52460D6}" srcOrd="0" destOrd="0" presId="urn:microsoft.com/office/officeart/2005/8/layout/vList2"/>
    <dgm:cxn modelId="{EABE2F6C-1F0F-41FB-93A5-C1ED9A1E250F}" type="presOf" srcId="{1B0BF74E-B427-48B7-B264-B8CD48A2C0F4}" destId="{54C6BDC6-2082-46FF-9A0E-72E7D155F97C}" srcOrd="0" destOrd="0" presId="urn:microsoft.com/office/officeart/2005/8/layout/vList2"/>
    <dgm:cxn modelId="{C9764AF5-586A-469B-BA4D-445C9234FFDB}" type="presParOf" srcId="{54C6BDC6-2082-46FF-9A0E-72E7D155F97C}" destId="{EEBB6240-46A0-4202-8BF9-B94EF52460D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4E2785-1C70-4D63-8F49-100E779363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5E5E2837-B78E-40E6-AEFA-584193088D57}">
      <dgm:prSet/>
      <dgm:spPr/>
      <dgm:t>
        <a:bodyPr/>
        <a:lstStyle/>
        <a:p>
          <a:pPr rtl="0"/>
          <a:r>
            <a:rPr lang="es-ES_tradnl"/>
            <a:t>CSS3-Avanzado</a:t>
          </a:r>
          <a:endParaRPr lang="es-ES_tradnl" dirty="0"/>
        </a:p>
      </dgm:t>
    </dgm:pt>
    <dgm:pt modelId="{51CE30B6-EED5-4FD0-A22E-BE91FEFAE411}" type="parTrans" cxnId="{5460DBE0-1BD5-4129-B361-35AE93F48106}">
      <dgm:prSet/>
      <dgm:spPr/>
      <dgm:t>
        <a:bodyPr/>
        <a:lstStyle/>
        <a:p>
          <a:endParaRPr lang="es-ES_tradnl"/>
        </a:p>
      </dgm:t>
    </dgm:pt>
    <dgm:pt modelId="{11E7CAE4-DA57-45AE-ACF5-22332E94BDD5}" type="sibTrans" cxnId="{5460DBE0-1BD5-4129-B361-35AE93F48106}">
      <dgm:prSet/>
      <dgm:spPr/>
      <dgm:t>
        <a:bodyPr/>
        <a:lstStyle/>
        <a:p>
          <a:endParaRPr lang="es-ES_tradnl"/>
        </a:p>
      </dgm:t>
    </dgm:pt>
    <dgm:pt modelId="{7F280FBC-48EC-4758-A4B7-D0402524A1A7}" type="pres">
      <dgm:prSet presAssocID="{234E2785-1C70-4D63-8F49-100E779363D6}" presName="linear" presStyleCnt="0">
        <dgm:presLayoutVars>
          <dgm:animLvl val="lvl"/>
          <dgm:resizeHandles val="exact"/>
        </dgm:presLayoutVars>
      </dgm:prSet>
      <dgm:spPr/>
    </dgm:pt>
    <dgm:pt modelId="{1BCEE2B9-C895-411B-B378-BF452A2EB583}" type="pres">
      <dgm:prSet presAssocID="{5E5E2837-B78E-40E6-AEFA-584193088D57}" presName="parentText" presStyleLbl="node1" presStyleIdx="0" presStyleCnt="1">
        <dgm:presLayoutVars>
          <dgm:chMax val="0"/>
          <dgm:bulletEnabled val="1"/>
        </dgm:presLayoutVars>
      </dgm:prSet>
      <dgm:spPr/>
    </dgm:pt>
  </dgm:ptLst>
  <dgm:cxnLst>
    <dgm:cxn modelId="{9920E3B6-E120-4821-AE85-D442ACEE9699}" type="presOf" srcId="{234E2785-1C70-4D63-8F49-100E779363D6}" destId="{7F280FBC-48EC-4758-A4B7-D0402524A1A7}" srcOrd="0" destOrd="0" presId="urn:microsoft.com/office/officeart/2005/8/layout/vList2"/>
    <dgm:cxn modelId="{5460DBE0-1BD5-4129-B361-35AE93F48106}" srcId="{234E2785-1C70-4D63-8F49-100E779363D6}" destId="{5E5E2837-B78E-40E6-AEFA-584193088D57}" srcOrd="0" destOrd="0" parTransId="{51CE30B6-EED5-4FD0-A22E-BE91FEFAE411}" sibTransId="{11E7CAE4-DA57-45AE-ACF5-22332E94BDD5}"/>
    <dgm:cxn modelId="{AD2B97FE-6952-41B1-91BB-14AD5B83F976}" type="presOf" srcId="{5E5E2837-B78E-40E6-AEFA-584193088D57}" destId="{1BCEE2B9-C895-411B-B378-BF452A2EB583}" srcOrd="0" destOrd="0" presId="urn:microsoft.com/office/officeart/2005/8/layout/vList2"/>
    <dgm:cxn modelId="{42E36923-F14D-4CB7-97A9-5A40247268B6}" type="presParOf" srcId="{7F280FBC-48EC-4758-A4B7-D0402524A1A7}" destId="{1BCEE2B9-C895-411B-B378-BF452A2EB58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717991-3714-4A40-8C17-35DA97A365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08DE1444-EB73-4FEC-8BE3-3C53A3D56B9C}">
      <dgm:prSet/>
      <dgm:spPr/>
      <dgm:t>
        <a:bodyPr/>
        <a:lstStyle/>
        <a:p>
          <a:pPr rtl="0"/>
          <a:r>
            <a:rPr lang="es-ES_tradnl" dirty="0"/>
            <a:t>Índice </a:t>
          </a:r>
          <a:r>
            <a:rPr lang="es-ES" dirty="0"/>
            <a:t>Tutorial de CSS3 </a:t>
          </a:r>
          <a:endParaRPr lang="es-ES_tradnl" dirty="0"/>
        </a:p>
      </dgm:t>
    </dgm:pt>
    <dgm:pt modelId="{0B8BF782-B830-4AD1-A20D-27E94FC15800}" type="parTrans" cxnId="{AFC442C1-78B0-4988-B41E-D8A86C64CCF7}">
      <dgm:prSet/>
      <dgm:spPr/>
      <dgm:t>
        <a:bodyPr/>
        <a:lstStyle/>
        <a:p>
          <a:endParaRPr lang="es-ES_tradnl"/>
        </a:p>
      </dgm:t>
    </dgm:pt>
    <dgm:pt modelId="{D3EFB315-25B1-4ADE-909C-3E670803D514}" type="sibTrans" cxnId="{AFC442C1-78B0-4988-B41E-D8A86C64CCF7}">
      <dgm:prSet/>
      <dgm:spPr/>
      <dgm:t>
        <a:bodyPr/>
        <a:lstStyle/>
        <a:p>
          <a:endParaRPr lang="es-ES_tradnl"/>
        </a:p>
      </dgm:t>
    </dgm:pt>
    <dgm:pt modelId="{D96D4349-C2B7-4A6A-8F0E-2FF2619E000B}" type="pres">
      <dgm:prSet presAssocID="{1D717991-3714-4A40-8C17-35DA97A3651D}" presName="linear" presStyleCnt="0">
        <dgm:presLayoutVars>
          <dgm:animLvl val="lvl"/>
          <dgm:resizeHandles val="exact"/>
        </dgm:presLayoutVars>
      </dgm:prSet>
      <dgm:spPr/>
    </dgm:pt>
    <dgm:pt modelId="{8FA82BD1-9362-49A7-9499-9BFE6F6106BA}" type="pres">
      <dgm:prSet presAssocID="{08DE1444-EB73-4FEC-8BE3-3C53A3D56B9C}" presName="parentText" presStyleLbl="node1" presStyleIdx="0" presStyleCnt="1">
        <dgm:presLayoutVars>
          <dgm:chMax val="0"/>
          <dgm:bulletEnabled val="1"/>
        </dgm:presLayoutVars>
      </dgm:prSet>
      <dgm:spPr/>
    </dgm:pt>
  </dgm:ptLst>
  <dgm:cxnLst>
    <dgm:cxn modelId="{08D99832-1223-4DF7-AEA6-2CFD2F2920F7}" type="presOf" srcId="{08DE1444-EB73-4FEC-8BE3-3C53A3D56B9C}" destId="{8FA82BD1-9362-49A7-9499-9BFE6F6106BA}" srcOrd="0" destOrd="0" presId="urn:microsoft.com/office/officeart/2005/8/layout/vList2"/>
    <dgm:cxn modelId="{75E15573-5A06-4E2F-ABC4-9B20E9143DF4}" type="presOf" srcId="{1D717991-3714-4A40-8C17-35DA97A3651D}" destId="{D96D4349-C2B7-4A6A-8F0E-2FF2619E000B}" srcOrd="0" destOrd="0" presId="urn:microsoft.com/office/officeart/2005/8/layout/vList2"/>
    <dgm:cxn modelId="{AFC442C1-78B0-4988-B41E-D8A86C64CCF7}" srcId="{1D717991-3714-4A40-8C17-35DA97A3651D}" destId="{08DE1444-EB73-4FEC-8BE3-3C53A3D56B9C}" srcOrd="0" destOrd="0" parTransId="{0B8BF782-B830-4AD1-A20D-27E94FC15800}" sibTransId="{D3EFB315-25B1-4ADE-909C-3E670803D514}"/>
    <dgm:cxn modelId="{C60988A6-8E31-4C1B-A552-24DC5F9712E3}" type="presParOf" srcId="{D96D4349-C2B7-4A6A-8F0E-2FF2619E000B}" destId="{8FA82BD1-9362-49A7-9499-9BFE6F6106BA}" srcOrd="0" destOrd="0" presId="urn:microsoft.com/office/officeart/2005/8/layout/vList2"/>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F4737D-3E79-4A03-8B24-A24C4D4586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E30F0AAA-FCAA-47F6-BB86-6C48A462BF6C}">
      <dgm:prSet/>
      <dgm:spPr/>
      <dgm: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0" i="0" dirty="0" err="1"/>
            <a:t>Background</a:t>
          </a:r>
          <a:r>
            <a:rPr lang="es-ES" b="0" i="0" dirty="0"/>
            <a:t> CSS3</a:t>
          </a:r>
          <a:endParaRPr lang="es-ES_tradnl" dirty="0"/>
        </a:p>
      </dgm:t>
    </dgm:pt>
    <dgm:pt modelId="{F2D1BA53-4366-452B-835F-B020D84A7724}" type="parTrans" cxnId="{D22C9F7B-ACAB-4E40-93CC-1F026A9C9466}">
      <dgm:prSet/>
      <dgm:spPr/>
      <dgm:t>
        <a:bodyPr/>
        <a:lstStyle/>
        <a:p>
          <a:endParaRPr lang="es-ES_tradnl"/>
        </a:p>
      </dgm:t>
    </dgm:pt>
    <dgm:pt modelId="{ADF0ADC7-184E-41B9-8B0F-8B3D35551BF4}" type="sibTrans" cxnId="{D22C9F7B-ACAB-4E40-93CC-1F026A9C9466}">
      <dgm:prSet/>
      <dgm:spPr/>
      <dgm:t>
        <a:bodyPr/>
        <a:lstStyle/>
        <a:p>
          <a:endParaRPr lang="es-ES_tradnl"/>
        </a:p>
      </dgm:t>
    </dgm:pt>
    <dgm:pt modelId="{52914392-FB30-4BE5-A27A-608B741D13B7}" type="pres">
      <dgm:prSet presAssocID="{ADF4737D-3E79-4A03-8B24-A24C4D4586C8}" presName="linear" presStyleCnt="0">
        <dgm:presLayoutVars>
          <dgm:animLvl val="lvl"/>
          <dgm:resizeHandles val="exact"/>
        </dgm:presLayoutVars>
      </dgm:prSet>
      <dgm:spPr/>
    </dgm:pt>
    <dgm:pt modelId="{28DCD784-99FF-441D-838D-C50FA7A6991B}" type="pres">
      <dgm:prSet presAssocID="{E30F0AAA-FCAA-47F6-BB86-6C48A462BF6C}" presName="parentText" presStyleLbl="node1" presStyleIdx="0" presStyleCnt="1">
        <dgm:presLayoutVars>
          <dgm:chMax val="0"/>
          <dgm:bulletEnabled val="1"/>
        </dgm:presLayoutVars>
      </dgm:prSet>
      <dgm:spPr/>
    </dgm:pt>
  </dgm:ptLst>
  <dgm:cxnLst>
    <dgm:cxn modelId="{1FFFA374-DAC8-48CD-8B06-34AB1B73F79E}" type="presOf" srcId="{E30F0AAA-FCAA-47F6-BB86-6C48A462BF6C}" destId="{28DCD784-99FF-441D-838D-C50FA7A6991B}" srcOrd="0" destOrd="0" presId="urn:microsoft.com/office/officeart/2005/8/layout/vList2"/>
    <dgm:cxn modelId="{D22C9F7B-ACAB-4E40-93CC-1F026A9C9466}" srcId="{ADF4737D-3E79-4A03-8B24-A24C4D4586C8}" destId="{E30F0AAA-FCAA-47F6-BB86-6C48A462BF6C}" srcOrd="0" destOrd="0" parTransId="{F2D1BA53-4366-452B-835F-B020D84A7724}" sibTransId="{ADF0ADC7-184E-41B9-8B0F-8B3D35551BF4}"/>
    <dgm:cxn modelId="{ABB312CB-3ED8-4BF4-9D54-DD599A1DF404}" type="presOf" srcId="{ADF4737D-3E79-4A03-8B24-A24C4D4586C8}" destId="{52914392-FB30-4BE5-A27A-608B741D13B7}" srcOrd="0" destOrd="0" presId="urn:microsoft.com/office/officeart/2005/8/layout/vList2"/>
    <dgm:cxn modelId="{7CDBC0C8-6DFC-4EB8-829E-ED4B930C3A5E}" type="presParOf" srcId="{52914392-FB30-4BE5-A27A-608B741D13B7}" destId="{28DCD784-99FF-441D-838D-C50FA7A699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65B087-869E-45B0-84D0-64ACE35C8A3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CCEE81F5-B71B-443B-9194-A9AEAC69B84E}">
      <dgm:prSet/>
      <dgm:spPr/>
      <dgm:t>
        <a:bodyPr/>
        <a:lstStyle/>
        <a:p>
          <a:pPr rtl="0"/>
          <a:r>
            <a:rPr lang="es-ES"/>
            <a:t>Ejemplo completo de Backgorund-size</a:t>
          </a:r>
        </a:p>
      </dgm:t>
    </dgm:pt>
    <dgm:pt modelId="{189B7399-4579-4BF6-A5E7-AD7A2738B739}" type="parTrans" cxnId="{6E40794F-2877-4894-96F8-24C424B1D5A2}">
      <dgm:prSet/>
      <dgm:spPr/>
      <dgm:t>
        <a:bodyPr/>
        <a:lstStyle/>
        <a:p>
          <a:endParaRPr lang="es-ES"/>
        </a:p>
      </dgm:t>
    </dgm:pt>
    <dgm:pt modelId="{2B5EC072-AF3A-4101-86A5-78E3BC8A6EB9}" type="sibTrans" cxnId="{6E40794F-2877-4894-96F8-24C424B1D5A2}">
      <dgm:prSet/>
      <dgm:spPr/>
      <dgm:t>
        <a:bodyPr/>
        <a:lstStyle/>
        <a:p>
          <a:endParaRPr lang="es-ES"/>
        </a:p>
      </dgm:t>
    </dgm:pt>
    <dgm:pt modelId="{E7CBEF55-E382-4EBC-AC67-D57EC2B73458}" type="pres">
      <dgm:prSet presAssocID="{DD65B087-869E-45B0-84D0-64ACE35C8A38}" presName="linear" presStyleCnt="0">
        <dgm:presLayoutVars>
          <dgm:animLvl val="lvl"/>
          <dgm:resizeHandles val="exact"/>
        </dgm:presLayoutVars>
      </dgm:prSet>
      <dgm:spPr/>
    </dgm:pt>
    <dgm:pt modelId="{C38B0C10-7767-403D-BF97-434D1159A042}" type="pres">
      <dgm:prSet presAssocID="{CCEE81F5-B71B-443B-9194-A9AEAC69B84E}" presName="parentText" presStyleLbl="node1" presStyleIdx="0" presStyleCnt="1">
        <dgm:presLayoutVars>
          <dgm:chMax val="0"/>
          <dgm:bulletEnabled val="1"/>
        </dgm:presLayoutVars>
      </dgm:prSet>
      <dgm:spPr/>
    </dgm:pt>
  </dgm:ptLst>
  <dgm:cxnLst>
    <dgm:cxn modelId="{E359182C-34D0-4A7D-A79E-CF689B4E43A1}" type="presOf" srcId="{CCEE81F5-B71B-443B-9194-A9AEAC69B84E}" destId="{C38B0C10-7767-403D-BF97-434D1159A042}" srcOrd="0" destOrd="0" presId="urn:microsoft.com/office/officeart/2005/8/layout/vList2"/>
    <dgm:cxn modelId="{6E40794F-2877-4894-96F8-24C424B1D5A2}" srcId="{DD65B087-869E-45B0-84D0-64ACE35C8A38}" destId="{CCEE81F5-B71B-443B-9194-A9AEAC69B84E}" srcOrd="0" destOrd="0" parTransId="{189B7399-4579-4BF6-A5E7-AD7A2738B739}" sibTransId="{2B5EC072-AF3A-4101-86A5-78E3BC8A6EB9}"/>
    <dgm:cxn modelId="{D021748D-9588-4A8C-873D-A3D15331F466}" type="presOf" srcId="{DD65B087-869E-45B0-84D0-64ACE35C8A38}" destId="{E7CBEF55-E382-4EBC-AC67-D57EC2B73458}" srcOrd="0" destOrd="0" presId="urn:microsoft.com/office/officeart/2005/8/layout/vList2"/>
    <dgm:cxn modelId="{6AC71201-C6B9-4D98-ADF4-4B2D7DAB3A2B}" type="presParOf" srcId="{E7CBEF55-E382-4EBC-AC67-D57EC2B73458}" destId="{C38B0C10-7767-403D-BF97-434D1159A04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1693D2-1802-47F0-A83E-4EAAB16F998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ECA32382-0CC7-465F-94A4-10F70DE47035}">
      <dgm:prSet/>
      <dgm:spPr/>
      <dgm:t>
        <a:bodyPr/>
        <a:lstStyle/>
        <a:p>
          <a:pPr rtl="0"/>
          <a:r>
            <a:rPr lang="es-ES" dirty="0"/>
            <a:t>Galería de fotos con CSS3</a:t>
          </a:r>
        </a:p>
      </dgm:t>
    </dgm:pt>
    <dgm:pt modelId="{BFC608F2-6B87-49C8-A4AD-E88850AC4EF9}" type="parTrans" cxnId="{944EC83A-987F-45A7-BC64-4D78B1A83E8E}">
      <dgm:prSet/>
      <dgm:spPr/>
      <dgm:t>
        <a:bodyPr/>
        <a:lstStyle/>
        <a:p>
          <a:endParaRPr lang="es-ES"/>
        </a:p>
      </dgm:t>
    </dgm:pt>
    <dgm:pt modelId="{83596243-A362-4386-B2C7-D03A8EDA0AE4}" type="sibTrans" cxnId="{944EC83A-987F-45A7-BC64-4D78B1A83E8E}">
      <dgm:prSet/>
      <dgm:spPr/>
      <dgm:t>
        <a:bodyPr/>
        <a:lstStyle/>
        <a:p>
          <a:endParaRPr lang="es-ES"/>
        </a:p>
      </dgm:t>
    </dgm:pt>
    <dgm:pt modelId="{AF49C9C8-E266-4E6E-A136-A3C415CD07EC}" type="pres">
      <dgm:prSet presAssocID="{7A1693D2-1802-47F0-A83E-4EAAB16F9985}" presName="linear" presStyleCnt="0">
        <dgm:presLayoutVars>
          <dgm:animLvl val="lvl"/>
          <dgm:resizeHandles val="exact"/>
        </dgm:presLayoutVars>
      </dgm:prSet>
      <dgm:spPr/>
    </dgm:pt>
    <dgm:pt modelId="{BE37BDEB-A311-4B41-BD3F-06B1472FB932}" type="pres">
      <dgm:prSet presAssocID="{ECA32382-0CC7-465F-94A4-10F70DE47035}" presName="parentText" presStyleLbl="node1" presStyleIdx="0" presStyleCnt="1">
        <dgm:presLayoutVars>
          <dgm:chMax val="0"/>
          <dgm:bulletEnabled val="1"/>
        </dgm:presLayoutVars>
      </dgm:prSet>
      <dgm:spPr/>
    </dgm:pt>
  </dgm:ptLst>
  <dgm:cxnLst>
    <dgm:cxn modelId="{944EC83A-987F-45A7-BC64-4D78B1A83E8E}" srcId="{7A1693D2-1802-47F0-A83E-4EAAB16F9985}" destId="{ECA32382-0CC7-465F-94A4-10F70DE47035}" srcOrd="0" destOrd="0" parTransId="{BFC608F2-6B87-49C8-A4AD-E88850AC4EF9}" sibTransId="{83596243-A362-4386-B2C7-D03A8EDA0AE4}"/>
    <dgm:cxn modelId="{454D4B66-F82A-416D-8AC8-D8BD6EA0E8AD}" type="presOf" srcId="{ECA32382-0CC7-465F-94A4-10F70DE47035}" destId="{BE37BDEB-A311-4B41-BD3F-06B1472FB932}" srcOrd="0" destOrd="0" presId="urn:microsoft.com/office/officeart/2005/8/layout/vList2"/>
    <dgm:cxn modelId="{17148E9B-8DF6-4DCB-ADCA-0E6C95017A94}" type="presOf" srcId="{7A1693D2-1802-47F0-A83E-4EAAB16F9985}" destId="{AF49C9C8-E266-4E6E-A136-A3C415CD07EC}" srcOrd="0" destOrd="0" presId="urn:microsoft.com/office/officeart/2005/8/layout/vList2"/>
    <dgm:cxn modelId="{11028BA6-4B19-4FC7-81E3-97533F2E87D5}" type="presParOf" srcId="{AF49C9C8-E266-4E6E-A136-A3C415CD07EC}" destId="{BE37BDEB-A311-4B41-BD3F-06B1472FB93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2A4B09-7918-462A-9052-0B0928289B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B5010B09-0475-4F64-841B-19FCB6C19650}">
      <dgm:prSet/>
      <dgm:spPr/>
      <dgm:t>
        <a:bodyPr/>
        <a:lstStyle/>
        <a:p>
          <a:pPr rtl="0"/>
          <a:r>
            <a:rPr lang="es-ES" dirty="0"/>
            <a:t>Propiedades </a:t>
          </a:r>
          <a:r>
            <a:rPr lang="es-ES" dirty="0" err="1"/>
            <a:t>Keyframes</a:t>
          </a:r>
          <a:r>
            <a:rPr lang="es-ES" dirty="0"/>
            <a:t> </a:t>
          </a:r>
          <a:r>
            <a:rPr lang="es-ES" dirty="0" err="1"/>
            <a:t>Animation</a:t>
          </a:r>
          <a:r>
            <a:rPr lang="es-ES" dirty="0"/>
            <a:t> CSS3</a:t>
          </a:r>
        </a:p>
      </dgm:t>
    </dgm:pt>
    <dgm:pt modelId="{592AE3B1-DD09-417F-84B3-8141842A3D13}" type="parTrans" cxnId="{A90AAD9D-95C7-412A-8B1F-829D8E8458BC}">
      <dgm:prSet/>
      <dgm:spPr/>
      <dgm:t>
        <a:bodyPr/>
        <a:lstStyle/>
        <a:p>
          <a:endParaRPr lang="es-ES"/>
        </a:p>
      </dgm:t>
    </dgm:pt>
    <dgm:pt modelId="{3548B636-95A0-4E08-BBEE-9AA1023DE2D5}" type="sibTrans" cxnId="{A90AAD9D-95C7-412A-8B1F-829D8E8458BC}">
      <dgm:prSet/>
      <dgm:spPr/>
      <dgm:t>
        <a:bodyPr/>
        <a:lstStyle/>
        <a:p>
          <a:endParaRPr lang="es-ES"/>
        </a:p>
      </dgm:t>
    </dgm:pt>
    <dgm:pt modelId="{4E8A3023-6D7D-431D-B8B5-91B0A8CE9AA3}" type="pres">
      <dgm:prSet presAssocID="{B42A4B09-7918-462A-9052-0B0928289BCD}" presName="linear" presStyleCnt="0">
        <dgm:presLayoutVars>
          <dgm:animLvl val="lvl"/>
          <dgm:resizeHandles val="exact"/>
        </dgm:presLayoutVars>
      </dgm:prSet>
      <dgm:spPr/>
    </dgm:pt>
    <dgm:pt modelId="{4CBD8A61-B26E-44A2-8F16-655526E76CFF}" type="pres">
      <dgm:prSet presAssocID="{B5010B09-0475-4F64-841B-19FCB6C19650}" presName="parentText" presStyleLbl="node1" presStyleIdx="0" presStyleCnt="1">
        <dgm:presLayoutVars>
          <dgm:chMax val="0"/>
          <dgm:bulletEnabled val="1"/>
        </dgm:presLayoutVars>
      </dgm:prSet>
      <dgm:spPr/>
    </dgm:pt>
  </dgm:ptLst>
  <dgm:cxnLst>
    <dgm:cxn modelId="{FE378710-F2AC-411A-8690-5C84B82E1DF3}" type="presOf" srcId="{B42A4B09-7918-462A-9052-0B0928289BCD}" destId="{4E8A3023-6D7D-431D-B8B5-91B0A8CE9AA3}" srcOrd="0" destOrd="0" presId="urn:microsoft.com/office/officeart/2005/8/layout/vList2"/>
    <dgm:cxn modelId="{A90AAD9D-95C7-412A-8B1F-829D8E8458BC}" srcId="{B42A4B09-7918-462A-9052-0B0928289BCD}" destId="{B5010B09-0475-4F64-841B-19FCB6C19650}" srcOrd="0" destOrd="0" parTransId="{592AE3B1-DD09-417F-84B3-8141842A3D13}" sibTransId="{3548B636-95A0-4E08-BBEE-9AA1023DE2D5}"/>
    <dgm:cxn modelId="{5B1B0CD1-A19F-4247-82F2-ECA23412B0E5}" type="presOf" srcId="{B5010B09-0475-4F64-841B-19FCB6C19650}" destId="{4CBD8A61-B26E-44A2-8F16-655526E76CFF}" srcOrd="0" destOrd="0" presId="urn:microsoft.com/office/officeart/2005/8/layout/vList2"/>
    <dgm:cxn modelId="{8BD9C674-4CE9-4D4C-8E8C-806C6BF9C59A}" type="presParOf" srcId="{4E8A3023-6D7D-431D-B8B5-91B0A8CE9AA3}" destId="{4CBD8A61-B26E-44A2-8F16-655526E76CF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4E71E4-033E-4B0B-B118-C250FDA5DFF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68509912-D584-451B-83CE-389B2CD4A0F2}">
      <dgm:prSet/>
      <dgm:spPr/>
      <dgm:t>
        <a:bodyPr/>
        <a:lstStyle/>
        <a:p>
          <a:pPr rtl="0"/>
          <a:r>
            <a:rPr lang="es-ES" dirty="0" err="1"/>
            <a:t>animation-name</a:t>
          </a:r>
          <a:r>
            <a:rPr lang="es-ES" dirty="0"/>
            <a:t>:</a:t>
          </a:r>
          <a:endParaRPr lang="es-ES" b="1" dirty="0"/>
        </a:p>
      </dgm:t>
    </dgm:pt>
    <dgm:pt modelId="{BA0698AD-4940-418A-80E3-A197CCD98C4C}" type="parTrans" cxnId="{E891E3F8-AA11-405B-A76D-A89E31951901}">
      <dgm:prSet/>
      <dgm:spPr/>
      <dgm:t>
        <a:bodyPr/>
        <a:lstStyle/>
        <a:p>
          <a:endParaRPr lang="es-ES"/>
        </a:p>
      </dgm:t>
    </dgm:pt>
    <dgm:pt modelId="{05804FA9-183C-4A90-8251-0626DD2FBA89}" type="sibTrans" cxnId="{E891E3F8-AA11-405B-A76D-A89E31951901}">
      <dgm:prSet/>
      <dgm:spPr/>
      <dgm:t>
        <a:bodyPr/>
        <a:lstStyle/>
        <a:p>
          <a:endParaRPr lang="es-ES"/>
        </a:p>
      </dgm:t>
    </dgm:pt>
    <dgm:pt modelId="{3C1D1188-C0C1-4560-AB36-22C1E75B0D07}" type="pres">
      <dgm:prSet presAssocID="{F04E71E4-033E-4B0B-B118-C250FDA5DFFB}" presName="linear" presStyleCnt="0">
        <dgm:presLayoutVars>
          <dgm:animLvl val="lvl"/>
          <dgm:resizeHandles val="exact"/>
        </dgm:presLayoutVars>
      </dgm:prSet>
      <dgm:spPr/>
    </dgm:pt>
    <dgm:pt modelId="{89569381-D02C-4DFB-B4EB-A0EEF0F81E08}" type="pres">
      <dgm:prSet presAssocID="{68509912-D584-451B-83CE-389B2CD4A0F2}" presName="parentText" presStyleLbl="node1" presStyleIdx="0" presStyleCnt="1">
        <dgm:presLayoutVars>
          <dgm:chMax val="0"/>
          <dgm:bulletEnabled val="1"/>
        </dgm:presLayoutVars>
      </dgm:prSet>
      <dgm:spPr/>
    </dgm:pt>
  </dgm:ptLst>
  <dgm:cxnLst>
    <dgm:cxn modelId="{B4A63077-4D86-413E-806F-45D4D681FBBC}" type="presOf" srcId="{F04E71E4-033E-4B0B-B118-C250FDA5DFFB}" destId="{3C1D1188-C0C1-4560-AB36-22C1E75B0D07}" srcOrd="0" destOrd="0" presId="urn:microsoft.com/office/officeart/2005/8/layout/vList2"/>
    <dgm:cxn modelId="{DAAADFDE-F436-4836-AF41-0BC17B6647EA}" type="presOf" srcId="{68509912-D584-451B-83CE-389B2CD4A0F2}" destId="{89569381-D02C-4DFB-B4EB-A0EEF0F81E08}" srcOrd="0" destOrd="0" presId="urn:microsoft.com/office/officeart/2005/8/layout/vList2"/>
    <dgm:cxn modelId="{E891E3F8-AA11-405B-A76D-A89E31951901}" srcId="{F04E71E4-033E-4B0B-B118-C250FDA5DFFB}" destId="{68509912-D584-451B-83CE-389B2CD4A0F2}" srcOrd="0" destOrd="0" parTransId="{BA0698AD-4940-418A-80E3-A197CCD98C4C}" sibTransId="{05804FA9-183C-4A90-8251-0626DD2FBA89}"/>
    <dgm:cxn modelId="{88539A04-F6DB-4775-AB29-93F1583359C8}" type="presParOf" srcId="{3C1D1188-C0C1-4560-AB36-22C1E75B0D07}" destId="{89569381-D02C-4DFB-B4EB-A0EEF0F81E0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A9FF02-417B-4182-BE41-361704599BD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314B6F01-56E7-428D-A25D-FAC0B67D0C85}">
      <dgm:prSet/>
      <dgm:spPr/>
      <dgm:t>
        <a:bodyPr/>
        <a:lstStyle/>
        <a:p>
          <a:pPr rtl="0"/>
          <a:r>
            <a:rPr lang="es-ES" b="1" dirty="0" err="1"/>
            <a:t>animation-duration</a:t>
          </a:r>
          <a:r>
            <a:rPr lang="es-ES" b="1" dirty="0"/>
            <a:t>:</a:t>
          </a:r>
          <a:endParaRPr lang="es-ES" b="1" i="0" dirty="0"/>
        </a:p>
      </dgm:t>
    </dgm:pt>
    <dgm:pt modelId="{F9EDD240-D6A4-4695-B582-5AE0994D6E10}" type="parTrans" cxnId="{B012ADDC-41D7-4598-939D-EE01075E2B62}">
      <dgm:prSet/>
      <dgm:spPr/>
      <dgm:t>
        <a:bodyPr/>
        <a:lstStyle/>
        <a:p>
          <a:endParaRPr lang="es-ES"/>
        </a:p>
      </dgm:t>
    </dgm:pt>
    <dgm:pt modelId="{F10FAAA6-FD67-4A9B-A6F1-673563D4F873}" type="sibTrans" cxnId="{B012ADDC-41D7-4598-939D-EE01075E2B62}">
      <dgm:prSet/>
      <dgm:spPr/>
      <dgm:t>
        <a:bodyPr/>
        <a:lstStyle/>
        <a:p>
          <a:endParaRPr lang="es-ES"/>
        </a:p>
      </dgm:t>
    </dgm:pt>
    <dgm:pt modelId="{010239CD-7712-4925-88A3-D801232C278E}" type="pres">
      <dgm:prSet presAssocID="{31A9FF02-417B-4182-BE41-361704599BDA}" presName="linear" presStyleCnt="0">
        <dgm:presLayoutVars>
          <dgm:animLvl val="lvl"/>
          <dgm:resizeHandles val="exact"/>
        </dgm:presLayoutVars>
      </dgm:prSet>
      <dgm:spPr/>
    </dgm:pt>
    <dgm:pt modelId="{DEE6E7D4-0B77-4918-A36F-6828080C36D6}" type="pres">
      <dgm:prSet presAssocID="{314B6F01-56E7-428D-A25D-FAC0B67D0C85}" presName="parentText" presStyleLbl="node1" presStyleIdx="0" presStyleCnt="1">
        <dgm:presLayoutVars>
          <dgm:chMax val="0"/>
          <dgm:bulletEnabled val="1"/>
        </dgm:presLayoutVars>
      </dgm:prSet>
      <dgm:spPr/>
    </dgm:pt>
  </dgm:ptLst>
  <dgm:cxnLst>
    <dgm:cxn modelId="{B22C6822-D52E-4D5C-B46C-E90E017FFB3C}" type="presOf" srcId="{314B6F01-56E7-428D-A25D-FAC0B67D0C85}" destId="{DEE6E7D4-0B77-4918-A36F-6828080C36D6}" srcOrd="0" destOrd="0" presId="urn:microsoft.com/office/officeart/2005/8/layout/vList2"/>
    <dgm:cxn modelId="{AAE36C22-FEAB-4C45-9A63-285B451BBCE2}" type="presOf" srcId="{31A9FF02-417B-4182-BE41-361704599BDA}" destId="{010239CD-7712-4925-88A3-D801232C278E}" srcOrd="0" destOrd="0" presId="urn:microsoft.com/office/officeart/2005/8/layout/vList2"/>
    <dgm:cxn modelId="{B012ADDC-41D7-4598-939D-EE01075E2B62}" srcId="{31A9FF02-417B-4182-BE41-361704599BDA}" destId="{314B6F01-56E7-428D-A25D-FAC0B67D0C85}" srcOrd="0" destOrd="0" parTransId="{F9EDD240-D6A4-4695-B582-5AE0994D6E10}" sibTransId="{F10FAAA6-FD67-4A9B-A6F1-673563D4F873}"/>
    <dgm:cxn modelId="{9D77DB71-89F4-407A-97F3-4843AAE21FBA}" type="presParOf" srcId="{010239CD-7712-4925-88A3-D801232C278E}" destId="{DEE6E7D4-0B77-4918-A36F-6828080C36D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AD20E-4035-459D-B695-D24DABA619D1}">
      <dsp:nvSpPr>
        <dsp:cNvPr id="0" name=""/>
        <dsp:cNvSpPr/>
      </dsp:nvSpPr>
      <dsp:spPr>
        <a:xfrm>
          <a:off x="0" y="3469"/>
          <a:ext cx="7772400" cy="14630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rtl="0">
            <a:lnSpc>
              <a:spcPct val="90000"/>
            </a:lnSpc>
            <a:spcBef>
              <a:spcPct val="0"/>
            </a:spcBef>
            <a:spcAft>
              <a:spcPct val="35000"/>
            </a:spcAft>
            <a:buNone/>
          </a:pPr>
          <a:r>
            <a:rPr lang="es-ES_tradnl" sz="6100" kern="1200" dirty="0"/>
            <a:t>UT3DIW</a:t>
          </a:r>
        </a:p>
      </dsp:txBody>
      <dsp:txXfrm>
        <a:off x="71422" y="74891"/>
        <a:ext cx="7629556" cy="132024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60569-914D-4D0B-8D27-BB541F886014}">
      <dsp:nvSpPr>
        <dsp:cNvPr id="0" name=""/>
        <dsp:cNvSpPr/>
      </dsp:nvSpPr>
      <dsp:spPr>
        <a:xfrm>
          <a:off x="0" y="4953"/>
          <a:ext cx="4651016"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s-ES" sz="2100" b="1" kern="1200" dirty="0" err="1"/>
            <a:t>animation-iteration-count</a:t>
          </a:r>
          <a:r>
            <a:rPr lang="es-ES" sz="2100" b="1" kern="1200" dirty="0"/>
            <a:t>:</a:t>
          </a:r>
          <a:endParaRPr lang="es-ES" sz="2100" kern="1200" dirty="0"/>
        </a:p>
      </dsp:txBody>
      <dsp:txXfrm>
        <a:off x="24588" y="29541"/>
        <a:ext cx="4601840" cy="45450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DACA9-DD1B-4535-9CA6-93E8D33721E3}">
      <dsp:nvSpPr>
        <dsp:cNvPr id="0" name=""/>
        <dsp:cNvSpPr/>
      </dsp:nvSpPr>
      <dsp:spPr>
        <a:xfrm>
          <a:off x="0" y="10164"/>
          <a:ext cx="5688632"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 sz="2600" b="1" kern="1200"/>
            <a:t>animation-direction:</a:t>
          </a:r>
          <a:endParaRPr lang="es-ES" sz="2600" kern="1200"/>
        </a:p>
      </dsp:txBody>
      <dsp:txXfrm>
        <a:off x="30442" y="40606"/>
        <a:ext cx="5627748" cy="5627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77D69-4DB9-4937-A95F-78D51C527561}">
      <dsp:nvSpPr>
        <dsp:cNvPr id="0" name=""/>
        <dsp:cNvSpPr/>
      </dsp:nvSpPr>
      <dsp:spPr>
        <a:xfrm>
          <a:off x="0" y="5316"/>
          <a:ext cx="7776864"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s-ES" sz="2700" b="1" kern="1200"/>
            <a:t>Lista desordenada con CSS3</a:t>
          </a:r>
          <a:endParaRPr lang="es-ES" sz="2700" kern="1200"/>
        </a:p>
      </dsp:txBody>
      <dsp:txXfrm>
        <a:off x="31613" y="36929"/>
        <a:ext cx="7713638" cy="5843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110F9-DEE5-41B3-B68C-3CED595E9B4E}">
      <dsp:nvSpPr>
        <dsp:cNvPr id="0" name=""/>
        <dsp:cNvSpPr/>
      </dsp:nvSpPr>
      <dsp:spPr>
        <a:xfrm>
          <a:off x="0" y="551"/>
          <a:ext cx="5256583"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s-ES" sz="2300" b="1" kern="1200" dirty="0"/>
            <a:t>Media </a:t>
          </a:r>
          <a:r>
            <a:rPr lang="es-ES" sz="2300" b="1" kern="1200" dirty="0" err="1"/>
            <a:t>Queries</a:t>
          </a:r>
          <a:r>
            <a:rPr lang="es-ES" sz="2300" b="1" kern="1200" dirty="0"/>
            <a:t> con CSS3</a:t>
          </a:r>
          <a:endParaRPr lang="es-ES" sz="2300" b="1" i="0" kern="1200" dirty="0"/>
        </a:p>
      </dsp:txBody>
      <dsp:txXfrm>
        <a:off x="26930" y="27481"/>
        <a:ext cx="5202723" cy="49779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8A479-B829-4E56-9E8D-E3B403B4665B}">
      <dsp:nvSpPr>
        <dsp:cNvPr id="0" name=""/>
        <dsp:cNvSpPr/>
      </dsp:nvSpPr>
      <dsp:spPr>
        <a:xfrm>
          <a:off x="0" y="4778"/>
          <a:ext cx="6768752"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s-ES" sz="1500" kern="1200"/>
            <a:t>Ejemplo detección dispositivo media queries resuelto</a:t>
          </a:r>
        </a:p>
      </dsp:txBody>
      <dsp:txXfrm>
        <a:off x="17563" y="22341"/>
        <a:ext cx="6733626" cy="324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73B12-F7DD-4FFB-B3F5-B1A955AE0204}">
      <dsp:nvSpPr>
        <dsp:cNvPr id="0" name=""/>
        <dsp:cNvSpPr/>
      </dsp:nvSpPr>
      <dsp:spPr>
        <a:xfrm>
          <a:off x="0" y="0"/>
          <a:ext cx="8208912"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 sz="2600" b="1" kern="1200" dirty="0"/>
            <a:t>Prefijos para los navegadores CSS3</a:t>
          </a:r>
          <a:endParaRPr lang="es-ES" sz="2600" kern="1200" dirty="0"/>
        </a:p>
      </dsp:txBody>
      <dsp:txXfrm>
        <a:off x="30442" y="30442"/>
        <a:ext cx="8148028" cy="56272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20AA0-994D-4D39-9933-7E4DAC874C52}">
      <dsp:nvSpPr>
        <dsp:cNvPr id="0" name=""/>
        <dsp:cNvSpPr/>
      </dsp:nvSpPr>
      <dsp:spPr>
        <a:xfrm>
          <a:off x="0" y="467"/>
          <a:ext cx="8163247"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 sz="2800" b="1" kern="1200"/>
            <a:t>Pseudo-clases estructurales CSS3</a:t>
          </a:r>
          <a:endParaRPr lang="es-ES" sz="2800" kern="1200"/>
        </a:p>
      </dsp:txBody>
      <dsp:txXfrm>
        <a:off x="32784" y="33251"/>
        <a:ext cx="8097679" cy="6060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B6240-46A0-4202-8BF9-B94EF52460D6}">
      <dsp:nvSpPr>
        <dsp:cNvPr id="0" name=""/>
        <dsp:cNvSpPr/>
      </dsp:nvSpPr>
      <dsp:spPr>
        <a:xfrm>
          <a:off x="0" y="9557"/>
          <a:ext cx="2088232"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s-ES" sz="1500" kern="1200" dirty="0"/>
            <a:t>Ejemplo </a:t>
          </a:r>
          <a:r>
            <a:rPr lang="es-ES" sz="1500" kern="1200" dirty="0" err="1"/>
            <a:t>nth-child</a:t>
          </a:r>
          <a:endParaRPr lang="es-ES" sz="1500" kern="1200" dirty="0"/>
        </a:p>
      </dsp:txBody>
      <dsp:txXfrm>
        <a:off x="17563" y="27120"/>
        <a:ext cx="2053106" cy="32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EE2B9-C895-411B-B378-BF452A2EB583}">
      <dsp:nvSpPr>
        <dsp:cNvPr id="0" name=""/>
        <dsp:cNvSpPr/>
      </dsp:nvSpPr>
      <dsp:spPr>
        <a:xfrm>
          <a:off x="0" y="344"/>
          <a:ext cx="6400800" cy="9354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s-ES_tradnl" sz="3900" kern="1200"/>
            <a:t>CSS3-Avanzado</a:t>
          </a:r>
          <a:endParaRPr lang="es-ES_tradnl" sz="3900" kern="1200" dirty="0"/>
        </a:p>
      </dsp:txBody>
      <dsp:txXfrm>
        <a:off x="45663" y="46007"/>
        <a:ext cx="6309474" cy="84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82BD1-9362-49A7-9499-9BFE6F6106BA}">
      <dsp:nvSpPr>
        <dsp:cNvPr id="0" name=""/>
        <dsp:cNvSpPr/>
      </dsp:nvSpPr>
      <dsp:spPr>
        <a:xfrm>
          <a:off x="0" y="5288"/>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s-ES_tradnl" sz="3200" kern="1200" dirty="0"/>
            <a:t>Índice </a:t>
          </a:r>
          <a:r>
            <a:rPr lang="es-ES" sz="3200" kern="1200" dirty="0"/>
            <a:t>Tutorial de CSS3 </a:t>
          </a:r>
          <a:endParaRPr lang="es-ES_tradnl" sz="3200" kern="1200" dirty="0"/>
        </a:p>
      </dsp:txBody>
      <dsp:txXfrm>
        <a:off x="37467" y="42755"/>
        <a:ext cx="8154666"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CD784-99FF-441D-838D-C50FA7A6991B}">
      <dsp:nvSpPr>
        <dsp:cNvPr id="0" name=""/>
        <dsp:cNvSpPr/>
      </dsp:nvSpPr>
      <dsp:spPr>
        <a:xfrm>
          <a:off x="0" y="11727"/>
          <a:ext cx="8229600"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z="2600" b="0" i="0" kern="1200" dirty="0" err="1"/>
            <a:t>Background</a:t>
          </a:r>
          <a:r>
            <a:rPr lang="es-ES" sz="2600" b="0" i="0" kern="1200" dirty="0"/>
            <a:t> CSS3</a:t>
          </a:r>
          <a:endParaRPr lang="es-ES_tradnl" sz="2600" kern="1200" dirty="0"/>
        </a:p>
      </dsp:txBody>
      <dsp:txXfrm>
        <a:off x="32670" y="44397"/>
        <a:ext cx="8164260" cy="603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B0C10-7767-403D-BF97-434D1159A042}">
      <dsp:nvSpPr>
        <dsp:cNvPr id="0" name=""/>
        <dsp:cNvSpPr/>
      </dsp:nvSpPr>
      <dsp:spPr>
        <a:xfrm>
          <a:off x="0" y="4778"/>
          <a:ext cx="4464496"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s-ES" sz="1500" kern="1200"/>
            <a:t>Ejemplo completo de Backgorund-size</a:t>
          </a:r>
        </a:p>
      </dsp:txBody>
      <dsp:txXfrm>
        <a:off x="17563" y="22341"/>
        <a:ext cx="4429370" cy="324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7BDEB-A311-4B41-BD3F-06B1472FB932}">
      <dsp:nvSpPr>
        <dsp:cNvPr id="0" name=""/>
        <dsp:cNvSpPr/>
      </dsp:nvSpPr>
      <dsp:spPr>
        <a:xfrm>
          <a:off x="0" y="7093"/>
          <a:ext cx="6017294"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s-ES" sz="3400" kern="1200" dirty="0"/>
            <a:t>Galería de fotos con CSS3</a:t>
          </a:r>
        </a:p>
      </dsp:txBody>
      <dsp:txXfrm>
        <a:off x="39809" y="46902"/>
        <a:ext cx="5937676" cy="7358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D8A61-B26E-44A2-8F16-655526E76CFF}">
      <dsp:nvSpPr>
        <dsp:cNvPr id="0" name=""/>
        <dsp:cNvSpPr/>
      </dsp:nvSpPr>
      <dsp:spPr>
        <a:xfrm>
          <a:off x="0" y="265"/>
          <a:ext cx="72008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s-ES" sz="3000" kern="1200" dirty="0"/>
            <a:t>Propiedades </a:t>
          </a:r>
          <a:r>
            <a:rPr lang="es-ES" sz="3000" kern="1200" dirty="0" err="1"/>
            <a:t>Keyframes</a:t>
          </a:r>
          <a:r>
            <a:rPr lang="es-ES" sz="3000" kern="1200" dirty="0"/>
            <a:t> </a:t>
          </a:r>
          <a:r>
            <a:rPr lang="es-ES" sz="3000" kern="1200" dirty="0" err="1"/>
            <a:t>Animation</a:t>
          </a:r>
          <a:r>
            <a:rPr lang="es-ES" sz="3000" kern="1200" dirty="0"/>
            <a:t> CSS3</a:t>
          </a:r>
        </a:p>
      </dsp:txBody>
      <dsp:txXfrm>
        <a:off x="35125" y="35390"/>
        <a:ext cx="7130550" cy="6492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69381-D02C-4DFB-B4EB-A0EEF0F81E08}">
      <dsp:nvSpPr>
        <dsp:cNvPr id="0" name=""/>
        <dsp:cNvSpPr/>
      </dsp:nvSpPr>
      <dsp:spPr>
        <a:xfrm>
          <a:off x="0" y="4831"/>
          <a:ext cx="2952328"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s-ES" sz="2100" kern="1200" dirty="0" err="1"/>
            <a:t>animation-name</a:t>
          </a:r>
          <a:r>
            <a:rPr lang="es-ES" sz="2100" kern="1200" dirty="0"/>
            <a:t>:</a:t>
          </a:r>
          <a:endParaRPr lang="es-ES" sz="2100" b="1" kern="1200" dirty="0"/>
        </a:p>
      </dsp:txBody>
      <dsp:txXfrm>
        <a:off x="24588" y="29419"/>
        <a:ext cx="2903152" cy="4545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E7D4-0B77-4918-A36F-6828080C36D6}">
      <dsp:nvSpPr>
        <dsp:cNvPr id="0" name=""/>
        <dsp:cNvSpPr/>
      </dsp:nvSpPr>
      <dsp:spPr>
        <a:xfrm>
          <a:off x="0" y="10504"/>
          <a:ext cx="4748583"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s-ES" sz="2200" b="1" kern="1200" dirty="0" err="1"/>
            <a:t>animation-duration</a:t>
          </a:r>
          <a:r>
            <a:rPr lang="es-ES" sz="2200" b="1" kern="1200" dirty="0"/>
            <a:t>:</a:t>
          </a:r>
          <a:endParaRPr lang="es-ES" sz="2200" b="1" i="0" kern="1200" dirty="0"/>
        </a:p>
      </dsp:txBody>
      <dsp:txXfrm>
        <a:off x="25759" y="36263"/>
        <a:ext cx="4697065"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ES_tradn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S_tradnl"/>
          </a:p>
        </p:txBody>
      </p:sp>
      <p:sp>
        <p:nvSpPr>
          <p:cNvPr id="4" name="3 Marcador de fecha"/>
          <p:cNvSpPr>
            <a:spLocks noGrp="1"/>
          </p:cNvSpPr>
          <p:nvPr>
            <p:ph type="dt" sz="half" idx="10"/>
          </p:nvPr>
        </p:nvSpPr>
        <p:spPr/>
        <p:txBody>
          <a:bodyPr/>
          <a:lstStyle/>
          <a:p>
            <a:fld id="{B0FD7068-8D5E-467C-9659-1BF9727C0444}" type="datetimeFigureOut">
              <a:rPr lang="es-ES_tradnl" smtClean="0"/>
              <a:pPr/>
              <a:t>13/11/2020</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B9103BF8-4F85-4815-93D0-58839CC65073}" type="slidenum">
              <a:rPr lang="es-ES_tradnl" smtClean="0"/>
              <a:pPr/>
              <a:t>‹Nº›</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B0FD7068-8D5E-467C-9659-1BF9727C0444}" type="datetimeFigureOut">
              <a:rPr lang="es-ES_tradnl" smtClean="0"/>
              <a:pPr/>
              <a:t>13/11/2020</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B9103BF8-4F85-4815-93D0-58839CC65073}" type="slidenum">
              <a:rPr lang="es-ES_tradnl" smtClean="0"/>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ES_tradn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B0FD7068-8D5E-467C-9659-1BF9727C0444}" type="datetimeFigureOut">
              <a:rPr lang="es-ES_tradnl" smtClean="0"/>
              <a:pPr/>
              <a:t>13/11/2020</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B9103BF8-4F85-4815-93D0-58839CC65073}" type="slidenum">
              <a:rPr lang="es-ES_tradnl" smtClean="0"/>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B0FD7068-8D5E-467C-9659-1BF9727C0444}" type="datetimeFigureOut">
              <a:rPr lang="es-ES_tradnl" smtClean="0"/>
              <a:pPr/>
              <a:t>13/11/2020</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B9103BF8-4F85-4815-93D0-58839CC65073}" type="slidenum">
              <a:rPr lang="es-ES_tradnl" smtClean="0"/>
              <a:pPr/>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ES_tradn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0FD7068-8D5E-467C-9659-1BF9727C0444}" type="datetimeFigureOut">
              <a:rPr lang="es-ES_tradnl" smtClean="0"/>
              <a:pPr/>
              <a:t>13/11/2020</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B9103BF8-4F85-4815-93D0-58839CC65073}" type="slidenum">
              <a:rPr lang="es-ES_tradnl" smtClean="0"/>
              <a:pPr/>
              <a:t>‹Nº›</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fecha"/>
          <p:cNvSpPr>
            <a:spLocks noGrp="1"/>
          </p:cNvSpPr>
          <p:nvPr>
            <p:ph type="dt" sz="half" idx="10"/>
          </p:nvPr>
        </p:nvSpPr>
        <p:spPr/>
        <p:txBody>
          <a:bodyPr/>
          <a:lstStyle/>
          <a:p>
            <a:fld id="{B0FD7068-8D5E-467C-9659-1BF9727C0444}" type="datetimeFigureOut">
              <a:rPr lang="es-ES_tradnl" smtClean="0"/>
              <a:pPr/>
              <a:t>13/11/2020</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B9103BF8-4F85-4815-93D0-58839CC65073}" type="slidenum">
              <a:rPr lang="es-ES_tradnl" smtClean="0"/>
              <a:pPr/>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ES_tradn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6 Marcador de fecha"/>
          <p:cNvSpPr>
            <a:spLocks noGrp="1"/>
          </p:cNvSpPr>
          <p:nvPr>
            <p:ph type="dt" sz="half" idx="10"/>
          </p:nvPr>
        </p:nvSpPr>
        <p:spPr/>
        <p:txBody>
          <a:bodyPr/>
          <a:lstStyle/>
          <a:p>
            <a:fld id="{B0FD7068-8D5E-467C-9659-1BF9727C0444}" type="datetimeFigureOut">
              <a:rPr lang="es-ES_tradnl" smtClean="0"/>
              <a:pPr/>
              <a:t>13/11/2020</a:t>
            </a:fld>
            <a:endParaRPr lang="es-ES_tradnl"/>
          </a:p>
        </p:txBody>
      </p:sp>
      <p:sp>
        <p:nvSpPr>
          <p:cNvPr id="8" name="7 Marcador de pie de página"/>
          <p:cNvSpPr>
            <a:spLocks noGrp="1"/>
          </p:cNvSpPr>
          <p:nvPr>
            <p:ph type="ftr" sz="quarter" idx="11"/>
          </p:nvPr>
        </p:nvSpPr>
        <p:spPr/>
        <p:txBody>
          <a:bodyPr/>
          <a:lstStyle/>
          <a:p>
            <a:endParaRPr lang="es-ES_tradnl"/>
          </a:p>
        </p:txBody>
      </p:sp>
      <p:sp>
        <p:nvSpPr>
          <p:cNvPr id="9" name="8 Marcador de número de diapositiva"/>
          <p:cNvSpPr>
            <a:spLocks noGrp="1"/>
          </p:cNvSpPr>
          <p:nvPr>
            <p:ph type="sldNum" sz="quarter" idx="12"/>
          </p:nvPr>
        </p:nvSpPr>
        <p:spPr/>
        <p:txBody>
          <a:bodyPr/>
          <a:lstStyle/>
          <a:p>
            <a:fld id="{B9103BF8-4F85-4815-93D0-58839CC65073}" type="slidenum">
              <a:rPr lang="es-ES_tradnl" smtClean="0"/>
              <a:pPr/>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fecha"/>
          <p:cNvSpPr>
            <a:spLocks noGrp="1"/>
          </p:cNvSpPr>
          <p:nvPr>
            <p:ph type="dt" sz="half" idx="10"/>
          </p:nvPr>
        </p:nvSpPr>
        <p:spPr/>
        <p:txBody>
          <a:bodyPr/>
          <a:lstStyle/>
          <a:p>
            <a:fld id="{B0FD7068-8D5E-467C-9659-1BF9727C0444}" type="datetimeFigureOut">
              <a:rPr lang="es-ES_tradnl" smtClean="0"/>
              <a:pPr/>
              <a:t>13/11/2020</a:t>
            </a:fld>
            <a:endParaRPr lang="es-ES_tradnl"/>
          </a:p>
        </p:txBody>
      </p:sp>
      <p:sp>
        <p:nvSpPr>
          <p:cNvPr id="4" name="3 Marcador de pie de página"/>
          <p:cNvSpPr>
            <a:spLocks noGrp="1"/>
          </p:cNvSpPr>
          <p:nvPr>
            <p:ph type="ftr" sz="quarter" idx="11"/>
          </p:nvPr>
        </p:nvSpPr>
        <p:spPr/>
        <p:txBody>
          <a:bodyPr/>
          <a:lstStyle/>
          <a:p>
            <a:endParaRPr lang="es-ES_tradnl"/>
          </a:p>
        </p:txBody>
      </p:sp>
      <p:sp>
        <p:nvSpPr>
          <p:cNvPr id="5" name="4 Marcador de número de diapositiva"/>
          <p:cNvSpPr>
            <a:spLocks noGrp="1"/>
          </p:cNvSpPr>
          <p:nvPr>
            <p:ph type="sldNum" sz="quarter" idx="12"/>
          </p:nvPr>
        </p:nvSpPr>
        <p:spPr/>
        <p:txBody>
          <a:bodyPr/>
          <a:lstStyle/>
          <a:p>
            <a:fld id="{B9103BF8-4F85-4815-93D0-58839CC65073}" type="slidenum">
              <a:rPr lang="es-ES_tradnl" smtClean="0"/>
              <a:pPr/>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0FD7068-8D5E-467C-9659-1BF9727C0444}" type="datetimeFigureOut">
              <a:rPr lang="es-ES_tradnl" smtClean="0"/>
              <a:pPr/>
              <a:t>13/11/2020</a:t>
            </a:fld>
            <a:endParaRPr lang="es-ES_tradnl"/>
          </a:p>
        </p:txBody>
      </p:sp>
      <p:sp>
        <p:nvSpPr>
          <p:cNvPr id="3" name="2 Marcador de pie de página"/>
          <p:cNvSpPr>
            <a:spLocks noGrp="1"/>
          </p:cNvSpPr>
          <p:nvPr>
            <p:ph type="ftr" sz="quarter" idx="11"/>
          </p:nvPr>
        </p:nvSpPr>
        <p:spPr/>
        <p:txBody>
          <a:bodyPr/>
          <a:lstStyle/>
          <a:p>
            <a:endParaRPr lang="es-ES_tradnl"/>
          </a:p>
        </p:txBody>
      </p:sp>
      <p:sp>
        <p:nvSpPr>
          <p:cNvPr id="4" name="3 Marcador de número de diapositiva"/>
          <p:cNvSpPr>
            <a:spLocks noGrp="1"/>
          </p:cNvSpPr>
          <p:nvPr>
            <p:ph type="sldNum" sz="quarter" idx="12"/>
          </p:nvPr>
        </p:nvSpPr>
        <p:spPr/>
        <p:txBody>
          <a:bodyPr/>
          <a:lstStyle/>
          <a:p>
            <a:fld id="{B9103BF8-4F85-4815-93D0-58839CC65073}" type="slidenum">
              <a:rPr lang="es-ES_tradnl" smtClean="0"/>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ES_tradn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0FD7068-8D5E-467C-9659-1BF9727C0444}" type="datetimeFigureOut">
              <a:rPr lang="es-ES_tradnl" smtClean="0"/>
              <a:pPr/>
              <a:t>13/11/2020</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B9103BF8-4F85-4815-93D0-58839CC65073}" type="slidenum">
              <a:rPr lang="es-ES_tradnl" smtClean="0"/>
              <a:pPr/>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ES_tradn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_tradn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0FD7068-8D5E-467C-9659-1BF9727C0444}" type="datetimeFigureOut">
              <a:rPr lang="es-ES_tradnl" smtClean="0"/>
              <a:pPr/>
              <a:t>13/11/2020</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B9103BF8-4F85-4815-93D0-58839CC65073}" type="slidenum">
              <a:rPr lang="es-ES_tradnl" smtClean="0"/>
              <a:pPr/>
              <a:t>‹Nº›</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ES_tradn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D7068-8D5E-467C-9659-1BF9727C0444}" type="datetimeFigureOut">
              <a:rPr lang="es-ES_tradnl" smtClean="0"/>
              <a:pPr/>
              <a:t>13/11/2020</a:t>
            </a:fld>
            <a:endParaRPr lang="es-ES_tradn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03BF8-4F85-4815-93D0-58839CC65073}" type="slidenum">
              <a:rPr lang="es-ES_tradnl" smtClean="0"/>
              <a:pPr/>
              <a:t>‹Nº›</a:t>
            </a:fld>
            <a:endParaRPr 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caniuse.com/" TargetMode="External"/><Relationship Id="rId3" Type="http://schemas.openxmlformats.org/officeDocument/2006/relationships/diagramLayout" Target="../diagrams/layout6.xml"/><Relationship Id="rId7" Type="http://schemas.openxmlformats.org/officeDocument/2006/relationships/hyperlink" Target="http://www.w3.org/TR/css3-selectors/" TargetMode="Externa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untitled.es/pseudo-clases-estructurales-css3/" TargetMode="External"/><Relationship Id="rId13" Type="http://schemas.openxmlformats.org/officeDocument/2006/relationships/hyperlink" Target="http://untitled.es/sintaxis-keyframes-animation-css3/" TargetMode="External"/><Relationship Id="rId18" Type="http://schemas.openxmlformats.org/officeDocument/2006/relationships/diagramQuickStyle" Target="../diagrams/quickStyle3.xml"/><Relationship Id="rId3" Type="http://schemas.openxmlformats.org/officeDocument/2006/relationships/hyperlink" Target="http://untitled.es/galeria-de-fotos-con-css3/" TargetMode="External"/><Relationship Id="rId21" Type="http://schemas.openxmlformats.org/officeDocument/2006/relationships/hyperlink" Target="http://untitled.es/tutoriales-curso-de-css3/" TargetMode="External"/><Relationship Id="rId7" Type="http://schemas.openxmlformats.org/officeDocument/2006/relationships/hyperlink" Target="http://untitled.es/etiquetas-para-los-navegadores/" TargetMode="External"/><Relationship Id="rId12" Type="http://schemas.openxmlformats.org/officeDocument/2006/relationships/hyperlink" Target="http://untitled.es/selectores-de-atributos-css3/" TargetMode="External"/><Relationship Id="rId17" Type="http://schemas.openxmlformats.org/officeDocument/2006/relationships/diagramLayout" Target="../diagrams/layout3.xml"/><Relationship Id="rId2" Type="http://schemas.openxmlformats.org/officeDocument/2006/relationships/hyperlink" Target="http://untitled.es/background-css3/" TargetMode="External"/><Relationship Id="rId16" Type="http://schemas.openxmlformats.org/officeDocument/2006/relationships/diagramData" Target="../diagrams/data3.xml"/><Relationship Id="rId20" Type="http://schemas.microsoft.com/office/2007/relationships/diagramDrawing" Target="../diagrams/drawing3.xml"/><Relationship Id="rId1" Type="http://schemas.openxmlformats.org/officeDocument/2006/relationships/slideLayout" Target="../slideLayouts/slideLayout7.xml"/><Relationship Id="rId6" Type="http://schemas.openxmlformats.org/officeDocument/2006/relationships/hyperlink" Target="http://untitled.es/media-queries-con-css3/" TargetMode="External"/><Relationship Id="rId11" Type="http://schemas.openxmlformats.org/officeDocument/2006/relationships/hyperlink" Target="http://untitled.es/selectores-css3-parte-1/" TargetMode="External"/><Relationship Id="rId5" Type="http://schemas.openxmlformats.org/officeDocument/2006/relationships/hyperlink" Target="http://untitled.es/lista-desordenada-con-css3/" TargetMode="External"/><Relationship Id="rId15" Type="http://schemas.openxmlformats.org/officeDocument/2006/relationships/hyperlink" Target="http://untitled.es/transiciones-css3/" TargetMode="External"/><Relationship Id="rId10" Type="http://schemas.openxmlformats.org/officeDocument/2006/relationships/hyperlink" Target="http://untitled.es/pseudo-clase-target-css3/" TargetMode="External"/><Relationship Id="rId19" Type="http://schemas.openxmlformats.org/officeDocument/2006/relationships/diagramColors" Target="../diagrams/colors3.xml"/><Relationship Id="rId4" Type="http://schemas.openxmlformats.org/officeDocument/2006/relationships/hyperlink" Target="http://untitled.es/propiedades-keyframes-animation-css3/" TargetMode="External"/><Relationship Id="rId9" Type="http://schemas.openxmlformats.org/officeDocument/2006/relationships/hyperlink" Target="http://untitled.es/pseudo-clases-estructurales-css3-formula-nth-child/" TargetMode="External"/><Relationship Id="rId14" Type="http://schemas.openxmlformats.org/officeDocument/2006/relationships/hyperlink" Target="http://untitled.es/transform-con-css3/"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9.png"/><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51.xml.rels><?xml version="1.0" encoding="UTF-8" standalone="yes"?>
<Relationships xmlns="http://schemas.openxmlformats.org/package/2006/relationships"><Relationship Id="rId3" Type="http://schemas.openxmlformats.org/officeDocument/2006/relationships/hyperlink" Target="http://untitled.es/selectores-css3-parte-1/" TargetMode="External"/><Relationship Id="rId2" Type="http://schemas.openxmlformats.org/officeDocument/2006/relationships/hyperlink" Target="http://untitled.es/pseudo-clases-estructurales-css3/" TargetMode="Externa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es.wikipedia.org/wiki/Navegador_web"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hyperlink" Target="http://untitled.es/etiquetas-para-los-navegadores/"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86.xml.rels><?xml version="1.0" encoding="UTF-8" standalone="yes"?>
<Relationships xmlns="http://schemas.openxmlformats.org/package/2006/relationships"><Relationship Id="rId2" Type="http://schemas.openxmlformats.org/officeDocument/2006/relationships/hyperlink" Target="http://www.w3.org/TR/css3-transitions/#animatable-propertie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1710624383"/>
              </p:ext>
            </p:extLst>
          </p:nvPr>
        </p:nvGraphicFramePr>
        <p:xfrm>
          <a:off x="685800" y="2130425"/>
          <a:ext cx="7772400" cy="147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Diagrama"/>
          <p:cNvGraphicFramePr/>
          <p:nvPr>
            <p:extLst>
              <p:ext uri="{D42A27DB-BD31-4B8C-83A1-F6EECF244321}">
                <p14:modId xmlns:p14="http://schemas.microsoft.com/office/powerpoint/2010/main" val="1369112564"/>
              </p:ext>
            </p:extLst>
          </p:nvPr>
        </p:nvGraphicFramePr>
        <p:xfrm>
          <a:off x="1371600" y="4221088"/>
          <a:ext cx="6400800" cy="9361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3212976"/>
            <a:ext cx="8820472"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Con el valor auto le estamos indicando que tome el valor original de la imagen para saltamontes.png y rana.png</a:t>
            </a:r>
          </a:p>
          <a:p>
            <a:r>
              <a:rPr lang="es-ES" dirty="0"/>
              <a:t>Quedando nuestro ejemplo de esta forma.</a:t>
            </a:r>
          </a:p>
        </p:txBody>
      </p:sp>
      <p:pic>
        <p:nvPicPr>
          <p:cNvPr id="5122" name="Picture 2" descr="http://untitled.es/wp-content/uploads/2011/11/background-con-varias-imagene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4581128"/>
            <a:ext cx="3333750" cy="1990725"/>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179512" y="188640"/>
            <a:ext cx="842493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Ya por último sólo nos falta indicarle el tamaño que deseamos para nuestra rana y para el saltamontes. Por defecto está tomando el que le dimos a los azulejos.</a:t>
            </a:r>
          </a:p>
        </p:txBody>
      </p:sp>
      <p:sp>
        <p:nvSpPr>
          <p:cNvPr id="5" name="4 Rectángulo"/>
          <p:cNvSpPr/>
          <p:nvPr/>
        </p:nvSpPr>
        <p:spPr>
          <a:xfrm>
            <a:off x="251520" y="908720"/>
            <a:ext cx="5966048" cy="369332"/>
          </a:xfrm>
          <a:prstGeom prst="rect">
            <a:avLst/>
          </a:prstGeom>
        </p:spPr>
        <p:txBody>
          <a:bodyPr wrap="square">
            <a:spAutoFit/>
          </a:bodyPr>
          <a:lstStyle/>
          <a:p>
            <a:r>
              <a:rPr lang="es-ES" dirty="0">
                <a:solidFill>
                  <a:prstClr val="black"/>
                </a:solidFill>
              </a:rPr>
              <a:t> </a:t>
            </a:r>
            <a:r>
              <a:rPr lang="es-ES" dirty="0" err="1">
                <a:solidFill>
                  <a:prstClr val="black"/>
                </a:solidFill>
              </a:rPr>
              <a:t>background-size</a:t>
            </a:r>
            <a:r>
              <a:rPr lang="es-ES" dirty="0">
                <a:solidFill>
                  <a:prstClr val="black"/>
                </a:solidFill>
              </a:rPr>
              <a:t>: 50% 100%;</a:t>
            </a:r>
            <a:endParaRPr lang="es-ES" dirty="0"/>
          </a:p>
        </p:txBody>
      </p:sp>
      <p:sp>
        <p:nvSpPr>
          <p:cNvPr id="6" name="5 Rectángulo"/>
          <p:cNvSpPr/>
          <p:nvPr/>
        </p:nvSpPr>
        <p:spPr>
          <a:xfrm>
            <a:off x="179512" y="1340768"/>
            <a:ext cx="8280920"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Podemos indicar un tamaño para cada una de nuestras imágenes de la siguiente forma. </a:t>
            </a:r>
          </a:p>
          <a:p>
            <a:r>
              <a:rPr lang="es-ES" dirty="0"/>
              <a:t>El orden para dar estos valores es de arriba hasta abajo en la lista de imágenes y se aplicará directamente en </a:t>
            </a:r>
            <a:r>
              <a:rPr lang="es-ES" dirty="0" err="1"/>
              <a:t>background-size</a:t>
            </a:r>
            <a:r>
              <a:rPr lang="es-ES" dirty="0"/>
              <a:t> de la siguiente forma.</a:t>
            </a:r>
          </a:p>
        </p:txBody>
      </p:sp>
      <p:sp>
        <p:nvSpPr>
          <p:cNvPr id="7" name="6 Rectángulo"/>
          <p:cNvSpPr/>
          <p:nvPr/>
        </p:nvSpPr>
        <p:spPr>
          <a:xfrm>
            <a:off x="395536" y="2708920"/>
            <a:ext cx="3923575" cy="369332"/>
          </a:xfrm>
          <a:prstGeom prst="rect">
            <a:avLst/>
          </a:prstGeom>
        </p:spPr>
        <p:txBody>
          <a:bodyPr wrap="none">
            <a:spAutoFit/>
          </a:bodyPr>
          <a:lstStyle/>
          <a:p>
            <a:r>
              <a:rPr lang="es-ES" dirty="0" err="1"/>
              <a:t>background-size</a:t>
            </a:r>
            <a:r>
              <a:rPr lang="es-ES" dirty="0"/>
              <a:t>: auto, auto, 50% 100%;</a:t>
            </a:r>
          </a:p>
        </p:txBody>
      </p:sp>
    </p:spTree>
    <p:extLst>
      <p:ext uri="{BB962C8B-B14F-4D97-AF65-F5344CB8AC3E}">
        <p14:creationId xmlns:p14="http://schemas.microsoft.com/office/powerpoint/2010/main" val="218442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04154" y="5228083"/>
            <a:ext cx="8516317"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Trabajando con la </a:t>
            </a:r>
            <a:r>
              <a:rPr lang="es-ES" dirty="0" err="1"/>
              <a:t>pseudo</a:t>
            </a:r>
            <a:r>
              <a:rPr lang="es-ES" dirty="0"/>
              <a:t>-clase :target  de CSS3 podemos crear una galería de fotos sin necesidad de emplear JavaScript.</a:t>
            </a:r>
          </a:p>
        </p:txBody>
      </p:sp>
      <p:graphicFrame>
        <p:nvGraphicFramePr>
          <p:cNvPr id="5" name="4 Diagrama"/>
          <p:cNvGraphicFramePr/>
          <p:nvPr>
            <p:extLst>
              <p:ext uri="{D42A27DB-BD31-4B8C-83A1-F6EECF244321}">
                <p14:modId xmlns:p14="http://schemas.microsoft.com/office/powerpoint/2010/main" val="2234852508"/>
              </p:ext>
            </p:extLst>
          </p:nvPr>
        </p:nvGraphicFramePr>
        <p:xfrm>
          <a:off x="349378" y="0"/>
          <a:ext cx="6017294" cy="829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p:cNvSpPr/>
          <p:nvPr/>
        </p:nvSpPr>
        <p:spPr>
          <a:xfrm>
            <a:off x="398954" y="980728"/>
            <a:ext cx="8421518"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lvl="0"/>
            <a:r>
              <a:rPr lang="es-ES" dirty="0">
                <a:solidFill>
                  <a:schemeClr val="bg1"/>
                </a:solidFill>
              </a:rPr>
              <a:t>Para enlazar a un elemento con un id especificado dentro de una página</a:t>
            </a:r>
          </a:p>
          <a:p>
            <a:pPr lvl="0"/>
            <a:r>
              <a:rPr lang="es-ES" dirty="0">
                <a:solidFill>
                  <a:schemeClr val="bg1"/>
                </a:solidFill>
              </a:rPr>
              <a:t> (el atributo </a:t>
            </a:r>
            <a:r>
              <a:rPr lang="es-ES" dirty="0" err="1">
                <a:solidFill>
                  <a:schemeClr val="bg1"/>
                </a:solidFill>
              </a:rPr>
              <a:t>name</a:t>
            </a:r>
            <a:r>
              <a:rPr lang="es-ES" dirty="0">
                <a:solidFill>
                  <a:schemeClr val="bg1"/>
                </a:solidFill>
              </a:rPr>
              <a:t> ya no es compatible con HTML5 ).</a:t>
            </a:r>
          </a:p>
        </p:txBody>
      </p:sp>
      <p:sp>
        <p:nvSpPr>
          <p:cNvPr id="6" name="5 Rectángulo"/>
          <p:cNvSpPr/>
          <p:nvPr/>
        </p:nvSpPr>
        <p:spPr>
          <a:xfrm>
            <a:off x="546989" y="2310537"/>
            <a:ext cx="5457229" cy="923330"/>
          </a:xfrm>
          <a:prstGeom prst="rect">
            <a:avLst/>
          </a:prstGeom>
        </p:spPr>
        <p:txBody>
          <a:bodyPr wrap="square">
            <a:spAutoFit/>
          </a:bodyPr>
          <a:lstStyle/>
          <a:p>
            <a:pPr lvl="0"/>
            <a:r>
              <a:rPr lang="es-ES" dirty="0">
                <a:solidFill>
                  <a:prstClr val="black"/>
                </a:solidFill>
              </a:rPr>
              <a:t>&lt;p id="arriba"&gt;Arriba&lt;/p&gt;</a:t>
            </a:r>
            <a:br>
              <a:rPr lang="es-ES" dirty="0">
                <a:solidFill>
                  <a:prstClr val="black"/>
                </a:solidFill>
              </a:rPr>
            </a:br>
            <a:r>
              <a:rPr lang="es-ES" dirty="0">
                <a:solidFill>
                  <a:prstClr val="black"/>
                </a:solidFill>
              </a:rPr>
              <a:t>. . . .</a:t>
            </a:r>
            <a:br>
              <a:rPr lang="es-ES" dirty="0">
                <a:solidFill>
                  <a:prstClr val="black"/>
                </a:solidFill>
              </a:rPr>
            </a:br>
            <a:r>
              <a:rPr lang="es-ES" dirty="0">
                <a:solidFill>
                  <a:prstClr val="black"/>
                </a:solidFill>
              </a:rPr>
              <a:t>&lt;a </a:t>
            </a:r>
            <a:r>
              <a:rPr lang="es-ES" dirty="0" err="1">
                <a:solidFill>
                  <a:prstClr val="black"/>
                </a:solidFill>
              </a:rPr>
              <a:t>href</a:t>
            </a:r>
            <a:r>
              <a:rPr lang="es-ES" dirty="0">
                <a:solidFill>
                  <a:prstClr val="black"/>
                </a:solidFill>
              </a:rPr>
              <a:t>="#arriba"&gt;Ir arriba&lt;/a&gt; </a:t>
            </a:r>
          </a:p>
        </p:txBody>
      </p:sp>
      <p:sp>
        <p:nvSpPr>
          <p:cNvPr id="7" name="6 Rectángulo"/>
          <p:cNvSpPr/>
          <p:nvPr/>
        </p:nvSpPr>
        <p:spPr>
          <a:xfrm>
            <a:off x="304156" y="3421747"/>
            <a:ext cx="8516317"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lvl="0"/>
            <a:r>
              <a:rPr lang="es-ES" dirty="0">
                <a:solidFill>
                  <a:schemeClr val="bg1"/>
                </a:solidFill>
              </a:rPr>
              <a:t>El elemento enlazado es un elemento de destino, o un elemento "target". Podemos dar formato al elemento de destino utilizando el selector :target de CSS3.</a:t>
            </a:r>
          </a:p>
        </p:txBody>
      </p:sp>
      <p:sp>
        <p:nvSpPr>
          <p:cNvPr id="8" name="7 Rectángulo"/>
          <p:cNvSpPr/>
          <p:nvPr/>
        </p:nvSpPr>
        <p:spPr>
          <a:xfrm>
            <a:off x="541854" y="4204950"/>
            <a:ext cx="7276976" cy="369332"/>
          </a:xfrm>
          <a:prstGeom prst="rect">
            <a:avLst/>
          </a:prstGeom>
        </p:spPr>
        <p:txBody>
          <a:bodyPr wrap="square">
            <a:spAutoFit/>
          </a:bodyPr>
          <a:lstStyle/>
          <a:p>
            <a:pPr lvl="0"/>
            <a:r>
              <a:rPr lang="es-ES" dirty="0">
                <a:solidFill>
                  <a:prstClr val="black"/>
                </a:solidFill>
              </a:rPr>
              <a:t>:target { </a:t>
            </a:r>
            <a:r>
              <a:rPr lang="es-ES" dirty="0" err="1">
                <a:solidFill>
                  <a:prstClr val="black"/>
                </a:solidFill>
              </a:rPr>
              <a:t>border</a:t>
            </a:r>
            <a:r>
              <a:rPr lang="es-ES" dirty="0">
                <a:solidFill>
                  <a:prstClr val="black"/>
                </a:solidFill>
              </a:rPr>
              <a:t>: 1px </a:t>
            </a:r>
            <a:r>
              <a:rPr lang="es-ES" dirty="0" err="1">
                <a:solidFill>
                  <a:prstClr val="black"/>
                </a:solidFill>
              </a:rPr>
              <a:t>solid</a:t>
            </a:r>
            <a:r>
              <a:rPr lang="es-ES" dirty="0">
                <a:solidFill>
                  <a:prstClr val="black"/>
                </a:solidFill>
              </a:rPr>
              <a:t> #d9d9d9; </a:t>
            </a:r>
            <a:r>
              <a:rPr lang="es-ES" dirty="0" err="1">
                <a:solidFill>
                  <a:prstClr val="black"/>
                </a:solidFill>
              </a:rPr>
              <a:t>background</a:t>
            </a:r>
            <a:r>
              <a:rPr lang="es-ES" dirty="0">
                <a:solidFill>
                  <a:prstClr val="black"/>
                </a:solidFill>
              </a:rPr>
              <a:t>-color:#FFC; } </a:t>
            </a:r>
          </a:p>
        </p:txBody>
      </p:sp>
      <p:sp>
        <p:nvSpPr>
          <p:cNvPr id="9" name="8 Rectángulo"/>
          <p:cNvSpPr/>
          <p:nvPr/>
        </p:nvSpPr>
        <p:spPr>
          <a:xfrm>
            <a:off x="250772" y="6286282"/>
            <a:ext cx="851631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lvl="0"/>
            <a:r>
              <a:rPr lang="es-ES" dirty="0">
                <a:solidFill>
                  <a:schemeClr val="bg1"/>
                </a:solidFill>
              </a:rPr>
              <a:t>Ver código ejemplo:  “Galeria-con-Pseudo-clases-Target-por-Untitled.es”</a:t>
            </a:r>
          </a:p>
        </p:txBody>
      </p:sp>
      <p:sp>
        <p:nvSpPr>
          <p:cNvPr id="10" name="9 CuadroTexto"/>
          <p:cNvSpPr txBox="1"/>
          <p:nvPr/>
        </p:nvSpPr>
        <p:spPr>
          <a:xfrm>
            <a:off x="8964488" y="3573016"/>
            <a:ext cx="184731" cy="369332"/>
          </a:xfrm>
          <a:prstGeom prst="rect">
            <a:avLst/>
          </a:prstGeom>
          <a:noFill/>
        </p:spPr>
        <p:txBody>
          <a:bodyPr wrap="none" rtlCol="0">
            <a:spAutoFit/>
          </a:bodyPr>
          <a:lstStyle/>
          <a:p>
            <a:endParaRPr lang="es-ES" dirty="0"/>
          </a:p>
        </p:txBody>
      </p:sp>
      <p:sp>
        <p:nvSpPr>
          <p:cNvPr id="12" name="11 CuadroTexto"/>
          <p:cNvSpPr txBox="1"/>
          <p:nvPr/>
        </p:nvSpPr>
        <p:spPr>
          <a:xfrm>
            <a:off x="349378" y="4651900"/>
            <a:ext cx="851631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a:t>Ver código </a:t>
            </a:r>
            <a:r>
              <a:rPr lang="es-ES" dirty="0" err="1"/>
              <a:t>ejemplo:”pseudoclasetargetejemplo.html</a:t>
            </a:r>
            <a:r>
              <a:rPr lang="es-ES" dirty="0"/>
              <a:t>”</a:t>
            </a:r>
          </a:p>
        </p:txBody>
      </p:sp>
      <p:sp>
        <p:nvSpPr>
          <p:cNvPr id="13" name="12 CuadroTexto"/>
          <p:cNvSpPr txBox="1"/>
          <p:nvPr/>
        </p:nvSpPr>
        <p:spPr>
          <a:xfrm>
            <a:off x="398954" y="1664206"/>
            <a:ext cx="7371730" cy="646331"/>
          </a:xfrm>
          <a:prstGeom prst="rect">
            <a:avLst/>
          </a:prstGeom>
          <a:noFill/>
        </p:spPr>
        <p:txBody>
          <a:bodyPr wrap="square" rtlCol="0">
            <a:spAutoFit/>
          </a:bodyPr>
          <a:lstStyle/>
          <a:p>
            <a:r>
              <a:rPr lang="es-ES" dirty="0">
                <a:hlinkClick r:id="rId7"/>
              </a:rPr>
              <a:t>http://www.w3.org/TR/css3-selectors/#target-pseudo</a:t>
            </a:r>
            <a:endParaRPr lang="es-ES" dirty="0"/>
          </a:p>
          <a:p>
            <a:r>
              <a:rPr lang="es-ES" dirty="0">
                <a:hlinkClick r:id="rId8"/>
              </a:rPr>
              <a:t>http://caniuse.com/#search=target</a:t>
            </a:r>
            <a:endParaRPr lang="es-ES" dirty="0"/>
          </a:p>
        </p:txBody>
      </p:sp>
      <p:sp>
        <p:nvSpPr>
          <p:cNvPr id="14" name="13 CuadroTexto"/>
          <p:cNvSpPr txBox="1"/>
          <p:nvPr/>
        </p:nvSpPr>
        <p:spPr>
          <a:xfrm>
            <a:off x="304154" y="5902444"/>
            <a:ext cx="6716116" cy="369332"/>
          </a:xfrm>
          <a:prstGeom prst="rect">
            <a:avLst/>
          </a:prstGeom>
          <a:noFill/>
        </p:spPr>
        <p:txBody>
          <a:bodyPr wrap="square" rtlCol="0">
            <a:spAutoFit/>
          </a:bodyPr>
          <a:lstStyle/>
          <a:p>
            <a:r>
              <a:rPr lang="es-ES" dirty="0"/>
              <a:t>Ver ejemplo “ejemplogaleriaimagenestarget.html”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881063"/>
            <a:ext cx="9001156" cy="50958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3424713637"/>
              </p:ext>
            </p:extLst>
          </p:nvPr>
        </p:nvGraphicFramePr>
        <p:xfrm>
          <a:off x="251520" y="188640"/>
          <a:ext cx="7200800"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Rectángulo"/>
          <p:cNvSpPr/>
          <p:nvPr/>
        </p:nvSpPr>
        <p:spPr>
          <a:xfrm>
            <a:off x="323528" y="1124744"/>
            <a:ext cx="8208912"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No debemos olvidar que para hacer que funcione en navegadores como Firefox o Chrome debemos añadir las mismas líneas de código pero con los prefijos correspondientes, -</a:t>
            </a:r>
            <a:r>
              <a:rPr lang="es-ES" dirty="0" err="1"/>
              <a:t>webkit</a:t>
            </a:r>
            <a:r>
              <a:rPr lang="es-ES" dirty="0"/>
              <a:t> o -</a:t>
            </a:r>
            <a:r>
              <a:rPr lang="es-ES" dirty="0" err="1"/>
              <a:t>moz</a:t>
            </a:r>
            <a:r>
              <a:rPr lang="es-ES" dirty="0"/>
              <a:t>. </a:t>
            </a:r>
          </a:p>
        </p:txBody>
      </p:sp>
      <p:sp>
        <p:nvSpPr>
          <p:cNvPr id="5" name="Rectangle 3"/>
          <p:cNvSpPr>
            <a:spLocks noChangeArrowheads="1"/>
          </p:cNvSpPr>
          <p:nvPr/>
        </p:nvSpPr>
        <p:spPr bwMode="auto">
          <a:xfrm>
            <a:off x="251520" y="2996952"/>
            <a:ext cx="7020272" cy="600164"/>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s-ES" sz="1300" b="1" dirty="0">
                <a:solidFill>
                  <a:schemeClr val="bg1"/>
                </a:solidFill>
                <a:latin typeface="Arial" pitchFamily="34" charset="0"/>
                <a:cs typeface="Arial" pitchFamily="34" charset="0"/>
              </a:rPr>
              <a:t>En esta propiedad debemos indicar el nombre de la animación a la que hacemos referencia. En caso de querer anular alguna animación que venga heredada podemos aplicar </a:t>
            </a:r>
            <a:r>
              <a:rPr lang="es-ES" sz="1300" b="1" dirty="0" err="1">
                <a:solidFill>
                  <a:schemeClr val="bg1"/>
                </a:solidFill>
                <a:latin typeface="Arial" pitchFamily="34" charset="0"/>
                <a:cs typeface="Arial" pitchFamily="34" charset="0"/>
              </a:rPr>
              <a:t>none</a:t>
            </a:r>
            <a:r>
              <a:rPr lang="es-ES" sz="1300" b="1" dirty="0">
                <a:solidFill>
                  <a:schemeClr val="bg1"/>
                </a:solidFill>
                <a:latin typeface="Arial" pitchFamily="34" charset="0"/>
                <a:cs typeface="Arial" pitchFamily="34" charset="0"/>
              </a:rPr>
              <a:t>. </a:t>
            </a:r>
            <a:endParaRPr kumimoji="0" lang="es-ES" sz="900" b="1" i="0" u="none" strike="noStrike" cap="none" normalizeH="0" baseline="0" dirty="0">
              <a:ln>
                <a:noFill/>
              </a:ln>
              <a:solidFill>
                <a:schemeClr val="bg1"/>
              </a:solidFill>
              <a:effectLst/>
              <a:latin typeface="inherit"/>
              <a:cs typeface="Arial" pitchFamily="34" charset="0"/>
            </a:endParaRPr>
          </a:p>
        </p:txBody>
      </p:sp>
      <p:sp>
        <p:nvSpPr>
          <p:cNvPr id="6" name="5 Rectángulo"/>
          <p:cNvSpPr/>
          <p:nvPr/>
        </p:nvSpPr>
        <p:spPr>
          <a:xfrm>
            <a:off x="467544" y="3933056"/>
            <a:ext cx="5616624"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dirty="0" err="1"/>
              <a:t>animation-name</a:t>
            </a:r>
            <a:r>
              <a:rPr lang="es-ES" dirty="0"/>
              <a:t>: nombre-de-la-</a:t>
            </a:r>
            <a:r>
              <a:rPr lang="es-ES" dirty="0" err="1"/>
              <a:t>animacion</a:t>
            </a:r>
            <a:r>
              <a:rPr lang="es-ES" dirty="0"/>
              <a:t>;</a:t>
            </a:r>
          </a:p>
          <a:p>
            <a:r>
              <a:rPr lang="es-ES" dirty="0"/>
              <a:t> -</a:t>
            </a:r>
            <a:r>
              <a:rPr lang="es-ES" dirty="0" err="1"/>
              <a:t>webkit-animation-name</a:t>
            </a:r>
            <a:r>
              <a:rPr lang="es-ES" dirty="0"/>
              <a:t>: nombre-de-la-</a:t>
            </a:r>
            <a:r>
              <a:rPr lang="es-ES" dirty="0" err="1"/>
              <a:t>animacion</a:t>
            </a:r>
            <a:r>
              <a:rPr lang="es-ES" dirty="0"/>
              <a:t>; </a:t>
            </a:r>
          </a:p>
          <a:p>
            <a:r>
              <a:rPr lang="es-ES" dirty="0"/>
              <a:t>-</a:t>
            </a:r>
            <a:r>
              <a:rPr lang="es-ES" dirty="0" err="1"/>
              <a:t>moz-animation-name</a:t>
            </a:r>
            <a:r>
              <a:rPr lang="es-ES" dirty="0"/>
              <a:t>: nombre-de-la-</a:t>
            </a:r>
            <a:r>
              <a:rPr lang="es-ES" dirty="0" err="1"/>
              <a:t>animacion</a:t>
            </a:r>
            <a:r>
              <a:rPr lang="es-ES" dirty="0"/>
              <a:t>;</a:t>
            </a:r>
          </a:p>
          <a:p>
            <a:r>
              <a:rPr lang="es-ES" dirty="0"/>
              <a:t> -ms-</a:t>
            </a:r>
            <a:r>
              <a:rPr lang="es-ES" dirty="0" err="1"/>
              <a:t>animation</a:t>
            </a:r>
            <a:r>
              <a:rPr lang="es-ES" dirty="0"/>
              <a:t>-</a:t>
            </a:r>
            <a:r>
              <a:rPr lang="es-ES" dirty="0" err="1"/>
              <a:t>name</a:t>
            </a:r>
            <a:r>
              <a:rPr lang="es-ES" dirty="0"/>
              <a:t>: nombre-de-la-</a:t>
            </a:r>
            <a:r>
              <a:rPr lang="es-ES" dirty="0" err="1"/>
              <a:t>animacion</a:t>
            </a:r>
            <a:r>
              <a:rPr lang="es-ES" dirty="0"/>
              <a:t>; </a:t>
            </a:r>
            <a:r>
              <a:rPr lang="es-ES" dirty="0" err="1"/>
              <a:t>animation-name</a:t>
            </a:r>
            <a:r>
              <a:rPr lang="es-ES" dirty="0"/>
              <a:t>: </a:t>
            </a:r>
            <a:r>
              <a:rPr lang="es-ES" dirty="0" err="1"/>
              <a:t>none</a:t>
            </a:r>
            <a:r>
              <a:rPr lang="es-ES" dirty="0"/>
              <a:t>;</a:t>
            </a:r>
          </a:p>
          <a:p>
            <a:r>
              <a:rPr lang="es-ES" dirty="0"/>
              <a:t> -</a:t>
            </a:r>
            <a:r>
              <a:rPr lang="es-ES" dirty="0" err="1"/>
              <a:t>webkit-animation-name</a:t>
            </a:r>
            <a:r>
              <a:rPr lang="es-ES" dirty="0"/>
              <a:t>: </a:t>
            </a:r>
            <a:r>
              <a:rPr lang="es-ES" dirty="0" err="1"/>
              <a:t>none</a:t>
            </a:r>
            <a:r>
              <a:rPr lang="es-ES" dirty="0"/>
              <a:t>;</a:t>
            </a:r>
          </a:p>
          <a:p>
            <a:r>
              <a:rPr lang="es-ES" dirty="0"/>
              <a:t> -</a:t>
            </a:r>
            <a:r>
              <a:rPr lang="es-ES" dirty="0" err="1"/>
              <a:t>moz-animation-name</a:t>
            </a:r>
            <a:r>
              <a:rPr lang="es-ES" dirty="0"/>
              <a:t>: </a:t>
            </a:r>
            <a:r>
              <a:rPr lang="es-ES" dirty="0" err="1"/>
              <a:t>none</a:t>
            </a:r>
            <a:r>
              <a:rPr lang="es-ES" dirty="0"/>
              <a:t>; </a:t>
            </a:r>
          </a:p>
          <a:p>
            <a:r>
              <a:rPr lang="es-ES" dirty="0"/>
              <a:t>-ms-</a:t>
            </a:r>
            <a:r>
              <a:rPr lang="es-ES" dirty="0" err="1"/>
              <a:t>animation</a:t>
            </a:r>
            <a:r>
              <a:rPr lang="es-ES" dirty="0"/>
              <a:t>-</a:t>
            </a:r>
            <a:r>
              <a:rPr lang="es-ES" dirty="0" err="1"/>
              <a:t>name</a:t>
            </a:r>
            <a:r>
              <a:rPr lang="es-ES" dirty="0"/>
              <a:t>: </a:t>
            </a:r>
            <a:r>
              <a:rPr lang="es-ES" dirty="0" err="1"/>
              <a:t>none</a:t>
            </a:r>
            <a:r>
              <a:rPr lang="es-ES" dirty="0"/>
              <a:t>; </a:t>
            </a:r>
          </a:p>
        </p:txBody>
      </p:sp>
      <p:graphicFrame>
        <p:nvGraphicFramePr>
          <p:cNvPr id="7" name="6 Diagrama"/>
          <p:cNvGraphicFramePr/>
          <p:nvPr>
            <p:extLst>
              <p:ext uri="{D42A27DB-BD31-4B8C-83A1-F6EECF244321}">
                <p14:modId xmlns:p14="http://schemas.microsoft.com/office/powerpoint/2010/main" val="1812080374"/>
              </p:ext>
            </p:extLst>
          </p:nvPr>
        </p:nvGraphicFramePr>
        <p:xfrm>
          <a:off x="323528" y="2204864"/>
          <a:ext cx="2952328" cy="5133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7402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Diagrama"/>
          <p:cNvGraphicFramePr/>
          <p:nvPr/>
        </p:nvGraphicFramePr>
        <p:xfrm>
          <a:off x="179512" y="0"/>
          <a:ext cx="4748584" cy="548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p:cNvSpPr/>
          <p:nvPr/>
        </p:nvSpPr>
        <p:spPr>
          <a:xfrm>
            <a:off x="251520" y="620688"/>
            <a:ext cx="8424936"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En esta propiedad especificamos el número de segundos o milisegundos de la animación, aceptando valores decimales. Siendo el valor por defecto 0, es decir sin animación.</a:t>
            </a:r>
          </a:p>
        </p:txBody>
      </p:sp>
      <p:sp>
        <p:nvSpPr>
          <p:cNvPr id="4" name="3 Rectángulo"/>
          <p:cNvSpPr/>
          <p:nvPr/>
        </p:nvSpPr>
        <p:spPr>
          <a:xfrm>
            <a:off x="467544" y="1700808"/>
            <a:ext cx="5405859"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b="1" dirty="0" err="1">
                <a:latin typeface="inherit"/>
              </a:rPr>
              <a:t>animation-duration</a:t>
            </a:r>
            <a:r>
              <a:rPr lang="es-ES" b="1" dirty="0">
                <a:latin typeface="inherit"/>
              </a:rPr>
              <a:t>: 1s;</a:t>
            </a:r>
            <a:endParaRPr lang="es-ES" dirty="0"/>
          </a:p>
        </p:txBody>
      </p:sp>
      <p:sp>
        <p:nvSpPr>
          <p:cNvPr id="5" name="4 Rectángulo"/>
          <p:cNvSpPr/>
          <p:nvPr/>
        </p:nvSpPr>
        <p:spPr>
          <a:xfrm>
            <a:off x="251520" y="2276872"/>
            <a:ext cx="5616798" cy="369332"/>
          </a:xfrm>
          <a:prstGeom prst="rect">
            <a:avLst/>
          </a:prstGeom>
        </p:spPr>
        <p:txBody>
          <a:bodyPr wrap="square">
            <a:spAutoFit/>
          </a:bodyPr>
          <a:lstStyle/>
          <a:p>
            <a:pPr fontAlgn="base"/>
            <a:r>
              <a:rPr lang="es-ES" b="1" dirty="0">
                <a:solidFill>
                  <a:srgbClr val="000000"/>
                </a:solidFill>
                <a:latin typeface="inherit"/>
              </a:rPr>
              <a:t>Para tiempos decimales y milisegundos</a:t>
            </a:r>
            <a:endParaRPr lang="es-ES" b="1" i="0" dirty="0">
              <a:solidFill>
                <a:srgbClr val="000000"/>
              </a:solidFill>
              <a:latin typeface="inherit"/>
            </a:endParaRPr>
          </a:p>
        </p:txBody>
      </p:sp>
      <p:sp>
        <p:nvSpPr>
          <p:cNvPr id="6" name="5 Rectángulo"/>
          <p:cNvSpPr/>
          <p:nvPr/>
        </p:nvSpPr>
        <p:spPr>
          <a:xfrm>
            <a:off x="395536" y="2924944"/>
            <a:ext cx="3024336"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animation-duration: 0.1s; </a:t>
            </a:r>
          </a:p>
          <a:p>
            <a:r>
              <a:rPr lang="en-US" dirty="0"/>
              <a:t>animation-duration: 1.7ms; </a:t>
            </a:r>
            <a:endParaRPr lang="es-ES" dirty="0"/>
          </a:p>
        </p:txBody>
      </p:sp>
      <p:graphicFrame>
        <p:nvGraphicFramePr>
          <p:cNvPr id="8" name="7 Diagrama"/>
          <p:cNvGraphicFramePr/>
          <p:nvPr>
            <p:extLst>
              <p:ext uri="{D42A27DB-BD31-4B8C-83A1-F6EECF244321}">
                <p14:modId xmlns:p14="http://schemas.microsoft.com/office/powerpoint/2010/main" val="3724785272"/>
              </p:ext>
            </p:extLst>
          </p:nvPr>
        </p:nvGraphicFramePr>
        <p:xfrm>
          <a:off x="137009" y="3707497"/>
          <a:ext cx="4651016" cy="5135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8 Rectángulo"/>
          <p:cNvSpPr/>
          <p:nvPr/>
        </p:nvSpPr>
        <p:spPr>
          <a:xfrm>
            <a:off x="251520" y="4429126"/>
            <a:ext cx="8136904"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En esta propiedad debemos indicar cuantas veces queremos que se repita nuestra animación. </a:t>
            </a:r>
          </a:p>
          <a:p>
            <a:r>
              <a:rPr lang="es-ES" dirty="0"/>
              <a:t>Aceptando números enteros y la palabra </a:t>
            </a:r>
            <a:r>
              <a:rPr lang="es-ES" dirty="0" err="1"/>
              <a:t>infinite</a:t>
            </a:r>
            <a:r>
              <a:rPr lang="es-ES" dirty="0"/>
              <a:t> para que no deje de repetirse nunca</a:t>
            </a:r>
          </a:p>
        </p:txBody>
      </p:sp>
      <p:sp>
        <p:nvSpPr>
          <p:cNvPr id="10" name="9 Rectángulo"/>
          <p:cNvSpPr/>
          <p:nvPr/>
        </p:nvSpPr>
        <p:spPr>
          <a:xfrm>
            <a:off x="251520" y="5493435"/>
            <a:ext cx="3934718" cy="369332"/>
          </a:xfrm>
          <a:prstGeom prst="rect">
            <a:avLst/>
          </a:prstGeom>
        </p:spPr>
        <p:txBody>
          <a:bodyPr wrap="square">
            <a:spAutoFit/>
          </a:bodyPr>
          <a:lstStyle/>
          <a:p>
            <a:r>
              <a:rPr lang="es-ES" b="1" dirty="0" err="1">
                <a:solidFill>
                  <a:srgbClr val="000000"/>
                </a:solidFill>
                <a:latin typeface="inherit"/>
              </a:rPr>
              <a:t>animation-iteration-count</a:t>
            </a:r>
            <a:r>
              <a:rPr lang="es-ES" b="1" dirty="0">
                <a:solidFill>
                  <a:srgbClr val="000000"/>
                </a:solidFill>
                <a:latin typeface="inherit"/>
              </a:rPr>
              <a:t>: 5;</a:t>
            </a:r>
            <a:endParaRPr lang="es-ES" dirty="0"/>
          </a:p>
        </p:txBody>
      </p:sp>
      <p:sp>
        <p:nvSpPr>
          <p:cNvPr id="11" name="10 Rectángulo"/>
          <p:cNvSpPr/>
          <p:nvPr/>
        </p:nvSpPr>
        <p:spPr>
          <a:xfrm>
            <a:off x="240085" y="5963851"/>
            <a:ext cx="547260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Para que no deje de repetirse nunca</a:t>
            </a:r>
            <a:endParaRPr lang="es-ES" b="1" i="0" dirty="0">
              <a:solidFill>
                <a:schemeClr val="bg1"/>
              </a:solidFill>
              <a:effectLst/>
              <a:latin typeface="inherit"/>
            </a:endParaRPr>
          </a:p>
        </p:txBody>
      </p:sp>
      <p:sp>
        <p:nvSpPr>
          <p:cNvPr id="12" name="11 Rectángulo"/>
          <p:cNvSpPr/>
          <p:nvPr/>
        </p:nvSpPr>
        <p:spPr>
          <a:xfrm>
            <a:off x="251520" y="6476485"/>
            <a:ext cx="5633318" cy="369332"/>
          </a:xfrm>
          <a:prstGeom prst="rect">
            <a:avLst/>
          </a:prstGeom>
        </p:spPr>
        <p:txBody>
          <a:bodyPr wrap="square">
            <a:spAutoFit/>
          </a:bodyPr>
          <a:lstStyle/>
          <a:p>
            <a:r>
              <a:rPr lang="es-ES" b="1" dirty="0" err="1">
                <a:solidFill>
                  <a:srgbClr val="000000"/>
                </a:solidFill>
                <a:latin typeface="inherit"/>
              </a:rPr>
              <a:t>animation-iteration-count</a:t>
            </a:r>
            <a:r>
              <a:rPr lang="es-ES" b="1" dirty="0">
                <a:solidFill>
                  <a:srgbClr val="000000"/>
                </a:solidFill>
                <a:latin typeface="inherit"/>
              </a:rPr>
              <a:t>: </a:t>
            </a:r>
            <a:r>
              <a:rPr lang="es-ES" b="1" dirty="0" err="1">
                <a:solidFill>
                  <a:srgbClr val="000000"/>
                </a:solidFill>
                <a:latin typeface="inherit"/>
              </a:rPr>
              <a:t>infinite</a:t>
            </a:r>
            <a:r>
              <a:rPr lang="es-ES" b="1" dirty="0">
                <a:solidFill>
                  <a:srgbClr val="000000"/>
                </a:solidFill>
                <a:latin typeface="inherit"/>
              </a:rPr>
              <a:t>;</a:t>
            </a: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2425526605"/>
              </p:ext>
            </p:extLst>
          </p:nvPr>
        </p:nvGraphicFramePr>
        <p:xfrm>
          <a:off x="251520" y="192772"/>
          <a:ext cx="5688632" cy="643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Rectángulo"/>
          <p:cNvSpPr/>
          <p:nvPr/>
        </p:nvSpPr>
        <p:spPr>
          <a:xfrm>
            <a:off x="323528" y="1075294"/>
            <a:ext cx="8352928"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Desde esta propiedad podemos definir si la dirección de nuestra animación es normal o por el contrario preferimos que sea a la inversa en ciclos alternos, </a:t>
            </a:r>
            <a:r>
              <a:rPr lang="es-ES" b="1" dirty="0" err="1">
                <a:solidFill>
                  <a:schemeClr val="bg1"/>
                </a:solidFill>
                <a:latin typeface="inherit"/>
              </a:rPr>
              <a:t>alternate</a:t>
            </a:r>
            <a:r>
              <a:rPr lang="es-ES" b="1" dirty="0">
                <a:solidFill>
                  <a:schemeClr val="bg1"/>
                </a:solidFill>
                <a:latin typeface="inherit"/>
              </a:rPr>
              <a:t>.</a:t>
            </a:r>
            <a:endParaRPr lang="es-ES" b="1" i="0" dirty="0">
              <a:solidFill>
                <a:schemeClr val="bg1"/>
              </a:solidFill>
              <a:effectLst/>
              <a:latin typeface="inherit"/>
            </a:endParaRPr>
          </a:p>
        </p:txBody>
      </p:sp>
      <p:sp>
        <p:nvSpPr>
          <p:cNvPr id="5" name="4 Rectángulo"/>
          <p:cNvSpPr/>
          <p:nvPr/>
        </p:nvSpPr>
        <p:spPr>
          <a:xfrm>
            <a:off x="394159" y="2138015"/>
            <a:ext cx="371869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El valor por defecto es normal</a:t>
            </a:r>
            <a:r>
              <a:rPr lang="es-ES" b="1" dirty="0">
                <a:solidFill>
                  <a:srgbClr val="000000"/>
                </a:solidFill>
                <a:latin typeface="inherit"/>
              </a:rPr>
              <a:t>.</a:t>
            </a:r>
            <a:endParaRPr lang="es-ES" b="1" i="0" dirty="0">
              <a:solidFill>
                <a:srgbClr val="000000"/>
              </a:solidFill>
              <a:effectLst/>
              <a:latin typeface="inherit"/>
            </a:endParaRPr>
          </a:p>
        </p:txBody>
      </p:sp>
      <p:sp>
        <p:nvSpPr>
          <p:cNvPr id="6" name="5 Rectángulo"/>
          <p:cNvSpPr/>
          <p:nvPr/>
        </p:nvSpPr>
        <p:spPr>
          <a:xfrm>
            <a:off x="323528" y="2707372"/>
            <a:ext cx="4777110" cy="369332"/>
          </a:xfrm>
          <a:prstGeom prst="rect">
            <a:avLst/>
          </a:prstGeom>
        </p:spPr>
        <p:txBody>
          <a:bodyPr wrap="square">
            <a:spAutoFit/>
          </a:bodyPr>
          <a:lstStyle/>
          <a:p>
            <a:r>
              <a:rPr lang="es-ES" b="1" dirty="0" err="1">
                <a:solidFill>
                  <a:srgbClr val="000000"/>
                </a:solidFill>
                <a:latin typeface="inherit"/>
              </a:rPr>
              <a:t>animation-direction</a:t>
            </a:r>
            <a:r>
              <a:rPr lang="es-ES" b="1" dirty="0">
                <a:solidFill>
                  <a:srgbClr val="000000"/>
                </a:solidFill>
                <a:latin typeface="inherit"/>
              </a:rPr>
              <a:t>: normal;</a:t>
            </a:r>
            <a:endParaRPr lang="es-ES" dirty="0"/>
          </a:p>
        </p:txBody>
      </p:sp>
      <p:sp>
        <p:nvSpPr>
          <p:cNvPr id="7" name="6 Rectángulo"/>
          <p:cNvSpPr/>
          <p:nvPr/>
        </p:nvSpPr>
        <p:spPr>
          <a:xfrm>
            <a:off x="331924" y="3279944"/>
            <a:ext cx="46199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A la inversa y en ciclos alternos.</a:t>
            </a:r>
            <a:endParaRPr lang="es-ES" b="1" i="0" dirty="0">
              <a:solidFill>
                <a:schemeClr val="bg1"/>
              </a:solidFill>
              <a:effectLst/>
              <a:latin typeface="inherit"/>
            </a:endParaRPr>
          </a:p>
        </p:txBody>
      </p:sp>
      <p:sp>
        <p:nvSpPr>
          <p:cNvPr id="8" name="7 Rectángulo"/>
          <p:cNvSpPr/>
          <p:nvPr/>
        </p:nvSpPr>
        <p:spPr>
          <a:xfrm>
            <a:off x="467544" y="3806438"/>
            <a:ext cx="4475931" cy="369332"/>
          </a:xfrm>
          <a:prstGeom prst="rect">
            <a:avLst/>
          </a:prstGeom>
        </p:spPr>
        <p:txBody>
          <a:bodyPr wrap="square">
            <a:spAutoFit/>
          </a:bodyPr>
          <a:lstStyle/>
          <a:p>
            <a:r>
              <a:rPr lang="es-ES" b="1" dirty="0" err="1">
                <a:solidFill>
                  <a:srgbClr val="000000"/>
                </a:solidFill>
                <a:latin typeface="inherit"/>
              </a:rPr>
              <a:t>animation-direction</a:t>
            </a:r>
            <a:r>
              <a:rPr lang="es-ES" b="1" dirty="0">
                <a:solidFill>
                  <a:srgbClr val="000000"/>
                </a:solidFill>
                <a:latin typeface="inherit"/>
              </a:rPr>
              <a:t>: </a:t>
            </a:r>
            <a:r>
              <a:rPr lang="es-ES" b="1" dirty="0" err="1">
                <a:solidFill>
                  <a:srgbClr val="000000"/>
                </a:solidFill>
                <a:latin typeface="inherit"/>
              </a:rPr>
              <a:t>alternate</a:t>
            </a:r>
            <a:r>
              <a:rPr lang="es-ES" b="1" dirty="0">
                <a:solidFill>
                  <a:srgbClr val="000000"/>
                </a:solidFill>
                <a:latin typeface="inherit"/>
              </a:rPr>
              <a:t>;</a:t>
            </a:r>
            <a:endParaRPr lang="es-ES" dirty="0"/>
          </a:p>
        </p:txBody>
      </p:sp>
      <p:sp>
        <p:nvSpPr>
          <p:cNvPr id="9" name="8 Rectángulo"/>
          <p:cNvSpPr/>
          <p:nvPr/>
        </p:nvSpPr>
        <p:spPr>
          <a:xfrm>
            <a:off x="374142" y="4314229"/>
            <a:ext cx="8158298"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En esta propiedad podemos definir los valores de velocidad dentro de nuestra animación.</a:t>
            </a:r>
            <a:endParaRPr lang="es-ES" b="1" i="0" dirty="0">
              <a:solidFill>
                <a:schemeClr val="bg1"/>
              </a:solidFill>
              <a:effectLst/>
              <a:latin typeface="inherit"/>
            </a:endParaRPr>
          </a:p>
        </p:txBody>
      </p:sp>
      <p:sp>
        <p:nvSpPr>
          <p:cNvPr id="10" name="9 Rectángulo"/>
          <p:cNvSpPr/>
          <p:nvPr/>
        </p:nvSpPr>
        <p:spPr>
          <a:xfrm>
            <a:off x="323528" y="5301208"/>
            <a:ext cx="7896559"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La opción por defecto es </a:t>
            </a:r>
            <a:r>
              <a:rPr lang="es-ES" b="1" dirty="0" err="1">
                <a:solidFill>
                  <a:schemeClr val="bg1"/>
                </a:solidFill>
                <a:latin typeface="inherit"/>
              </a:rPr>
              <a:t>ease</a:t>
            </a:r>
            <a:r>
              <a:rPr lang="es-ES" b="1" dirty="0">
                <a:solidFill>
                  <a:schemeClr val="bg1"/>
                </a:solidFill>
                <a:latin typeface="inherit"/>
              </a:rPr>
              <a:t>. </a:t>
            </a:r>
          </a:p>
          <a:p>
            <a:pPr fontAlgn="base"/>
            <a:r>
              <a:rPr lang="es-ES" b="1" dirty="0">
                <a:solidFill>
                  <a:schemeClr val="bg1"/>
                </a:solidFill>
                <a:latin typeface="inherit"/>
              </a:rPr>
              <a:t>La animación comienza lento, después rápido y por último termina otra vez lento.</a:t>
            </a:r>
            <a:endParaRPr lang="es-ES" b="1" i="0" dirty="0">
              <a:solidFill>
                <a:schemeClr val="bg1"/>
              </a:solidFill>
              <a:effectLst/>
              <a:latin typeface="inherit"/>
            </a:endParaRPr>
          </a:p>
        </p:txBody>
      </p:sp>
      <p:sp>
        <p:nvSpPr>
          <p:cNvPr id="11" name="10 Rectángulo"/>
          <p:cNvSpPr/>
          <p:nvPr/>
        </p:nvSpPr>
        <p:spPr>
          <a:xfrm>
            <a:off x="377019" y="6378188"/>
            <a:ext cx="7654242" cy="369332"/>
          </a:xfrm>
          <a:prstGeom prst="rect">
            <a:avLst/>
          </a:prstGeom>
        </p:spPr>
        <p:txBody>
          <a:bodyPr wrap="square">
            <a:spAutoFit/>
          </a:bodyPr>
          <a:lstStyle/>
          <a:p>
            <a:r>
              <a:rPr lang="es-ES" b="1" dirty="0" err="1">
                <a:solidFill>
                  <a:srgbClr val="000000"/>
                </a:solidFill>
                <a:latin typeface="inherit"/>
              </a:rPr>
              <a:t>animation-timing-function:ease</a:t>
            </a:r>
            <a:r>
              <a:rPr lang="es-ES" b="1" dirty="0">
                <a:solidFill>
                  <a:srgbClr val="000000"/>
                </a:solidFill>
                <a:latin typeface="inherit"/>
              </a:rPr>
              <a:t>;</a:t>
            </a:r>
            <a:endParaRPr lang="es-ES" dirty="0"/>
          </a:p>
        </p:txBody>
      </p:sp>
    </p:spTree>
    <p:extLst>
      <p:ext uri="{BB962C8B-B14F-4D97-AF65-F5344CB8AC3E}">
        <p14:creationId xmlns:p14="http://schemas.microsoft.com/office/powerpoint/2010/main" val="126056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191612"/>
            <a:ext cx="820891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La opción linear es para que durante toda la animación haya la misma velocidad.</a:t>
            </a:r>
            <a:endParaRPr lang="es-ES" b="1" i="0" dirty="0">
              <a:solidFill>
                <a:schemeClr val="bg1"/>
              </a:solidFill>
              <a:effectLst/>
              <a:latin typeface="inherit"/>
            </a:endParaRPr>
          </a:p>
        </p:txBody>
      </p:sp>
      <p:sp>
        <p:nvSpPr>
          <p:cNvPr id="3" name="2 Rectángulo"/>
          <p:cNvSpPr/>
          <p:nvPr/>
        </p:nvSpPr>
        <p:spPr>
          <a:xfrm>
            <a:off x="323528" y="1080740"/>
            <a:ext cx="4074740" cy="369332"/>
          </a:xfrm>
          <a:prstGeom prst="rect">
            <a:avLst/>
          </a:prstGeom>
        </p:spPr>
        <p:txBody>
          <a:bodyPr wrap="square">
            <a:spAutoFit/>
          </a:bodyPr>
          <a:lstStyle/>
          <a:p>
            <a:r>
              <a:rPr lang="es-ES" b="1" dirty="0" err="1">
                <a:solidFill>
                  <a:srgbClr val="000000"/>
                </a:solidFill>
                <a:latin typeface="inherit"/>
              </a:rPr>
              <a:t>animation-timing-function:linear</a:t>
            </a:r>
            <a:r>
              <a:rPr lang="es-ES" b="1" dirty="0">
                <a:solidFill>
                  <a:srgbClr val="000000"/>
                </a:solidFill>
                <a:latin typeface="inherit"/>
              </a:rPr>
              <a:t>;</a:t>
            </a:r>
            <a:endParaRPr lang="es-ES" dirty="0"/>
          </a:p>
        </p:txBody>
      </p:sp>
      <p:sp>
        <p:nvSpPr>
          <p:cNvPr id="4" name="3 Rectángulo"/>
          <p:cNvSpPr/>
          <p:nvPr/>
        </p:nvSpPr>
        <p:spPr>
          <a:xfrm>
            <a:off x="323528" y="1772816"/>
            <a:ext cx="820891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La opción </a:t>
            </a:r>
            <a:r>
              <a:rPr lang="es-ES" b="1" dirty="0" err="1">
                <a:solidFill>
                  <a:schemeClr val="bg1"/>
                </a:solidFill>
                <a:latin typeface="inherit"/>
              </a:rPr>
              <a:t>ease</a:t>
            </a:r>
            <a:r>
              <a:rPr lang="es-ES" b="1" dirty="0">
                <a:solidFill>
                  <a:schemeClr val="bg1"/>
                </a:solidFill>
                <a:latin typeface="inherit"/>
              </a:rPr>
              <a:t>-in es para que la animación empiece despacio y termine rápido.</a:t>
            </a:r>
            <a:endParaRPr lang="es-ES" b="1" i="0" dirty="0">
              <a:solidFill>
                <a:schemeClr val="bg1"/>
              </a:solidFill>
              <a:effectLst/>
              <a:latin typeface="inherit"/>
            </a:endParaRPr>
          </a:p>
        </p:txBody>
      </p:sp>
      <p:sp>
        <p:nvSpPr>
          <p:cNvPr id="5" name="4 Rectángulo"/>
          <p:cNvSpPr/>
          <p:nvPr/>
        </p:nvSpPr>
        <p:spPr>
          <a:xfrm>
            <a:off x="323528" y="2780928"/>
            <a:ext cx="7272808" cy="369332"/>
          </a:xfrm>
          <a:prstGeom prst="rect">
            <a:avLst/>
          </a:prstGeom>
        </p:spPr>
        <p:txBody>
          <a:bodyPr wrap="square">
            <a:spAutoFit/>
          </a:bodyPr>
          <a:lstStyle/>
          <a:p>
            <a:r>
              <a:rPr lang="es-ES" b="1" dirty="0" err="1">
                <a:solidFill>
                  <a:srgbClr val="000000"/>
                </a:solidFill>
                <a:latin typeface="inherit"/>
              </a:rPr>
              <a:t>animation-timing-function:ease-in</a:t>
            </a:r>
            <a:r>
              <a:rPr lang="es-ES" b="1" dirty="0">
                <a:solidFill>
                  <a:srgbClr val="000000"/>
                </a:solidFill>
                <a:latin typeface="inherit"/>
              </a:rPr>
              <a:t>;</a:t>
            </a:r>
            <a:endParaRPr lang="es-ES" dirty="0"/>
          </a:p>
        </p:txBody>
      </p:sp>
      <p:sp>
        <p:nvSpPr>
          <p:cNvPr id="6" name="5 Rectángulo"/>
          <p:cNvSpPr/>
          <p:nvPr/>
        </p:nvSpPr>
        <p:spPr>
          <a:xfrm>
            <a:off x="293812" y="3356992"/>
            <a:ext cx="820891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La opción </a:t>
            </a:r>
            <a:r>
              <a:rPr lang="es-ES" b="1" dirty="0" err="1">
                <a:solidFill>
                  <a:schemeClr val="bg1"/>
                </a:solidFill>
                <a:latin typeface="inherit"/>
              </a:rPr>
              <a:t>ease-out</a:t>
            </a:r>
            <a:r>
              <a:rPr lang="es-ES" b="1" dirty="0">
                <a:solidFill>
                  <a:schemeClr val="bg1"/>
                </a:solidFill>
                <a:latin typeface="inherit"/>
              </a:rPr>
              <a:t> es para que la animación empiece rápido y termine lento.</a:t>
            </a:r>
            <a:endParaRPr lang="es-ES" b="1" i="0" dirty="0">
              <a:solidFill>
                <a:schemeClr val="bg1"/>
              </a:solidFill>
              <a:effectLst/>
              <a:latin typeface="inherit"/>
            </a:endParaRPr>
          </a:p>
        </p:txBody>
      </p:sp>
      <p:sp>
        <p:nvSpPr>
          <p:cNvPr id="7" name="6 Rectángulo"/>
          <p:cNvSpPr/>
          <p:nvPr/>
        </p:nvSpPr>
        <p:spPr>
          <a:xfrm>
            <a:off x="323528" y="4283373"/>
            <a:ext cx="6912768" cy="369332"/>
          </a:xfrm>
          <a:prstGeom prst="rect">
            <a:avLst/>
          </a:prstGeom>
        </p:spPr>
        <p:txBody>
          <a:bodyPr wrap="square">
            <a:spAutoFit/>
          </a:bodyPr>
          <a:lstStyle/>
          <a:p>
            <a:r>
              <a:rPr lang="es-ES" b="1" dirty="0" err="1">
                <a:solidFill>
                  <a:srgbClr val="000000"/>
                </a:solidFill>
                <a:latin typeface="inherit"/>
              </a:rPr>
              <a:t>animation-timing-function:ease-in-out</a:t>
            </a:r>
            <a:r>
              <a:rPr lang="es-ES" b="1" dirty="0">
                <a:solidFill>
                  <a:srgbClr val="000000"/>
                </a:solidFill>
                <a:latin typeface="inherit"/>
              </a:rPr>
              <a:t>;</a:t>
            </a:r>
            <a:endParaRPr lang="es-ES" dirty="0"/>
          </a:p>
        </p:txBody>
      </p:sp>
      <p:sp>
        <p:nvSpPr>
          <p:cNvPr id="8" name="7 Rectángulo"/>
          <p:cNvSpPr/>
          <p:nvPr/>
        </p:nvSpPr>
        <p:spPr>
          <a:xfrm>
            <a:off x="268697" y="4804331"/>
            <a:ext cx="820891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La opción </a:t>
            </a:r>
            <a:r>
              <a:rPr lang="es-ES" b="1" dirty="0" err="1">
                <a:solidFill>
                  <a:schemeClr val="bg1"/>
                </a:solidFill>
                <a:latin typeface="inherit"/>
              </a:rPr>
              <a:t>cubic-bezier</a:t>
            </a:r>
            <a:r>
              <a:rPr lang="es-ES" b="1" dirty="0">
                <a:solidFill>
                  <a:schemeClr val="bg1"/>
                </a:solidFill>
                <a:latin typeface="inherit"/>
              </a:rPr>
              <a:t> es para definir los propios valores de velocidad, siendo aceptado un rango de 0 a 1.</a:t>
            </a:r>
            <a:endParaRPr lang="es-ES" b="1" i="0" dirty="0">
              <a:solidFill>
                <a:schemeClr val="bg1"/>
              </a:solidFill>
              <a:effectLst/>
              <a:latin typeface="inherit"/>
            </a:endParaRPr>
          </a:p>
        </p:txBody>
      </p:sp>
      <p:sp>
        <p:nvSpPr>
          <p:cNvPr id="9" name="8 Rectángulo"/>
          <p:cNvSpPr/>
          <p:nvPr/>
        </p:nvSpPr>
        <p:spPr>
          <a:xfrm>
            <a:off x="263612" y="5649526"/>
            <a:ext cx="8147781" cy="369332"/>
          </a:xfrm>
          <a:prstGeom prst="rect">
            <a:avLst/>
          </a:prstGeom>
        </p:spPr>
        <p:txBody>
          <a:bodyPr wrap="square">
            <a:spAutoFit/>
          </a:bodyPr>
          <a:lstStyle/>
          <a:p>
            <a:r>
              <a:rPr lang="en-US" b="1" dirty="0" err="1">
                <a:solidFill>
                  <a:srgbClr val="000000"/>
                </a:solidFill>
                <a:latin typeface="inherit"/>
              </a:rPr>
              <a:t>animation-timing-function:cubic-bezier</a:t>
            </a:r>
            <a:r>
              <a:rPr lang="en-US" b="1" dirty="0">
                <a:solidFill>
                  <a:srgbClr val="000000"/>
                </a:solidFill>
                <a:latin typeface="inherit"/>
              </a:rPr>
              <a:t>(0.4, 0.8, 1.0, 0.1); </a:t>
            </a:r>
            <a:endParaRPr lang="es-ES" b="1" dirty="0">
              <a:solidFill>
                <a:srgbClr val="000000"/>
              </a:solidFill>
              <a:latin typeface="inherit"/>
            </a:endParaRPr>
          </a:p>
        </p:txBody>
      </p:sp>
    </p:spTree>
    <p:extLst>
      <p:ext uri="{BB962C8B-B14F-4D97-AF65-F5344CB8AC3E}">
        <p14:creationId xmlns:p14="http://schemas.microsoft.com/office/powerpoint/2010/main" val="27329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3015" y="27285"/>
            <a:ext cx="3420938" cy="369332"/>
          </a:xfrm>
          <a:prstGeom prst="rect">
            <a:avLst/>
          </a:prstGeom>
        </p:spPr>
        <p:txBody>
          <a:bodyPr wrap="square">
            <a:spAutoFit/>
          </a:bodyPr>
          <a:lstStyle/>
          <a:p>
            <a:pPr fontAlgn="base"/>
            <a:r>
              <a:rPr lang="es-ES" b="1" dirty="0" err="1">
                <a:solidFill>
                  <a:srgbClr val="000000"/>
                </a:solidFill>
                <a:latin typeface="inherit"/>
              </a:rPr>
              <a:t>animation-fill-mode</a:t>
            </a:r>
            <a:r>
              <a:rPr lang="es-ES" b="1" dirty="0">
                <a:solidFill>
                  <a:srgbClr val="000000"/>
                </a:solidFill>
                <a:latin typeface="inherit"/>
              </a:rPr>
              <a:t>:</a:t>
            </a:r>
            <a:endParaRPr lang="es-ES" b="1" i="0" dirty="0">
              <a:solidFill>
                <a:srgbClr val="000000"/>
              </a:solidFill>
              <a:effectLst/>
              <a:latin typeface="inherit"/>
            </a:endParaRPr>
          </a:p>
        </p:txBody>
      </p:sp>
      <p:sp>
        <p:nvSpPr>
          <p:cNvPr id="3" name="2 Rectángulo"/>
          <p:cNvSpPr/>
          <p:nvPr/>
        </p:nvSpPr>
        <p:spPr>
          <a:xfrm>
            <a:off x="240693" y="548680"/>
            <a:ext cx="8712968"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Esta propiedad permite definir el estilo antes o después de que se ejecute la animación.</a:t>
            </a:r>
          </a:p>
        </p:txBody>
      </p:sp>
      <p:sp>
        <p:nvSpPr>
          <p:cNvPr id="4" name="3 Rectángulo"/>
          <p:cNvSpPr/>
          <p:nvPr/>
        </p:nvSpPr>
        <p:spPr>
          <a:xfrm>
            <a:off x="288194" y="1327577"/>
            <a:ext cx="6119018" cy="369332"/>
          </a:xfrm>
          <a:prstGeom prst="rect">
            <a:avLst/>
          </a:prstGeom>
        </p:spPr>
        <p:txBody>
          <a:bodyPr wrap="square">
            <a:spAutoFit/>
          </a:bodyPr>
          <a:lstStyle/>
          <a:p>
            <a:r>
              <a:rPr lang="es-ES" b="1" dirty="0" err="1">
                <a:solidFill>
                  <a:srgbClr val="000000"/>
                </a:solidFill>
                <a:latin typeface="inherit"/>
              </a:rPr>
              <a:t>animation-fill-mode:forwards</a:t>
            </a:r>
            <a:r>
              <a:rPr lang="es-ES" b="1" dirty="0">
                <a:solidFill>
                  <a:srgbClr val="000000"/>
                </a:solidFill>
                <a:latin typeface="inherit"/>
              </a:rPr>
              <a:t>;</a:t>
            </a:r>
            <a:endParaRPr lang="es-ES" dirty="0"/>
          </a:p>
        </p:txBody>
      </p:sp>
      <p:sp>
        <p:nvSpPr>
          <p:cNvPr id="5" name="4 Rectángulo"/>
          <p:cNvSpPr/>
          <p:nvPr/>
        </p:nvSpPr>
        <p:spPr>
          <a:xfrm>
            <a:off x="193798" y="3143999"/>
            <a:ext cx="806489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La opción </a:t>
            </a:r>
            <a:r>
              <a:rPr lang="es-ES" b="1" dirty="0" err="1">
                <a:solidFill>
                  <a:schemeClr val="bg1"/>
                </a:solidFill>
                <a:latin typeface="inherit"/>
              </a:rPr>
              <a:t>backwards</a:t>
            </a:r>
            <a:r>
              <a:rPr lang="es-ES" b="1" dirty="0">
                <a:solidFill>
                  <a:schemeClr val="bg1"/>
                </a:solidFill>
                <a:latin typeface="inherit"/>
              </a:rPr>
              <a:t> aplicará el valor de las propiedades definidas en el primer fotograma clave o en el 0%</a:t>
            </a:r>
            <a:endParaRPr lang="es-ES" b="1" i="0" dirty="0">
              <a:solidFill>
                <a:schemeClr val="bg1"/>
              </a:solidFill>
              <a:effectLst/>
              <a:latin typeface="inherit"/>
            </a:endParaRPr>
          </a:p>
        </p:txBody>
      </p:sp>
      <p:sp>
        <p:nvSpPr>
          <p:cNvPr id="6" name="5 Rectángulo"/>
          <p:cNvSpPr/>
          <p:nvPr/>
        </p:nvSpPr>
        <p:spPr>
          <a:xfrm>
            <a:off x="283554" y="2711063"/>
            <a:ext cx="7527180" cy="369332"/>
          </a:xfrm>
          <a:prstGeom prst="rect">
            <a:avLst/>
          </a:prstGeom>
        </p:spPr>
        <p:txBody>
          <a:bodyPr wrap="square">
            <a:spAutoFit/>
          </a:bodyPr>
          <a:lstStyle/>
          <a:p>
            <a:r>
              <a:rPr lang="es-ES" b="1" dirty="0" err="1">
                <a:solidFill>
                  <a:srgbClr val="000000"/>
                </a:solidFill>
                <a:latin typeface="inherit"/>
              </a:rPr>
              <a:t>animation-fill-mode:backwards</a:t>
            </a:r>
            <a:r>
              <a:rPr lang="es-ES" b="1" dirty="0">
                <a:solidFill>
                  <a:srgbClr val="000000"/>
                </a:solidFill>
                <a:latin typeface="inherit"/>
              </a:rPr>
              <a:t>;</a:t>
            </a:r>
            <a:endParaRPr lang="es-ES" dirty="0"/>
          </a:p>
        </p:txBody>
      </p:sp>
      <p:sp>
        <p:nvSpPr>
          <p:cNvPr id="7" name="6 Rectángulo"/>
          <p:cNvSpPr/>
          <p:nvPr/>
        </p:nvSpPr>
        <p:spPr>
          <a:xfrm>
            <a:off x="240693" y="4385560"/>
            <a:ext cx="770485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La opción </a:t>
            </a:r>
            <a:r>
              <a:rPr lang="es-ES" b="1" dirty="0" err="1">
                <a:solidFill>
                  <a:schemeClr val="bg1"/>
                </a:solidFill>
                <a:latin typeface="inherit"/>
              </a:rPr>
              <a:t>both</a:t>
            </a:r>
            <a:r>
              <a:rPr lang="es-ES" b="1" dirty="0">
                <a:solidFill>
                  <a:schemeClr val="bg1"/>
                </a:solidFill>
                <a:latin typeface="inherit"/>
              </a:rPr>
              <a:t> aplicará el valor de las propiedades al principio y al final.</a:t>
            </a:r>
            <a:endParaRPr lang="es-ES" b="1" i="0" dirty="0">
              <a:solidFill>
                <a:schemeClr val="bg1"/>
              </a:solidFill>
              <a:effectLst/>
              <a:latin typeface="inherit"/>
            </a:endParaRPr>
          </a:p>
        </p:txBody>
      </p:sp>
      <p:sp>
        <p:nvSpPr>
          <p:cNvPr id="8" name="7 Rectángulo"/>
          <p:cNvSpPr/>
          <p:nvPr/>
        </p:nvSpPr>
        <p:spPr>
          <a:xfrm>
            <a:off x="193798" y="3973472"/>
            <a:ext cx="6577930" cy="369332"/>
          </a:xfrm>
          <a:prstGeom prst="rect">
            <a:avLst/>
          </a:prstGeom>
        </p:spPr>
        <p:txBody>
          <a:bodyPr wrap="square">
            <a:spAutoFit/>
          </a:bodyPr>
          <a:lstStyle/>
          <a:p>
            <a:r>
              <a:rPr lang="es-ES" b="1" dirty="0" err="1">
                <a:solidFill>
                  <a:srgbClr val="000000"/>
                </a:solidFill>
                <a:latin typeface="inherit"/>
              </a:rPr>
              <a:t>animation-fill-mode:both</a:t>
            </a:r>
            <a:r>
              <a:rPr lang="es-ES" b="1" dirty="0">
                <a:solidFill>
                  <a:srgbClr val="000000"/>
                </a:solidFill>
                <a:latin typeface="inherit"/>
              </a:rPr>
              <a:t>;</a:t>
            </a:r>
            <a:endParaRPr lang="es-ES" dirty="0"/>
          </a:p>
        </p:txBody>
      </p:sp>
      <p:sp>
        <p:nvSpPr>
          <p:cNvPr id="9" name="8 Rectángulo"/>
          <p:cNvSpPr/>
          <p:nvPr/>
        </p:nvSpPr>
        <p:spPr>
          <a:xfrm>
            <a:off x="238485" y="5670194"/>
            <a:ext cx="790150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dirty="0">
                <a:solidFill>
                  <a:schemeClr val="bg1"/>
                </a:solidFill>
                <a:latin typeface="inherit"/>
              </a:rPr>
              <a:t>La opción </a:t>
            </a:r>
            <a:r>
              <a:rPr lang="es-ES" b="1" dirty="0" err="1">
                <a:solidFill>
                  <a:schemeClr val="bg1"/>
                </a:solidFill>
                <a:latin typeface="inherit"/>
              </a:rPr>
              <a:t>none</a:t>
            </a:r>
            <a:r>
              <a:rPr lang="es-ES" b="1" dirty="0">
                <a:solidFill>
                  <a:schemeClr val="bg1"/>
                </a:solidFill>
                <a:latin typeface="inherit"/>
              </a:rPr>
              <a:t> no aplicará el valor de las propiedades.</a:t>
            </a:r>
            <a:endParaRPr lang="es-ES" b="1" i="0" dirty="0">
              <a:solidFill>
                <a:schemeClr val="bg1"/>
              </a:solidFill>
              <a:effectLst/>
              <a:latin typeface="inherit"/>
            </a:endParaRPr>
          </a:p>
        </p:txBody>
      </p:sp>
      <p:sp>
        <p:nvSpPr>
          <p:cNvPr id="10" name="9 Rectángulo"/>
          <p:cNvSpPr/>
          <p:nvPr/>
        </p:nvSpPr>
        <p:spPr>
          <a:xfrm>
            <a:off x="138483" y="5227591"/>
            <a:ext cx="5671542" cy="369332"/>
          </a:xfrm>
          <a:prstGeom prst="rect">
            <a:avLst/>
          </a:prstGeom>
        </p:spPr>
        <p:txBody>
          <a:bodyPr wrap="square">
            <a:spAutoFit/>
          </a:bodyPr>
          <a:lstStyle/>
          <a:p>
            <a:r>
              <a:rPr lang="es-ES" b="1" dirty="0" err="1">
                <a:solidFill>
                  <a:srgbClr val="000000"/>
                </a:solidFill>
                <a:latin typeface="inherit"/>
              </a:rPr>
              <a:t>animation-fill-mode:none</a:t>
            </a:r>
            <a:r>
              <a:rPr lang="es-ES" b="1" dirty="0">
                <a:solidFill>
                  <a:srgbClr val="000000"/>
                </a:solidFill>
                <a:latin typeface="inherit"/>
              </a:rPr>
              <a:t>;</a:t>
            </a:r>
            <a:endParaRPr lang="es-ES" dirty="0"/>
          </a:p>
        </p:txBody>
      </p:sp>
      <p:sp>
        <p:nvSpPr>
          <p:cNvPr id="13" name="12 Rectángulo"/>
          <p:cNvSpPr/>
          <p:nvPr/>
        </p:nvSpPr>
        <p:spPr>
          <a:xfrm>
            <a:off x="171548" y="1714074"/>
            <a:ext cx="850777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b="1" dirty="0">
                <a:latin typeface="inherit"/>
              </a:rPr>
              <a:t>La opción forwards aplicará el valor de las propiedades definidas en su último fotograma clave o en el 100%, después de ejecutar la iteración final de la animación.</a:t>
            </a:r>
          </a:p>
        </p:txBody>
      </p:sp>
    </p:spTree>
    <p:extLst>
      <p:ext uri="{BB962C8B-B14F-4D97-AF65-F5344CB8AC3E}">
        <p14:creationId xmlns:p14="http://schemas.microsoft.com/office/powerpoint/2010/main" val="2923039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96" y="5229200"/>
            <a:ext cx="4572000" cy="369332"/>
          </a:xfrm>
          <a:prstGeom prst="rect">
            <a:avLst/>
          </a:prstGeom>
        </p:spPr>
        <p:txBody>
          <a:bodyPr>
            <a:spAutoFit/>
          </a:bodyPr>
          <a:lstStyle/>
          <a:p>
            <a:r>
              <a:rPr lang="es-ES" dirty="0" err="1"/>
              <a:t>animation-play-state:running</a:t>
            </a:r>
            <a:r>
              <a:rPr lang="es-ES" dirty="0"/>
              <a:t>;</a:t>
            </a:r>
          </a:p>
        </p:txBody>
      </p:sp>
      <p:sp>
        <p:nvSpPr>
          <p:cNvPr id="3" name="2 Rectángulo"/>
          <p:cNvSpPr/>
          <p:nvPr/>
        </p:nvSpPr>
        <p:spPr>
          <a:xfrm>
            <a:off x="228811" y="260648"/>
            <a:ext cx="2018501" cy="369332"/>
          </a:xfrm>
          <a:prstGeom prst="rect">
            <a:avLst/>
          </a:prstGeom>
        </p:spPr>
        <p:txBody>
          <a:bodyPr wrap="none">
            <a:spAutoFit/>
          </a:bodyPr>
          <a:lstStyle/>
          <a:p>
            <a:pPr fontAlgn="base"/>
            <a:r>
              <a:rPr lang="es-ES" b="1" dirty="0" err="1">
                <a:solidFill>
                  <a:srgbClr val="000000"/>
                </a:solidFill>
                <a:latin typeface="inherit"/>
              </a:rPr>
              <a:t>animation-delay</a:t>
            </a:r>
            <a:r>
              <a:rPr lang="es-ES" b="1" dirty="0">
                <a:solidFill>
                  <a:srgbClr val="000000"/>
                </a:solidFill>
                <a:latin typeface="inherit"/>
              </a:rPr>
              <a:t>:</a:t>
            </a:r>
            <a:endParaRPr lang="es-ES" b="1" i="0" dirty="0">
              <a:solidFill>
                <a:srgbClr val="000000"/>
              </a:solidFill>
              <a:effectLst/>
              <a:latin typeface="inherit"/>
            </a:endParaRPr>
          </a:p>
        </p:txBody>
      </p:sp>
      <p:sp>
        <p:nvSpPr>
          <p:cNvPr id="4" name="3 Rectángulo"/>
          <p:cNvSpPr/>
          <p:nvPr/>
        </p:nvSpPr>
        <p:spPr>
          <a:xfrm>
            <a:off x="163015" y="647443"/>
            <a:ext cx="855466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En esta propiedad podemos definir en segundos o milisegundos con que retardo queremos activar nuestra animación. </a:t>
            </a:r>
          </a:p>
        </p:txBody>
      </p:sp>
      <p:sp>
        <p:nvSpPr>
          <p:cNvPr id="5" name="4 Rectángulo"/>
          <p:cNvSpPr/>
          <p:nvPr/>
        </p:nvSpPr>
        <p:spPr>
          <a:xfrm>
            <a:off x="323528" y="1529110"/>
            <a:ext cx="2214068" cy="369332"/>
          </a:xfrm>
          <a:prstGeom prst="rect">
            <a:avLst/>
          </a:prstGeom>
        </p:spPr>
        <p:txBody>
          <a:bodyPr wrap="none">
            <a:spAutoFit/>
          </a:bodyPr>
          <a:lstStyle/>
          <a:p>
            <a:pPr lvl="0"/>
            <a:r>
              <a:rPr lang="es-ES" dirty="0">
                <a:solidFill>
                  <a:prstClr val="black"/>
                </a:solidFill>
              </a:rPr>
              <a:t>animation-delay:2.5s;</a:t>
            </a:r>
          </a:p>
        </p:txBody>
      </p:sp>
      <p:sp>
        <p:nvSpPr>
          <p:cNvPr id="6" name="5 Rectángulo"/>
          <p:cNvSpPr/>
          <p:nvPr/>
        </p:nvSpPr>
        <p:spPr>
          <a:xfrm>
            <a:off x="318010" y="1918820"/>
            <a:ext cx="2505814" cy="369332"/>
          </a:xfrm>
          <a:prstGeom prst="rect">
            <a:avLst/>
          </a:prstGeom>
        </p:spPr>
        <p:txBody>
          <a:bodyPr wrap="none">
            <a:spAutoFit/>
          </a:bodyPr>
          <a:lstStyle/>
          <a:p>
            <a:pPr lvl="0"/>
            <a:r>
              <a:rPr lang="es-ES" b="1" dirty="0" err="1">
                <a:solidFill>
                  <a:srgbClr val="000000"/>
                </a:solidFill>
                <a:latin typeface="inherit"/>
              </a:rPr>
              <a:t>animation-play-state</a:t>
            </a:r>
            <a:r>
              <a:rPr lang="es-ES" b="1" dirty="0">
                <a:solidFill>
                  <a:srgbClr val="000000"/>
                </a:solidFill>
                <a:latin typeface="inherit"/>
              </a:rPr>
              <a:t>:</a:t>
            </a:r>
          </a:p>
        </p:txBody>
      </p:sp>
      <p:sp>
        <p:nvSpPr>
          <p:cNvPr id="7" name="6 Rectángulo"/>
          <p:cNvSpPr/>
          <p:nvPr/>
        </p:nvSpPr>
        <p:spPr>
          <a:xfrm>
            <a:off x="163015" y="2492896"/>
            <a:ext cx="786658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lvl="0"/>
            <a:r>
              <a:rPr lang="es-ES" dirty="0">
                <a:solidFill>
                  <a:schemeClr val="bg1"/>
                </a:solidFill>
              </a:rPr>
              <a:t>Con esta propiedad podemos pausar </a:t>
            </a:r>
            <a:r>
              <a:rPr lang="es-ES" dirty="0" err="1">
                <a:solidFill>
                  <a:schemeClr val="bg1"/>
                </a:solidFill>
              </a:rPr>
              <a:t>paused</a:t>
            </a:r>
            <a:r>
              <a:rPr lang="es-ES" dirty="0">
                <a:solidFill>
                  <a:schemeClr val="bg1"/>
                </a:solidFill>
              </a:rPr>
              <a:t> y volver a poner en marcha nuestra animación </a:t>
            </a:r>
            <a:r>
              <a:rPr lang="es-ES" dirty="0" err="1">
                <a:solidFill>
                  <a:schemeClr val="bg1"/>
                </a:solidFill>
              </a:rPr>
              <a:t>running</a:t>
            </a:r>
            <a:r>
              <a:rPr lang="es-ES" dirty="0">
                <a:solidFill>
                  <a:schemeClr val="bg1"/>
                </a:solidFill>
              </a:rPr>
              <a:t>.</a:t>
            </a:r>
          </a:p>
        </p:txBody>
      </p:sp>
      <p:sp>
        <p:nvSpPr>
          <p:cNvPr id="8" name="7 Rectángulo"/>
          <p:cNvSpPr/>
          <p:nvPr/>
        </p:nvSpPr>
        <p:spPr>
          <a:xfrm>
            <a:off x="214328" y="3497107"/>
            <a:ext cx="611832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lvl="0"/>
            <a:r>
              <a:rPr lang="es-ES" dirty="0">
                <a:solidFill>
                  <a:schemeClr val="bg1"/>
                </a:solidFill>
              </a:rPr>
              <a:t>Para pausar</a:t>
            </a:r>
            <a:r>
              <a:rPr lang="es-ES" dirty="0">
                <a:solidFill>
                  <a:prstClr val="black"/>
                </a:solidFill>
              </a:rPr>
              <a:t> </a:t>
            </a:r>
            <a:r>
              <a:rPr lang="es-ES" dirty="0">
                <a:solidFill>
                  <a:schemeClr val="bg1"/>
                </a:solidFill>
              </a:rPr>
              <a:t>la animación.</a:t>
            </a:r>
          </a:p>
        </p:txBody>
      </p:sp>
      <p:sp>
        <p:nvSpPr>
          <p:cNvPr id="9" name="8 Rectángulo"/>
          <p:cNvSpPr/>
          <p:nvPr/>
        </p:nvSpPr>
        <p:spPr>
          <a:xfrm>
            <a:off x="179526" y="4111877"/>
            <a:ext cx="5771171" cy="369332"/>
          </a:xfrm>
          <a:prstGeom prst="rect">
            <a:avLst/>
          </a:prstGeom>
        </p:spPr>
        <p:txBody>
          <a:bodyPr wrap="square">
            <a:spAutoFit/>
          </a:bodyPr>
          <a:lstStyle/>
          <a:p>
            <a:pPr lvl="0"/>
            <a:r>
              <a:rPr lang="es-ES" dirty="0" err="1">
                <a:solidFill>
                  <a:prstClr val="black"/>
                </a:solidFill>
              </a:rPr>
              <a:t>animation-play-state:paused</a:t>
            </a:r>
            <a:r>
              <a:rPr lang="es-ES" dirty="0">
                <a:solidFill>
                  <a:prstClr val="black"/>
                </a:solidFill>
              </a:rPr>
              <a:t>;</a:t>
            </a:r>
          </a:p>
        </p:txBody>
      </p:sp>
      <p:sp>
        <p:nvSpPr>
          <p:cNvPr id="10" name="9 Rectángulo"/>
          <p:cNvSpPr/>
          <p:nvPr/>
        </p:nvSpPr>
        <p:spPr>
          <a:xfrm>
            <a:off x="276291" y="4648453"/>
            <a:ext cx="465231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lvl="0"/>
            <a:r>
              <a:rPr lang="es-ES" dirty="0">
                <a:solidFill>
                  <a:schemeClr val="bg1"/>
                </a:solidFill>
              </a:rPr>
              <a:t>Para reanudar la animación</a:t>
            </a:r>
            <a:r>
              <a:rPr lang="es-ES" dirty="0">
                <a:solidFill>
                  <a:prstClr val="black"/>
                </a:solidFill>
              </a:rPr>
              <a:t>.</a:t>
            </a:r>
          </a:p>
        </p:txBody>
      </p:sp>
    </p:spTree>
    <p:extLst>
      <p:ext uri="{BB962C8B-B14F-4D97-AF65-F5344CB8AC3E}">
        <p14:creationId xmlns:p14="http://schemas.microsoft.com/office/powerpoint/2010/main" val="478035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94420" y="188640"/>
            <a:ext cx="8424936" cy="6340197"/>
          </a:xfrm>
          <a:prstGeom prst="rect">
            <a:avLst/>
          </a:prstGeom>
        </p:spPr>
        <p:txBody>
          <a:bodyPr wrap="square">
            <a:spAutoFit/>
          </a:bodyPr>
          <a:lstStyle/>
          <a:p>
            <a:r>
              <a:rPr lang="es-ES" sz="1400" dirty="0">
                <a:solidFill>
                  <a:prstClr val="black"/>
                </a:solidFill>
              </a:rPr>
              <a:t>&lt;!DOCTYPE </a:t>
            </a:r>
            <a:r>
              <a:rPr lang="es-ES" sz="1400" dirty="0" err="1">
                <a:solidFill>
                  <a:prstClr val="black"/>
                </a:solidFill>
              </a:rPr>
              <a:t>html</a:t>
            </a:r>
            <a:r>
              <a:rPr lang="es-ES" sz="1400" dirty="0">
                <a:solidFill>
                  <a:prstClr val="black"/>
                </a:solidFill>
              </a:rPr>
              <a:t> PUBLIC "-//W3C//DTD XHTML 1.0 </a:t>
            </a:r>
            <a:r>
              <a:rPr lang="es-ES" sz="1400" dirty="0" err="1">
                <a:solidFill>
                  <a:prstClr val="black"/>
                </a:solidFill>
              </a:rPr>
              <a:t>Transitional</a:t>
            </a:r>
            <a:r>
              <a:rPr lang="es-ES" sz="1400" dirty="0">
                <a:solidFill>
                  <a:prstClr val="black"/>
                </a:solidFill>
              </a:rPr>
              <a:t>//EN" "http://www.w3.org/TR/xhtml1/DTD/xhtml1-transitional.dtd"&gt;</a:t>
            </a:r>
          </a:p>
          <a:p>
            <a:r>
              <a:rPr lang="es-ES" sz="1400" dirty="0">
                <a:solidFill>
                  <a:prstClr val="black"/>
                </a:solidFill>
              </a:rPr>
              <a:t>&lt;</a:t>
            </a:r>
            <a:r>
              <a:rPr lang="es-ES" sz="1400" dirty="0" err="1">
                <a:solidFill>
                  <a:prstClr val="black"/>
                </a:solidFill>
              </a:rPr>
              <a:t>html</a:t>
            </a:r>
            <a:r>
              <a:rPr lang="es-ES" sz="1400" dirty="0">
                <a:solidFill>
                  <a:prstClr val="black"/>
                </a:solidFill>
              </a:rPr>
              <a:t> </a:t>
            </a:r>
            <a:r>
              <a:rPr lang="es-ES" sz="1400" dirty="0" err="1">
                <a:solidFill>
                  <a:prstClr val="black"/>
                </a:solidFill>
              </a:rPr>
              <a:t>xmlns</a:t>
            </a:r>
            <a:r>
              <a:rPr lang="es-ES" sz="1400" dirty="0">
                <a:solidFill>
                  <a:prstClr val="black"/>
                </a:solidFill>
              </a:rPr>
              <a:t>="http://www.w3.org/1999/xhtml"&gt;</a:t>
            </a:r>
          </a:p>
          <a:p>
            <a:r>
              <a:rPr lang="es-ES" sz="1400" dirty="0">
                <a:solidFill>
                  <a:prstClr val="black"/>
                </a:solidFill>
              </a:rPr>
              <a:t>&lt;head&gt;</a:t>
            </a:r>
          </a:p>
          <a:p>
            <a:r>
              <a:rPr lang="es-ES" sz="1400" dirty="0">
                <a:solidFill>
                  <a:prstClr val="black"/>
                </a:solidFill>
              </a:rPr>
              <a:t>&lt;meta http-</a:t>
            </a:r>
            <a:r>
              <a:rPr lang="es-ES" sz="1400" dirty="0" err="1">
                <a:solidFill>
                  <a:prstClr val="black"/>
                </a:solidFill>
              </a:rPr>
              <a:t>equiv</a:t>
            </a:r>
            <a:r>
              <a:rPr lang="es-ES" sz="1400" dirty="0">
                <a:solidFill>
                  <a:prstClr val="black"/>
                </a:solidFill>
              </a:rPr>
              <a:t>="Content-</a:t>
            </a:r>
            <a:r>
              <a:rPr lang="es-ES" sz="1400" dirty="0" err="1">
                <a:solidFill>
                  <a:prstClr val="black"/>
                </a:solidFill>
              </a:rPr>
              <a:t>Type</a:t>
            </a:r>
            <a:r>
              <a:rPr lang="es-ES" sz="1400" dirty="0">
                <a:solidFill>
                  <a:prstClr val="black"/>
                </a:solidFill>
              </a:rPr>
              <a:t>" </a:t>
            </a:r>
            <a:r>
              <a:rPr lang="es-ES" sz="1400" dirty="0" err="1">
                <a:solidFill>
                  <a:prstClr val="black"/>
                </a:solidFill>
              </a:rPr>
              <a:t>content</a:t>
            </a:r>
            <a:r>
              <a:rPr lang="es-ES" sz="1400" dirty="0">
                <a:solidFill>
                  <a:prstClr val="black"/>
                </a:solidFill>
              </a:rPr>
              <a:t>="</a:t>
            </a:r>
            <a:r>
              <a:rPr lang="es-ES" sz="1400" dirty="0" err="1">
                <a:solidFill>
                  <a:prstClr val="black"/>
                </a:solidFill>
              </a:rPr>
              <a:t>text</a:t>
            </a:r>
            <a:r>
              <a:rPr lang="es-ES" sz="1400" dirty="0">
                <a:solidFill>
                  <a:prstClr val="black"/>
                </a:solidFill>
              </a:rPr>
              <a:t>/</a:t>
            </a:r>
            <a:r>
              <a:rPr lang="es-ES" sz="1400" dirty="0" err="1">
                <a:solidFill>
                  <a:prstClr val="black"/>
                </a:solidFill>
              </a:rPr>
              <a:t>html</a:t>
            </a:r>
            <a:r>
              <a:rPr lang="es-ES" sz="1400" dirty="0">
                <a:solidFill>
                  <a:prstClr val="black"/>
                </a:solidFill>
              </a:rPr>
              <a:t>; </a:t>
            </a:r>
            <a:r>
              <a:rPr lang="es-ES" sz="1400" dirty="0" err="1">
                <a:solidFill>
                  <a:prstClr val="black"/>
                </a:solidFill>
              </a:rPr>
              <a:t>charset</a:t>
            </a:r>
            <a:r>
              <a:rPr lang="es-ES" sz="1400" dirty="0">
                <a:solidFill>
                  <a:prstClr val="black"/>
                </a:solidFill>
              </a:rPr>
              <a:t>=utf-8" /&gt;</a:t>
            </a:r>
          </a:p>
          <a:p>
            <a:r>
              <a:rPr lang="es-ES" sz="1400" dirty="0">
                <a:solidFill>
                  <a:prstClr val="black"/>
                </a:solidFill>
              </a:rPr>
              <a:t>&lt;</a:t>
            </a:r>
            <a:r>
              <a:rPr lang="es-ES" sz="1400" dirty="0" err="1">
                <a:solidFill>
                  <a:prstClr val="black"/>
                </a:solidFill>
              </a:rPr>
              <a:t>title</a:t>
            </a:r>
            <a:r>
              <a:rPr lang="es-ES" sz="1400" dirty="0">
                <a:solidFill>
                  <a:prstClr val="black"/>
                </a:solidFill>
              </a:rPr>
              <a:t>&gt;Ejemplo de animación para Untitled.es&lt;/</a:t>
            </a:r>
            <a:r>
              <a:rPr lang="es-ES" sz="1400" dirty="0" err="1">
                <a:solidFill>
                  <a:prstClr val="black"/>
                </a:solidFill>
              </a:rPr>
              <a:t>title</a:t>
            </a:r>
            <a:r>
              <a:rPr lang="es-ES" sz="1400" dirty="0">
                <a:solidFill>
                  <a:prstClr val="black"/>
                </a:solidFill>
              </a:rPr>
              <a:t>&gt;</a:t>
            </a:r>
          </a:p>
          <a:p>
            <a:r>
              <a:rPr lang="es-ES" sz="1400" dirty="0">
                <a:solidFill>
                  <a:prstClr val="black"/>
                </a:solidFill>
              </a:rPr>
              <a:t>&lt;</a:t>
            </a:r>
            <a:r>
              <a:rPr lang="es-ES" sz="1400" dirty="0" err="1">
                <a:solidFill>
                  <a:prstClr val="black"/>
                </a:solidFill>
              </a:rPr>
              <a:t>style</a:t>
            </a:r>
            <a:r>
              <a:rPr lang="es-ES" sz="1400" dirty="0">
                <a:solidFill>
                  <a:prstClr val="black"/>
                </a:solidFill>
              </a:rPr>
              <a:t> </a:t>
            </a:r>
            <a:r>
              <a:rPr lang="es-ES" sz="1400" dirty="0" err="1">
                <a:solidFill>
                  <a:prstClr val="black"/>
                </a:solidFill>
              </a:rPr>
              <a:t>type</a:t>
            </a:r>
            <a:r>
              <a:rPr lang="es-ES" sz="1400" dirty="0">
                <a:solidFill>
                  <a:prstClr val="black"/>
                </a:solidFill>
              </a:rPr>
              <a:t>="</a:t>
            </a:r>
            <a:r>
              <a:rPr lang="es-ES" sz="1400" dirty="0" err="1">
                <a:solidFill>
                  <a:prstClr val="black"/>
                </a:solidFill>
              </a:rPr>
              <a:t>text</a:t>
            </a:r>
            <a:r>
              <a:rPr lang="es-ES" sz="1400" dirty="0">
                <a:solidFill>
                  <a:prstClr val="black"/>
                </a:solidFill>
              </a:rPr>
              <a:t>/</a:t>
            </a:r>
            <a:r>
              <a:rPr lang="es-ES" sz="1400" dirty="0" err="1">
                <a:solidFill>
                  <a:prstClr val="black"/>
                </a:solidFill>
              </a:rPr>
              <a:t>css</a:t>
            </a:r>
            <a:r>
              <a:rPr lang="es-ES" sz="1400" dirty="0">
                <a:solidFill>
                  <a:prstClr val="black"/>
                </a:solidFill>
              </a:rPr>
              <a:t>"&gt;</a:t>
            </a:r>
          </a:p>
          <a:p>
            <a:r>
              <a:rPr lang="es-ES" sz="1400" dirty="0">
                <a:solidFill>
                  <a:prstClr val="black"/>
                </a:solidFill>
              </a:rPr>
              <a:t>div {height:100px;width:100px;background-color:#CCC; padding:20px; </a:t>
            </a:r>
            <a:r>
              <a:rPr lang="es-ES" sz="1400" dirty="0" err="1">
                <a:solidFill>
                  <a:prstClr val="black"/>
                </a:solidFill>
              </a:rPr>
              <a:t>font-family:Arial</a:t>
            </a:r>
            <a:r>
              <a:rPr lang="es-ES" sz="1400" dirty="0">
                <a:solidFill>
                  <a:prstClr val="black"/>
                </a:solidFill>
              </a:rPr>
              <a:t>, </a:t>
            </a:r>
            <a:r>
              <a:rPr lang="es-ES" sz="1400" dirty="0" err="1">
                <a:solidFill>
                  <a:prstClr val="black"/>
                </a:solidFill>
              </a:rPr>
              <a:t>Helvetica</a:t>
            </a:r>
            <a:r>
              <a:rPr lang="es-ES" sz="1400" dirty="0">
                <a:solidFill>
                  <a:prstClr val="black"/>
                </a:solidFill>
              </a:rPr>
              <a:t>, </a:t>
            </a:r>
            <a:r>
              <a:rPr lang="es-ES" sz="1400" dirty="0" err="1">
                <a:solidFill>
                  <a:prstClr val="black"/>
                </a:solidFill>
              </a:rPr>
              <a:t>sans-serif</a:t>
            </a:r>
            <a:r>
              <a:rPr lang="es-ES" sz="1400" dirty="0">
                <a:solidFill>
                  <a:prstClr val="black"/>
                </a:solidFill>
              </a:rPr>
              <a:t>; font-size:12px;}</a:t>
            </a:r>
          </a:p>
          <a:p>
            <a:endParaRPr lang="es-ES" sz="1400" dirty="0">
              <a:solidFill>
                <a:prstClr val="black"/>
              </a:solidFill>
            </a:endParaRPr>
          </a:p>
          <a:p>
            <a:r>
              <a:rPr lang="es-ES" sz="1400" dirty="0">
                <a:solidFill>
                  <a:prstClr val="black"/>
                </a:solidFill>
              </a:rPr>
              <a:t>#elemento {</a:t>
            </a:r>
          </a:p>
          <a:p>
            <a:r>
              <a:rPr lang="es-ES" sz="1400" dirty="0">
                <a:solidFill>
                  <a:prstClr val="black"/>
                </a:solidFill>
              </a:rPr>
              <a:t>        -</a:t>
            </a:r>
            <a:r>
              <a:rPr lang="es-ES" sz="1400" dirty="0" err="1">
                <a:solidFill>
                  <a:prstClr val="black"/>
                </a:solidFill>
              </a:rPr>
              <a:t>webkit-animation</a:t>
            </a:r>
            <a:r>
              <a:rPr lang="es-ES" sz="1400" dirty="0">
                <a:solidFill>
                  <a:prstClr val="black"/>
                </a:solidFill>
              </a:rPr>
              <a:t>: nombre-de-la-</a:t>
            </a:r>
            <a:r>
              <a:rPr lang="es-ES" sz="1400" dirty="0" err="1">
                <a:solidFill>
                  <a:prstClr val="black"/>
                </a:solidFill>
              </a:rPr>
              <a:t>animacion</a:t>
            </a:r>
            <a:r>
              <a:rPr lang="es-ES" sz="1400" dirty="0">
                <a:solidFill>
                  <a:prstClr val="black"/>
                </a:solidFill>
              </a:rPr>
              <a:t> 8s </a:t>
            </a:r>
            <a:r>
              <a:rPr lang="es-ES" sz="1400" dirty="0" err="1">
                <a:solidFill>
                  <a:prstClr val="black"/>
                </a:solidFill>
              </a:rPr>
              <a:t>infinite</a:t>
            </a:r>
            <a:r>
              <a:rPr lang="es-ES" sz="1400" dirty="0">
                <a:solidFill>
                  <a:prstClr val="black"/>
                </a:solidFill>
              </a:rPr>
              <a:t>;</a:t>
            </a:r>
          </a:p>
          <a:p>
            <a:r>
              <a:rPr lang="es-ES" sz="1400" dirty="0">
                <a:solidFill>
                  <a:prstClr val="black"/>
                </a:solidFill>
              </a:rPr>
              <a:t>}</a:t>
            </a:r>
          </a:p>
          <a:p>
            <a:r>
              <a:rPr lang="es-ES" sz="1400" dirty="0">
                <a:solidFill>
                  <a:prstClr val="black"/>
                </a:solidFill>
              </a:rPr>
              <a:t>.Elemento2{</a:t>
            </a:r>
          </a:p>
          <a:p>
            <a:r>
              <a:rPr lang="es-ES" sz="1400" dirty="0">
                <a:solidFill>
                  <a:prstClr val="black"/>
                </a:solidFill>
              </a:rPr>
              <a:t>		-</a:t>
            </a:r>
            <a:r>
              <a:rPr lang="es-ES" sz="1400" dirty="0" err="1">
                <a:solidFill>
                  <a:prstClr val="black"/>
                </a:solidFill>
              </a:rPr>
              <a:t>webkit-animation</a:t>
            </a:r>
            <a:r>
              <a:rPr lang="es-ES" sz="1400" dirty="0">
                <a:solidFill>
                  <a:prstClr val="black"/>
                </a:solidFill>
              </a:rPr>
              <a:t>: nombre-de-la-</a:t>
            </a:r>
            <a:r>
              <a:rPr lang="es-ES" sz="1400" dirty="0" err="1">
                <a:solidFill>
                  <a:prstClr val="black"/>
                </a:solidFill>
              </a:rPr>
              <a:t>animacion</a:t>
            </a:r>
            <a:r>
              <a:rPr lang="es-ES" sz="1400" dirty="0">
                <a:solidFill>
                  <a:prstClr val="black"/>
                </a:solidFill>
              </a:rPr>
              <a:t> 12s </a:t>
            </a:r>
            <a:r>
              <a:rPr lang="es-ES" sz="1400" dirty="0" err="1">
                <a:solidFill>
                  <a:prstClr val="black"/>
                </a:solidFill>
              </a:rPr>
              <a:t>infinite</a:t>
            </a:r>
            <a:r>
              <a:rPr lang="es-ES" sz="1400" dirty="0">
                <a:solidFill>
                  <a:prstClr val="black"/>
                </a:solidFill>
              </a:rPr>
              <a:t>;</a:t>
            </a:r>
          </a:p>
          <a:p>
            <a:r>
              <a:rPr lang="es-ES" sz="1400" dirty="0">
                <a:solidFill>
                  <a:prstClr val="black"/>
                </a:solidFill>
              </a:rPr>
              <a:t>}</a:t>
            </a:r>
          </a:p>
          <a:p>
            <a:r>
              <a:rPr lang="es-ES" sz="1400" dirty="0">
                <a:solidFill>
                  <a:prstClr val="black"/>
                </a:solidFill>
              </a:rPr>
              <a:t>@-</a:t>
            </a:r>
            <a:r>
              <a:rPr lang="es-ES" sz="1400" dirty="0" err="1">
                <a:solidFill>
                  <a:prstClr val="black"/>
                </a:solidFill>
              </a:rPr>
              <a:t>webkit-keyframes</a:t>
            </a:r>
            <a:r>
              <a:rPr lang="es-ES" sz="1400" dirty="0">
                <a:solidFill>
                  <a:prstClr val="black"/>
                </a:solidFill>
              </a:rPr>
              <a:t> nombre-de-la-</a:t>
            </a:r>
            <a:r>
              <a:rPr lang="es-ES" sz="1400" dirty="0" err="1">
                <a:solidFill>
                  <a:prstClr val="black"/>
                </a:solidFill>
              </a:rPr>
              <a:t>animacion</a:t>
            </a:r>
            <a:r>
              <a:rPr lang="es-ES" sz="1400" dirty="0">
                <a:solidFill>
                  <a:prstClr val="black"/>
                </a:solidFill>
              </a:rPr>
              <a:t> {</a:t>
            </a:r>
          </a:p>
          <a:p>
            <a:r>
              <a:rPr lang="es-ES" sz="1400" dirty="0">
                <a:solidFill>
                  <a:prstClr val="black"/>
                </a:solidFill>
              </a:rPr>
              <a:t>        0%  { }</a:t>
            </a:r>
          </a:p>
          <a:p>
            <a:r>
              <a:rPr lang="es-ES" sz="1400" dirty="0">
                <a:solidFill>
                  <a:prstClr val="black"/>
                </a:solidFill>
              </a:rPr>
              <a:t>        20% { -</a:t>
            </a:r>
            <a:r>
              <a:rPr lang="es-ES" sz="1400" dirty="0" err="1">
                <a:solidFill>
                  <a:prstClr val="black"/>
                </a:solidFill>
              </a:rPr>
              <a:t>webkit-transform:translateX</a:t>
            </a:r>
            <a:r>
              <a:rPr lang="es-ES" sz="1400" dirty="0">
                <a:solidFill>
                  <a:prstClr val="black"/>
                </a:solidFill>
              </a:rPr>
              <a:t>(350px);}</a:t>
            </a:r>
          </a:p>
          <a:p>
            <a:r>
              <a:rPr lang="es-ES" sz="1400" dirty="0">
                <a:solidFill>
                  <a:prstClr val="black"/>
                </a:solidFill>
              </a:rPr>
              <a:t>        50% { -</a:t>
            </a:r>
            <a:r>
              <a:rPr lang="es-ES" sz="1400" dirty="0" err="1">
                <a:solidFill>
                  <a:prstClr val="black"/>
                </a:solidFill>
              </a:rPr>
              <a:t>webkit-transform:translateY</a:t>
            </a:r>
            <a:r>
              <a:rPr lang="es-ES" sz="1400" dirty="0">
                <a:solidFill>
                  <a:prstClr val="black"/>
                </a:solidFill>
              </a:rPr>
              <a:t>(50px);}</a:t>
            </a:r>
          </a:p>
          <a:p>
            <a:r>
              <a:rPr lang="es-ES" sz="1400" dirty="0">
                <a:solidFill>
                  <a:prstClr val="black"/>
                </a:solidFill>
              </a:rPr>
              <a:t>        100% {-</a:t>
            </a:r>
            <a:r>
              <a:rPr lang="es-ES" sz="1400" dirty="0" err="1">
                <a:solidFill>
                  <a:prstClr val="black"/>
                </a:solidFill>
              </a:rPr>
              <a:t>webkit-transform:translateX</a:t>
            </a:r>
            <a:r>
              <a:rPr lang="es-ES" sz="1400" dirty="0">
                <a:solidFill>
                  <a:prstClr val="black"/>
                </a:solidFill>
              </a:rPr>
              <a:t>(550px); }</a:t>
            </a:r>
          </a:p>
          <a:p>
            <a:r>
              <a:rPr lang="es-ES" sz="1400" dirty="0">
                <a:solidFill>
                  <a:prstClr val="black"/>
                </a:solidFill>
              </a:rPr>
              <a:t>}</a:t>
            </a:r>
          </a:p>
          <a:p>
            <a:r>
              <a:rPr lang="es-ES" sz="1400" dirty="0">
                <a:solidFill>
                  <a:prstClr val="black"/>
                </a:solidFill>
              </a:rPr>
              <a:t>&lt;/</a:t>
            </a:r>
            <a:r>
              <a:rPr lang="es-ES" sz="1400" dirty="0" err="1">
                <a:solidFill>
                  <a:prstClr val="black"/>
                </a:solidFill>
              </a:rPr>
              <a:t>style</a:t>
            </a:r>
            <a:r>
              <a:rPr lang="es-ES" sz="1400" dirty="0">
                <a:solidFill>
                  <a:prstClr val="black"/>
                </a:solidFill>
              </a:rPr>
              <a:t>&gt;</a:t>
            </a:r>
          </a:p>
          <a:p>
            <a:r>
              <a:rPr lang="es-ES" sz="1400" dirty="0">
                <a:solidFill>
                  <a:prstClr val="black"/>
                </a:solidFill>
              </a:rPr>
              <a:t>&lt;/head&gt;</a:t>
            </a:r>
          </a:p>
          <a:p>
            <a:r>
              <a:rPr lang="es-ES" sz="1400" dirty="0">
                <a:solidFill>
                  <a:prstClr val="black"/>
                </a:solidFill>
              </a:rPr>
              <a:t>&lt;</a:t>
            </a:r>
            <a:r>
              <a:rPr lang="es-ES" sz="1400" dirty="0" err="1">
                <a:solidFill>
                  <a:prstClr val="black"/>
                </a:solidFill>
              </a:rPr>
              <a:t>body</a:t>
            </a:r>
            <a:r>
              <a:rPr lang="es-ES" sz="1400" dirty="0">
                <a:solidFill>
                  <a:prstClr val="black"/>
                </a:solidFill>
              </a:rPr>
              <a:t>&gt;</a:t>
            </a:r>
          </a:p>
          <a:p>
            <a:r>
              <a:rPr lang="es-ES" sz="1400" dirty="0">
                <a:solidFill>
                  <a:prstClr val="black"/>
                </a:solidFill>
              </a:rPr>
              <a:t>&lt;div id="elemento"&gt;Asignado por #id &lt;</a:t>
            </a:r>
            <a:r>
              <a:rPr lang="es-ES" sz="1400" dirty="0" err="1">
                <a:solidFill>
                  <a:prstClr val="black"/>
                </a:solidFill>
              </a:rPr>
              <a:t>br</a:t>
            </a:r>
            <a:r>
              <a:rPr lang="es-ES" sz="1400" dirty="0">
                <a:solidFill>
                  <a:prstClr val="black"/>
                </a:solidFill>
              </a:rPr>
              <a:t> /&gt;&lt;</a:t>
            </a:r>
            <a:r>
              <a:rPr lang="es-ES" sz="1400" dirty="0" err="1">
                <a:solidFill>
                  <a:prstClr val="black"/>
                </a:solidFill>
              </a:rPr>
              <a:t>br</a:t>
            </a:r>
            <a:r>
              <a:rPr lang="es-ES" sz="1400" dirty="0">
                <a:solidFill>
                  <a:prstClr val="black"/>
                </a:solidFill>
              </a:rPr>
              <a:t> /&gt;Duración de 8s&lt;</a:t>
            </a:r>
            <a:r>
              <a:rPr lang="es-ES" sz="1400" dirty="0" err="1">
                <a:solidFill>
                  <a:prstClr val="black"/>
                </a:solidFill>
              </a:rPr>
              <a:t>br</a:t>
            </a:r>
            <a:r>
              <a:rPr lang="es-ES" sz="1400" dirty="0">
                <a:solidFill>
                  <a:prstClr val="black"/>
                </a:solidFill>
              </a:rPr>
              <a:t> /&gt;&lt;</a:t>
            </a:r>
            <a:r>
              <a:rPr lang="es-ES" sz="1400" dirty="0" err="1">
                <a:solidFill>
                  <a:prstClr val="black"/>
                </a:solidFill>
              </a:rPr>
              <a:t>br</a:t>
            </a:r>
            <a:r>
              <a:rPr lang="es-ES" sz="1400" dirty="0">
                <a:solidFill>
                  <a:prstClr val="black"/>
                </a:solidFill>
              </a:rPr>
              <a:t> /&gt;&lt;</a:t>
            </a:r>
            <a:r>
              <a:rPr lang="es-ES" sz="1400" dirty="0" err="1">
                <a:solidFill>
                  <a:prstClr val="black"/>
                </a:solidFill>
              </a:rPr>
              <a:t>br</a:t>
            </a:r>
            <a:r>
              <a:rPr lang="es-ES" sz="1400" dirty="0">
                <a:solidFill>
                  <a:prstClr val="black"/>
                </a:solidFill>
              </a:rPr>
              <a:t> /&gt;Repeticiones infinitas&lt;/div&gt;</a:t>
            </a:r>
          </a:p>
          <a:p>
            <a:r>
              <a:rPr lang="es-ES" sz="1400" dirty="0">
                <a:solidFill>
                  <a:prstClr val="black"/>
                </a:solidFill>
              </a:rPr>
              <a:t>&lt;div </a:t>
            </a:r>
            <a:r>
              <a:rPr lang="es-ES" sz="1400" dirty="0" err="1">
                <a:solidFill>
                  <a:prstClr val="black"/>
                </a:solidFill>
              </a:rPr>
              <a:t>class</a:t>
            </a:r>
            <a:r>
              <a:rPr lang="es-ES" sz="1400" dirty="0">
                <a:solidFill>
                  <a:prstClr val="black"/>
                </a:solidFill>
              </a:rPr>
              <a:t>="Elemento2"&gt;Asignado por .clase&lt;</a:t>
            </a:r>
            <a:r>
              <a:rPr lang="es-ES" sz="1400" dirty="0" err="1">
                <a:solidFill>
                  <a:prstClr val="black"/>
                </a:solidFill>
              </a:rPr>
              <a:t>br</a:t>
            </a:r>
            <a:r>
              <a:rPr lang="es-ES" sz="1400" dirty="0">
                <a:solidFill>
                  <a:prstClr val="black"/>
                </a:solidFill>
              </a:rPr>
              <a:t> /&gt;&lt;</a:t>
            </a:r>
            <a:r>
              <a:rPr lang="es-ES" sz="1400" dirty="0" err="1">
                <a:solidFill>
                  <a:prstClr val="black"/>
                </a:solidFill>
              </a:rPr>
              <a:t>br</a:t>
            </a:r>
            <a:r>
              <a:rPr lang="es-ES" sz="1400" dirty="0">
                <a:solidFill>
                  <a:prstClr val="black"/>
                </a:solidFill>
              </a:rPr>
              <a:t> /&gt;Duración de 12s&lt;</a:t>
            </a:r>
            <a:r>
              <a:rPr lang="es-ES" sz="1400" dirty="0" err="1">
                <a:solidFill>
                  <a:prstClr val="black"/>
                </a:solidFill>
              </a:rPr>
              <a:t>br</a:t>
            </a:r>
            <a:r>
              <a:rPr lang="es-ES" sz="1400" dirty="0">
                <a:solidFill>
                  <a:prstClr val="black"/>
                </a:solidFill>
              </a:rPr>
              <a:t> /&gt;&lt;</a:t>
            </a:r>
            <a:r>
              <a:rPr lang="es-ES" sz="1400" dirty="0" err="1">
                <a:solidFill>
                  <a:prstClr val="black"/>
                </a:solidFill>
              </a:rPr>
              <a:t>br</a:t>
            </a:r>
            <a:r>
              <a:rPr lang="es-ES" sz="1400" dirty="0">
                <a:solidFill>
                  <a:prstClr val="black"/>
                </a:solidFill>
              </a:rPr>
              <a:t> /&gt;Repeticiones infinitas&lt;/div&gt;</a:t>
            </a:r>
          </a:p>
          <a:p>
            <a:r>
              <a:rPr lang="es-ES" sz="1400" dirty="0">
                <a:solidFill>
                  <a:prstClr val="black"/>
                </a:solidFill>
              </a:rPr>
              <a:t>&lt;/</a:t>
            </a:r>
            <a:r>
              <a:rPr lang="es-ES" sz="1400" dirty="0" err="1">
                <a:solidFill>
                  <a:prstClr val="black"/>
                </a:solidFill>
              </a:rPr>
              <a:t>body</a:t>
            </a:r>
            <a:r>
              <a:rPr lang="es-ES" sz="1400" dirty="0">
                <a:solidFill>
                  <a:prstClr val="black"/>
                </a:solidFill>
              </a:rPr>
              <a:t>&gt;</a:t>
            </a:r>
          </a:p>
          <a:p>
            <a:r>
              <a:rPr lang="es-ES" sz="1400" dirty="0">
                <a:solidFill>
                  <a:prstClr val="black"/>
                </a:solidFill>
              </a:rPr>
              <a:t>&lt;/</a:t>
            </a:r>
            <a:r>
              <a:rPr lang="es-ES" sz="1400" dirty="0" err="1">
                <a:solidFill>
                  <a:prstClr val="black"/>
                </a:solidFill>
              </a:rPr>
              <a:t>html</a:t>
            </a:r>
            <a:r>
              <a:rPr lang="es-ES" sz="1400" dirty="0">
                <a:solidFill>
                  <a:prstClr val="black"/>
                </a:solidFill>
              </a:rPr>
              <a:t>&gt;</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3573014"/>
            <a:ext cx="3240360" cy="1951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38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40549" y="1988840"/>
            <a:ext cx="7200800" cy="3970318"/>
          </a:xfrm>
          <a:prstGeom prst="rect">
            <a:avLst/>
          </a:prstGeom>
        </p:spPr>
        <p:txBody>
          <a:bodyPr wrap="square">
            <a:spAutoFit/>
          </a:bodyPr>
          <a:lstStyle/>
          <a:p>
            <a:pPr fontAlgn="base">
              <a:buFont typeface="Arial"/>
              <a:buChar char="•"/>
            </a:pPr>
            <a:r>
              <a:rPr lang="es-ES" dirty="0" err="1">
                <a:solidFill>
                  <a:srgbClr val="009CAB"/>
                </a:solidFill>
                <a:latin typeface="inherit"/>
                <a:hlinkClick r:id="rId2" tooltip="Background CSS3"/>
              </a:rPr>
              <a:t>Background</a:t>
            </a:r>
            <a:r>
              <a:rPr lang="es-ES" dirty="0">
                <a:solidFill>
                  <a:srgbClr val="009CAB"/>
                </a:solidFill>
                <a:latin typeface="inherit"/>
                <a:hlinkClick r:id="rId2" tooltip="Background CSS3"/>
              </a:rPr>
              <a:t> CSS3</a:t>
            </a:r>
            <a:endParaRPr lang="es-ES" dirty="0">
              <a:solidFill>
                <a:srgbClr val="000000"/>
              </a:solidFill>
              <a:latin typeface="inherit"/>
            </a:endParaRPr>
          </a:p>
          <a:p>
            <a:pPr fontAlgn="base">
              <a:buFont typeface="Arial"/>
              <a:buChar char="•"/>
            </a:pPr>
            <a:r>
              <a:rPr lang="es-ES" dirty="0">
                <a:solidFill>
                  <a:srgbClr val="009CAB"/>
                </a:solidFill>
                <a:latin typeface="inherit"/>
                <a:hlinkClick r:id="rId3" tooltip="Galería de fotos CSS3"/>
              </a:rPr>
              <a:t>Galería de fotos CSS3</a:t>
            </a:r>
            <a:endParaRPr lang="es-ES" dirty="0">
              <a:solidFill>
                <a:srgbClr val="000000"/>
              </a:solidFill>
              <a:latin typeface="inherit"/>
            </a:endParaRPr>
          </a:p>
          <a:p>
            <a:pPr fontAlgn="base">
              <a:buFont typeface="Arial"/>
              <a:buChar char="•"/>
            </a:pPr>
            <a:r>
              <a:rPr lang="es-ES" dirty="0" err="1">
                <a:solidFill>
                  <a:srgbClr val="009CAB"/>
                </a:solidFill>
                <a:latin typeface="inherit"/>
                <a:hlinkClick r:id="rId4" tooltip="Keyframes Animation CSS3"/>
              </a:rPr>
              <a:t>Keyframes</a:t>
            </a:r>
            <a:r>
              <a:rPr lang="es-ES" dirty="0">
                <a:solidFill>
                  <a:srgbClr val="009CAB"/>
                </a:solidFill>
                <a:latin typeface="inherit"/>
                <a:hlinkClick r:id="rId4" tooltip="Keyframes Animation CSS3"/>
              </a:rPr>
              <a:t> </a:t>
            </a:r>
            <a:r>
              <a:rPr lang="es-ES" dirty="0" err="1">
                <a:solidFill>
                  <a:srgbClr val="009CAB"/>
                </a:solidFill>
                <a:latin typeface="inherit"/>
                <a:hlinkClick r:id="rId4" tooltip="Keyframes Animation CSS3"/>
              </a:rPr>
              <a:t>Animation</a:t>
            </a:r>
            <a:r>
              <a:rPr lang="es-ES" dirty="0">
                <a:solidFill>
                  <a:srgbClr val="009CAB"/>
                </a:solidFill>
                <a:latin typeface="inherit"/>
                <a:hlinkClick r:id="rId4" tooltip="Keyframes Animation CSS3"/>
              </a:rPr>
              <a:t> CSS3</a:t>
            </a:r>
            <a:endParaRPr lang="es-ES" dirty="0">
              <a:solidFill>
                <a:srgbClr val="000000"/>
              </a:solidFill>
              <a:latin typeface="inherit"/>
            </a:endParaRPr>
          </a:p>
          <a:p>
            <a:pPr fontAlgn="base">
              <a:buFont typeface="Arial"/>
              <a:buChar char="•"/>
            </a:pPr>
            <a:r>
              <a:rPr lang="es-ES" dirty="0">
                <a:solidFill>
                  <a:srgbClr val="009CAB"/>
                </a:solidFill>
                <a:latin typeface="inherit"/>
                <a:hlinkClick r:id="rId5" tooltip="Lista desordenada CSS3"/>
              </a:rPr>
              <a:t>Lista desordenada CSS3</a:t>
            </a:r>
            <a:endParaRPr lang="es-ES" dirty="0">
              <a:solidFill>
                <a:srgbClr val="000000"/>
              </a:solidFill>
              <a:latin typeface="inherit"/>
            </a:endParaRPr>
          </a:p>
          <a:p>
            <a:pPr fontAlgn="base">
              <a:buFont typeface="Arial"/>
              <a:buChar char="•"/>
            </a:pPr>
            <a:r>
              <a:rPr lang="es-ES" dirty="0">
                <a:solidFill>
                  <a:srgbClr val="009CAB"/>
                </a:solidFill>
                <a:latin typeface="inherit"/>
                <a:hlinkClick r:id="rId6" tooltip="Media Queries CSS3"/>
              </a:rPr>
              <a:t>Media </a:t>
            </a:r>
            <a:r>
              <a:rPr lang="es-ES" dirty="0" err="1">
                <a:solidFill>
                  <a:srgbClr val="009CAB"/>
                </a:solidFill>
                <a:latin typeface="inherit"/>
                <a:hlinkClick r:id="rId6" tooltip="Media Queries CSS3"/>
              </a:rPr>
              <a:t>Queries</a:t>
            </a:r>
            <a:r>
              <a:rPr lang="es-ES" dirty="0">
                <a:solidFill>
                  <a:srgbClr val="009CAB"/>
                </a:solidFill>
                <a:latin typeface="inherit"/>
                <a:hlinkClick r:id="rId6" tooltip="Media Queries CSS3"/>
              </a:rPr>
              <a:t> CSS3</a:t>
            </a:r>
            <a:endParaRPr lang="es-ES" dirty="0">
              <a:solidFill>
                <a:srgbClr val="000000"/>
              </a:solidFill>
              <a:latin typeface="inherit"/>
            </a:endParaRPr>
          </a:p>
          <a:p>
            <a:pPr fontAlgn="base">
              <a:buFont typeface="Arial"/>
              <a:buChar char="•"/>
            </a:pPr>
            <a:r>
              <a:rPr lang="es-ES" dirty="0">
                <a:solidFill>
                  <a:srgbClr val="009CAB"/>
                </a:solidFill>
                <a:latin typeface="inherit"/>
                <a:hlinkClick r:id="rId7" tooltip="Prefijos CSS3 para los navegadores"/>
              </a:rPr>
              <a:t>Prefijos CSS3 para los navegadores</a:t>
            </a:r>
            <a:endParaRPr lang="es-ES" dirty="0">
              <a:solidFill>
                <a:srgbClr val="000000"/>
              </a:solidFill>
              <a:latin typeface="inherit"/>
            </a:endParaRPr>
          </a:p>
          <a:p>
            <a:pPr fontAlgn="base">
              <a:buFont typeface="Arial"/>
              <a:buChar char="•"/>
            </a:pPr>
            <a:r>
              <a:rPr lang="es-ES" dirty="0" err="1">
                <a:solidFill>
                  <a:srgbClr val="009CAB"/>
                </a:solidFill>
                <a:latin typeface="inherit"/>
                <a:hlinkClick r:id="rId8" tooltip="Pseudo-clases estructurales CSS3"/>
              </a:rPr>
              <a:t>Pseudo</a:t>
            </a:r>
            <a:r>
              <a:rPr lang="es-ES" dirty="0">
                <a:solidFill>
                  <a:srgbClr val="009CAB"/>
                </a:solidFill>
                <a:latin typeface="inherit"/>
                <a:hlinkClick r:id="rId8" tooltip="Pseudo-clases estructurales CSS3"/>
              </a:rPr>
              <a:t>-clases estructurales CSS3</a:t>
            </a:r>
            <a:endParaRPr lang="es-ES" dirty="0">
              <a:solidFill>
                <a:srgbClr val="000000"/>
              </a:solidFill>
              <a:latin typeface="inherit"/>
            </a:endParaRPr>
          </a:p>
          <a:p>
            <a:pPr fontAlgn="base">
              <a:buFont typeface="Arial"/>
              <a:buChar char="•"/>
            </a:pPr>
            <a:r>
              <a:rPr lang="es-ES" dirty="0" err="1">
                <a:solidFill>
                  <a:srgbClr val="009CAB"/>
                </a:solidFill>
                <a:latin typeface="inherit"/>
                <a:hlinkClick r:id="rId9" tooltip="Pseudo-clases estructurales CSS3 - Fórmula nth-child"/>
              </a:rPr>
              <a:t>Pseudo</a:t>
            </a:r>
            <a:r>
              <a:rPr lang="es-ES" dirty="0">
                <a:solidFill>
                  <a:srgbClr val="009CAB"/>
                </a:solidFill>
                <a:latin typeface="inherit"/>
                <a:hlinkClick r:id="rId9" tooltip="Pseudo-clases estructurales CSS3 - Fórmula nth-child"/>
              </a:rPr>
              <a:t>-clases estructurales CSS3 – Fórmula </a:t>
            </a:r>
            <a:r>
              <a:rPr lang="es-ES" dirty="0" err="1">
                <a:solidFill>
                  <a:srgbClr val="009CAB"/>
                </a:solidFill>
                <a:latin typeface="inherit"/>
                <a:hlinkClick r:id="rId9" tooltip="Pseudo-clases estructurales CSS3 - Fórmula nth-child"/>
              </a:rPr>
              <a:t>nth-child</a:t>
            </a:r>
            <a:endParaRPr lang="es-ES" dirty="0">
              <a:solidFill>
                <a:srgbClr val="000000"/>
              </a:solidFill>
              <a:latin typeface="inherit"/>
            </a:endParaRPr>
          </a:p>
          <a:p>
            <a:pPr fontAlgn="base">
              <a:buFont typeface="Arial"/>
              <a:buChar char="•"/>
            </a:pPr>
            <a:r>
              <a:rPr lang="es-ES" dirty="0" err="1">
                <a:solidFill>
                  <a:srgbClr val="009CAB"/>
                </a:solidFill>
                <a:latin typeface="inherit"/>
                <a:hlinkClick r:id="rId10" tooltip="Pseudo-clase CSS3 - :target"/>
              </a:rPr>
              <a:t>Pseudo</a:t>
            </a:r>
            <a:r>
              <a:rPr lang="es-ES" dirty="0">
                <a:solidFill>
                  <a:srgbClr val="009CAB"/>
                </a:solidFill>
                <a:latin typeface="inherit"/>
                <a:hlinkClick r:id="rId10" tooltip="Pseudo-clase CSS3 - :target"/>
              </a:rPr>
              <a:t>-clase CSS3 – :target</a:t>
            </a:r>
            <a:endParaRPr lang="es-ES" dirty="0">
              <a:solidFill>
                <a:srgbClr val="000000"/>
              </a:solidFill>
              <a:latin typeface="inherit"/>
            </a:endParaRPr>
          </a:p>
          <a:p>
            <a:pPr fontAlgn="base">
              <a:buFont typeface="Arial"/>
              <a:buChar char="•"/>
            </a:pPr>
            <a:r>
              <a:rPr lang="es-ES" dirty="0">
                <a:solidFill>
                  <a:srgbClr val="009CAB"/>
                </a:solidFill>
                <a:latin typeface="inherit"/>
                <a:hlinkClick r:id="rId11" tooltip="Selectores CSS3 - Parte 1"/>
              </a:rPr>
              <a:t>Selectores CSS3 – Parte 1</a:t>
            </a:r>
            <a:endParaRPr lang="es-ES" dirty="0">
              <a:solidFill>
                <a:srgbClr val="000000"/>
              </a:solidFill>
              <a:latin typeface="inherit"/>
            </a:endParaRPr>
          </a:p>
          <a:p>
            <a:pPr fontAlgn="base">
              <a:buFont typeface="Arial"/>
              <a:buChar char="•"/>
            </a:pPr>
            <a:r>
              <a:rPr lang="es-ES" dirty="0">
                <a:solidFill>
                  <a:srgbClr val="009CAB"/>
                </a:solidFill>
                <a:latin typeface="inherit"/>
                <a:hlinkClick r:id="rId12" tooltip="Selectores CSS3 - Parte 2 - Selectores de atributos"/>
              </a:rPr>
              <a:t>Selectores CSS3 – Parte 2 – Selectores de atributos</a:t>
            </a:r>
            <a:endParaRPr lang="es-ES" dirty="0">
              <a:solidFill>
                <a:srgbClr val="000000"/>
              </a:solidFill>
              <a:latin typeface="inherit"/>
            </a:endParaRPr>
          </a:p>
          <a:p>
            <a:pPr fontAlgn="base">
              <a:buFont typeface="Arial"/>
              <a:buChar char="•"/>
            </a:pPr>
            <a:r>
              <a:rPr lang="es-ES" dirty="0">
                <a:solidFill>
                  <a:srgbClr val="009CAB"/>
                </a:solidFill>
                <a:latin typeface="inherit"/>
                <a:hlinkClick r:id="rId13" tooltip="Sintaxis Keyframes Animation CSS3"/>
              </a:rPr>
              <a:t>Sintaxis </a:t>
            </a:r>
            <a:r>
              <a:rPr lang="es-ES" dirty="0" err="1">
                <a:solidFill>
                  <a:srgbClr val="009CAB"/>
                </a:solidFill>
                <a:latin typeface="inherit"/>
                <a:hlinkClick r:id="rId13" tooltip="Sintaxis Keyframes Animation CSS3"/>
              </a:rPr>
              <a:t>Keyframes</a:t>
            </a:r>
            <a:r>
              <a:rPr lang="es-ES" dirty="0">
                <a:solidFill>
                  <a:srgbClr val="009CAB"/>
                </a:solidFill>
                <a:latin typeface="inherit"/>
                <a:hlinkClick r:id="rId13" tooltip="Sintaxis Keyframes Animation CSS3"/>
              </a:rPr>
              <a:t> </a:t>
            </a:r>
            <a:r>
              <a:rPr lang="es-ES" dirty="0" err="1">
                <a:solidFill>
                  <a:srgbClr val="009CAB"/>
                </a:solidFill>
                <a:latin typeface="inherit"/>
                <a:hlinkClick r:id="rId13" tooltip="Sintaxis Keyframes Animation CSS3"/>
              </a:rPr>
              <a:t>Animation</a:t>
            </a:r>
            <a:r>
              <a:rPr lang="es-ES" dirty="0">
                <a:solidFill>
                  <a:srgbClr val="009CAB"/>
                </a:solidFill>
                <a:latin typeface="inherit"/>
                <a:hlinkClick r:id="rId13" tooltip="Sintaxis Keyframes Animation CSS3"/>
              </a:rPr>
              <a:t> CSS3</a:t>
            </a:r>
            <a:endParaRPr lang="es-ES" dirty="0">
              <a:solidFill>
                <a:srgbClr val="000000"/>
              </a:solidFill>
              <a:latin typeface="inherit"/>
            </a:endParaRPr>
          </a:p>
          <a:p>
            <a:pPr fontAlgn="base">
              <a:buFont typeface="Arial"/>
              <a:buChar char="•"/>
            </a:pPr>
            <a:r>
              <a:rPr lang="es-ES" dirty="0" err="1">
                <a:solidFill>
                  <a:srgbClr val="009CAB"/>
                </a:solidFill>
                <a:latin typeface="inherit"/>
                <a:hlinkClick r:id="rId14" tooltip="Transform CSS3"/>
              </a:rPr>
              <a:t>Transform</a:t>
            </a:r>
            <a:r>
              <a:rPr lang="es-ES" dirty="0">
                <a:solidFill>
                  <a:srgbClr val="009CAB"/>
                </a:solidFill>
                <a:latin typeface="inherit"/>
                <a:hlinkClick r:id="rId14" tooltip="Transform CSS3"/>
              </a:rPr>
              <a:t> CSS3</a:t>
            </a:r>
            <a:endParaRPr lang="es-ES" dirty="0">
              <a:solidFill>
                <a:srgbClr val="000000"/>
              </a:solidFill>
              <a:latin typeface="inherit"/>
            </a:endParaRPr>
          </a:p>
          <a:p>
            <a:pPr fontAlgn="base">
              <a:buFont typeface="Arial"/>
              <a:buChar char="•"/>
            </a:pPr>
            <a:r>
              <a:rPr lang="es-ES" dirty="0">
                <a:solidFill>
                  <a:srgbClr val="009CAB"/>
                </a:solidFill>
                <a:latin typeface="inherit"/>
                <a:hlinkClick r:id="rId15" tooltip="Transiciones CSS3"/>
              </a:rPr>
              <a:t>Transiciones CSS3</a:t>
            </a:r>
            <a:endParaRPr lang="es-ES" b="0" i="0" dirty="0">
              <a:solidFill>
                <a:srgbClr val="000000"/>
              </a:solidFill>
              <a:effectLst/>
              <a:latin typeface="inherit"/>
            </a:endParaRPr>
          </a:p>
        </p:txBody>
      </p:sp>
      <p:graphicFrame>
        <p:nvGraphicFramePr>
          <p:cNvPr id="4" name="3 Diagrama"/>
          <p:cNvGraphicFramePr/>
          <p:nvPr>
            <p:extLst>
              <p:ext uri="{D42A27DB-BD31-4B8C-83A1-F6EECF244321}">
                <p14:modId xmlns:p14="http://schemas.microsoft.com/office/powerpoint/2010/main" val="1005814660"/>
              </p:ext>
            </p:extLst>
          </p:nvPr>
        </p:nvGraphicFramePr>
        <p:xfrm>
          <a:off x="457200" y="274638"/>
          <a:ext cx="8229600" cy="778098"/>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5" name="4 CuadroTexto"/>
          <p:cNvSpPr txBox="1"/>
          <p:nvPr/>
        </p:nvSpPr>
        <p:spPr>
          <a:xfrm>
            <a:off x="251521" y="1340768"/>
            <a:ext cx="8712968" cy="369332"/>
          </a:xfrm>
          <a:prstGeom prst="rect">
            <a:avLst/>
          </a:prstGeom>
          <a:noFill/>
        </p:spPr>
        <p:txBody>
          <a:bodyPr wrap="square" rtlCol="0">
            <a:spAutoFit/>
          </a:bodyPr>
          <a:lstStyle/>
          <a:p>
            <a:r>
              <a:rPr lang="es-ES" dirty="0"/>
              <a:t>El material pertenece al blog: </a:t>
            </a:r>
            <a:r>
              <a:rPr lang="es-ES" dirty="0">
                <a:hlinkClick r:id="rId21"/>
              </a:rPr>
              <a:t>http://untitled.es/tutoriales-curso-de-css3/</a:t>
            </a:r>
            <a:r>
              <a:rPr lang="es-ES" dirty="0"/>
              <a:t> </a:t>
            </a:r>
          </a:p>
        </p:txBody>
      </p:sp>
    </p:spTree>
    <p:extLst>
      <p:ext uri="{BB962C8B-B14F-4D97-AF65-F5344CB8AC3E}">
        <p14:creationId xmlns:p14="http://schemas.microsoft.com/office/powerpoint/2010/main" val="3606219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435671077"/>
              </p:ext>
            </p:extLst>
          </p:nvPr>
        </p:nvGraphicFramePr>
        <p:xfrm>
          <a:off x="323528" y="178484"/>
          <a:ext cx="7776864" cy="658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Rectángulo"/>
          <p:cNvSpPr/>
          <p:nvPr/>
        </p:nvSpPr>
        <p:spPr>
          <a:xfrm>
            <a:off x="395536" y="1124744"/>
            <a:ext cx="7848872"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solidFill>
                  <a:schemeClr val="bg1"/>
                </a:solidFill>
                <a:latin typeface="Arial"/>
              </a:rPr>
              <a:t>Vamos a crear una </a:t>
            </a:r>
            <a:r>
              <a:rPr lang="es-ES" b="1" dirty="0">
                <a:solidFill>
                  <a:schemeClr val="bg1"/>
                </a:solidFill>
                <a:latin typeface="Arial"/>
              </a:rPr>
              <a:t>lista desordenada</a:t>
            </a:r>
            <a:r>
              <a:rPr lang="es-ES" dirty="0">
                <a:solidFill>
                  <a:schemeClr val="bg1"/>
                </a:solidFill>
                <a:latin typeface="Arial"/>
              </a:rPr>
              <a:t> con la apariencia de lista ordenada, empleando para conseguir un diseño agradable visualmente la </a:t>
            </a:r>
            <a:r>
              <a:rPr lang="es-ES" b="1" dirty="0" err="1">
                <a:solidFill>
                  <a:schemeClr val="bg1"/>
                </a:solidFill>
                <a:latin typeface="Arial"/>
              </a:rPr>
              <a:t>pseudo</a:t>
            </a:r>
            <a:r>
              <a:rPr lang="es-ES" b="1" dirty="0">
                <a:solidFill>
                  <a:schemeClr val="bg1"/>
                </a:solidFill>
                <a:latin typeface="Arial"/>
              </a:rPr>
              <a:t>-clase :</a:t>
            </a:r>
            <a:r>
              <a:rPr lang="es-ES" b="1" dirty="0" err="1">
                <a:solidFill>
                  <a:schemeClr val="bg1"/>
                </a:solidFill>
                <a:latin typeface="Arial"/>
              </a:rPr>
              <a:t>hover</a:t>
            </a:r>
            <a:r>
              <a:rPr lang="es-ES" dirty="0">
                <a:solidFill>
                  <a:schemeClr val="bg1"/>
                </a:solidFill>
                <a:latin typeface="Arial"/>
              </a:rPr>
              <a:t> y los </a:t>
            </a:r>
            <a:r>
              <a:rPr lang="es-ES" b="1" dirty="0" err="1">
                <a:solidFill>
                  <a:schemeClr val="bg1"/>
                </a:solidFill>
                <a:latin typeface="Arial"/>
              </a:rPr>
              <a:t>pseudo</a:t>
            </a:r>
            <a:r>
              <a:rPr lang="es-ES" b="1" dirty="0">
                <a:solidFill>
                  <a:schemeClr val="bg1"/>
                </a:solidFill>
                <a:latin typeface="Arial"/>
              </a:rPr>
              <a:t>-elementos ::</a:t>
            </a:r>
            <a:r>
              <a:rPr lang="es-ES" b="1" dirty="0" err="1">
                <a:solidFill>
                  <a:schemeClr val="bg1"/>
                </a:solidFill>
                <a:latin typeface="Arial"/>
              </a:rPr>
              <a:t>before</a:t>
            </a:r>
            <a:r>
              <a:rPr lang="es-ES" dirty="0">
                <a:solidFill>
                  <a:schemeClr val="bg1"/>
                </a:solidFill>
                <a:latin typeface="Arial"/>
              </a:rPr>
              <a:t> y </a:t>
            </a:r>
            <a:r>
              <a:rPr lang="es-ES" b="1" dirty="0">
                <a:solidFill>
                  <a:schemeClr val="bg1"/>
                </a:solidFill>
                <a:latin typeface="Arial"/>
              </a:rPr>
              <a:t>::</a:t>
            </a:r>
            <a:r>
              <a:rPr lang="es-ES" b="1" dirty="0" err="1">
                <a:solidFill>
                  <a:schemeClr val="bg1"/>
                </a:solidFill>
                <a:latin typeface="Arial"/>
              </a:rPr>
              <a:t>after</a:t>
            </a:r>
            <a:r>
              <a:rPr lang="es-ES" b="1" dirty="0">
                <a:solidFill>
                  <a:schemeClr val="bg1"/>
                </a:solidFill>
                <a:latin typeface="Arial"/>
              </a:rPr>
              <a:t>.</a:t>
            </a:r>
            <a:endParaRPr lang="es-ES" dirty="0">
              <a:solidFill>
                <a:schemeClr val="bg1"/>
              </a:solidFill>
            </a:endParaRPr>
          </a:p>
        </p:txBody>
      </p:sp>
      <p:sp>
        <p:nvSpPr>
          <p:cNvPr id="5" name="4 Rectángulo"/>
          <p:cNvSpPr/>
          <p:nvPr/>
        </p:nvSpPr>
        <p:spPr>
          <a:xfrm>
            <a:off x="427559" y="2420888"/>
            <a:ext cx="7848872"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solidFill>
                  <a:schemeClr val="bg1"/>
                </a:solidFill>
                <a:latin typeface="Arial"/>
              </a:rPr>
              <a:t>Debemos recordar que a partir de CSS3 los </a:t>
            </a:r>
            <a:r>
              <a:rPr lang="es-ES" dirty="0" err="1">
                <a:solidFill>
                  <a:srgbClr val="FF0000"/>
                </a:solidFill>
                <a:latin typeface="Arial"/>
              </a:rPr>
              <a:t>pseudo</a:t>
            </a:r>
            <a:r>
              <a:rPr lang="es-ES" dirty="0">
                <a:solidFill>
                  <a:srgbClr val="FF0000"/>
                </a:solidFill>
                <a:latin typeface="Arial"/>
              </a:rPr>
              <a:t>-elementos</a:t>
            </a:r>
            <a:r>
              <a:rPr lang="es-ES" dirty="0">
                <a:solidFill>
                  <a:schemeClr val="bg1"/>
                </a:solidFill>
                <a:latin typeface="Arial"/>
              </a:rPr>
              <a:t> van con doble dos puntos delante de la palabra y las </a:t>
            </a:r>
            <a:r>
              <a:rPr lang="es-ES" dirty="0" err="1">
                <a:solidFill>
                  <a:srgbClr val="FF0000"/>
                </a:solidFill>
                <a:latin typeface="Arial"/>
              </a:rPr>
              <a:t>pseudoclases</a:t>
            </a:r>
            <a:r>
              <a:rPr lang="es-ES" dirty="0">
                <a:solidFill>
                  <a:schemeClr val="bg1"/>
                </a:solidFill>
                <a:latin typeface="Arial"/>
              </a:rPr>
              <a:t> con dos puntos únicamente</a:t>
            </a:r>
            <a:endParaRPr lang="es-ES" dirty="0">
              <a:solidFill>
                <a:schemeClr val="bg1"/>
              </a:solidFill>
            </a:endParaRPr>
          </a:p>
        </p:txBody>
      </p:sp>
      <p:sp>
        <p:nvSpPr>
          <p:cNvPr id="2" name="1 Rectángulo"/>
          <p:cNvSpPr/>
          <p:nvPr/>
        </p:nvSpPr>
        <p:spPr>
          <a:xfrm>
            <a:off x="444090" y="3592512"/>
            <a:ext cx="4559958" cy="646331"/>
          </a:xfrm>
          <a:prstGeom prst="rect">
            <a:avLst/>
          </a:prstGeom>
        </p:spPr>
        <p:txBody>
          <a:bodyPr wrap="square">
            <a:spAutoFit/>
          </a:bodyPr>
          <a:lstStyle/>
          <a:p>
            <a:r>
              <a:rPr lang="es-ES" dirty="0"/>
              <a:t>Para comenzar el ejemplo primero creo una lista desordenada con HTML</a:t>
            </a:r>
          </a:p>
        </p:txBody>
      </p:sp>
      <p:sp>
        <p:nvSpPr>
          <p:cNvPr id="8" name="7 Rectángulo"/>
          <p:cNvSpPr/>
          <p:nvPr/>
        </p:nvSpPr>
        <p:spPr>
          <a:xfrm>
            <a:off x="415313" y="4238843"/>
            <a:ext cx="3004559" cy="2308324"/>
          </a:xfrm>
          <a:prstGeom prst="rect">
            <a:avLst/>
          </a:prstGeom>
        </p:spPr>
        <p:txBody>
          <a:bodyPr wrap="square">
            <a:spAutoFit/>
          </a:bodyPr>
          <a:lstStyle/>
          <a:p>
            <a:r>
              <a:rPr lang="it-IT" dirty="0"/>
              <a:t>&lt;ul&gt; </a:t>
            </a:r>
          </a:p>
          <a:p>
            <a:pPr lvl="1"/>
            <a:r>
              <a:rPr lang="it-IT" dirty="0"/>
              <a:t>&lt;li&gt;&lt;/li&gt;</a:t>
            </a:r>
          </a:p>
          <a:p>
            <a:pPr lvl="1"/>
            <a:r>
              <a:rPr lang="it-IT" dirty="0"/>
              <a:t> &lt;li&gt;&lt;/li&gt; </a:t>
            </a:r>
          </a:p>
          <a:p>
            <a:pPr lvl="1"/>
            <a:r>
              <a:rPr lang="it-IT" dirty="0"/>
              <a:t>&lt;li&gt;&lt;/li&gt;</a:t>
            </a:r>
          </a:p>
          <a:p>
            <a:pPr lvl="1"/>
            <a:r>
              <a:rPr lang="it-IT" dirty="0"/>
              <a:t> &lt;li&gt;&lt;/li&gt;</a:t>
            </a:r>
          </a:p>
          <a:p>
            <a:pPr lvl="1"/>
            <a:r>
              <a:rPr lang="it-IT" dirty="0"/>
              <a:t> &lt;li&gt;&lt;/li&gt;</a:t>
            </a:r>
          </a:p>
          <a:p>
            <a:pPr lvl="1"/>
            <a:r>
              <a:rPr lang="it-IT" dirty="0"/>
              <a:t> &lt;li&gt;&lt;/li&gt;</a:t>
            </a:r>
          </a:p>
          <a:p>
            <a:r>
              <a:rPr lang="it-IT" dirty="0"/>
              <a:t> &lt;/ul&gt;</a:t>
            </a:r>
            <a:endParaRPr lang="es-ES" dirty="0"/>
          </a:p>
        </p:txBody>
      </p: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31609" y="4509120"/>
            <a:ext cx="307657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Flecha derecha"/>
          <p:cNvSpPr/>
          <p:nvPr/>
        </p:nvSpPr>
        <p:spPr>
          <a:xfrm>
            <a:off x="3563888" y="5209207"/>
            <a:ext cx="432048" cy="183798"/>
          </a:xfrm>
          <a:prstGeom prst="rightArrow">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ctr" defTabSz="800100">
              <a:lnSpc>
                <a:spcPct val="90000"/>
              </a:lnSpc>
              <a:spcBef>
                <a:spcPct val="0"/>
              </a:spcBef>
              <a:spcAft>
                <a:spcPct val="35000"/>
              </a:spcAft>
            </a:pPr>
            <a:endParaRPr lang="es-ES" dirty="0"/>
          </a:p>
        </p:txBody>
      </p:sp>
    </p:spTree>
    <p:extLst>
      <p:ext uri="{BB962C8B-B14F-4D97-AF65-F5344CB8AC3E}">
        <p14:creationId xmlns:p14="http://schemas.microsoft.com/office/powerpoint/2010/main" val="611248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180352"/>
            <a:ext cx="8280920" cy="923330"/>
          </a:xfrm>
          <a:prstGeom prst="rect">
            <a:avLst/>
          </a:prstGeom>
        </p:spPr>
        <p:txBody>
          <a:bodyPr wrap="square">
            <a:spAutoFit/>
          </a:bodyPr>
          <a:lstStyle/>
          <a:p>
            <a:r>
              <a:rPr lang="es-ES" dirty="0"/>
              <a:t>Ahora iré añadiendo estilos para que la lista desordenada vaya tomando una apariencia aceptable y al mismo tiempo practicar con el uso de </a:t>
            </a:r>
            <a:r>
              <a:rPr lang="es-ES" dirty="0" err="1"/>
              <a:t>pseudo</a:t>
            </a:r>
            <a:r>
              <a:rPr lang="es-ES" dirty="0"/>
              <a:t>-clases y </a:t>
            </a:r>
            <a:r>
              <a:rPr lang="es-ES" dirty="0" err="1"/>
              <a:t>pseudo</a:t>
            </a:r>
            <a:r>
              <a:rPr lang="es-ES" dirty="0"/>
              <a:t>-elementos.</a:t>
            </a:r>
          </a:p>
        </p:txBody>
      </p:sp>
      <p:sp>
        <p:nvSpPr>
          <p:cNvPr id="3" name="2 Rectángulo"/>
          <p:cNvSpPr/>
          <p:nvPr/>
        </p:nvSpPr>
        <p:spPr>
          <a:xfrm>
            <a:off x="467544" y="1268760"/>
            <a:ext cx="7632848" cy="369332"/>
          </a:xfrm>
          <a:prstGeom prst="rect">
            <a:avLst/>
          </a:prstGeom>
        </p:spPr>
        <p:txBody>
          <a:bodyPr wrap="square">
            <a:spAutoFit/>
          </a:bodyPr>
          <a:lstStyle/>
          <a:p>
            <a:r>
              <a:rPr lang="es-ES" dirty="0"/>
              <a:t>Primero aplico algunos estilos al </a:t>
            </a:r>
            <a:r>
              <a:rPr lang="es-ES" b="1" dirty="0" err="1"/>
              <a:t>body</a:t>
            </a:r>
            <a:endParaRPr lang="es-ES" dirty="0"/>
          </a:p>
        </p:txBody>
      </p:sp>
      <p:sp>
        <p:nvSpPr>
          <p:cNvPr id="4" name="3 Rectángulo"/>
          <p:cNvSpPr/>
          <p:nvPr/>
        </p:nvSpPr>
        <p:spPr>
          <a:xfrm>
            <a:off x="491072" y="1757715"/>
            <a:ext cx="7753335" cy="2308324"/>
          </a:xfrm>
          <a:prstGeom prst="rect">
            <a:avLst/>
          </a:prstGeom>
        </p:spPr>
        <p:txBody>
          <a:bodyPr wrap="square">
            <a:spAutoFit/>
          </a:bodyPr>
          <a:lstStyle/>
          <a:p>
            <a:r>
              <a:rPr lang="es-ES" dirty="0" err="1"/>
              <a:t>body</a:t>
            </a:r>
            <a:r>
              <a:rPr lang="es-ES" dirty="0"/>
              <a:t>{</a:t>
            </a:r>
          </a:p>
          <a:p>
            <a:pPr lvl="1"/>
            <a:r>
              <a:rPr lang="es-ES" dirty="0"/>
              <a:t> </a:t>
            </a:r>
            <a:r>
              <a:rPr lang="es-ES" dirty="0" err="1"/>
              <a:t>background-image:url</a:t>
            </a:r>
            <a:r>
              <a:rPr lang="es-ES" dirty="0"/>
              <a:t>(bg.png);</a:t>
            </a:r>
          </a:p>
          <a:p>
            <a:pPr lvl="1"/>
            <a:r>
              <a:rPr lang="es-ES" dirty="0"/>
              <a:t> </a:t>
            </a:r>
            <a:r>
              <a:rPr lang="es-ES" dirty="0" err="1"/>
              <a:t>background</a:t>
            </a:r>
            <a:r>
              <a:rPr lang="es-ES" dirty="0"/>
              <a:t>-color: </a:t>
            </a:r>
            <a:r>
              <a:rPr lang="es-ES" dirty="0" err="1"/>
              <a:t>hsla</a:t>
            </a:r>
            <a:r>
              <a:rPr lang="es-ES" dirty="0"/>
              <a:t>(0, 0%, 7%, 1);</a:t>
            </a:r>
          </a:p>
          <a:p>
            <a:pPr lvl="1"/>
            <a:r>
              <a:rPr lang="es-ES" dirty="0"/>
              <a:t> </a:t>
            </a:r>
            <a:r>
              <a:rPr lang="es-ES" dirty="0" err="1"/>
              <a:t>font-family:Verdana</a:t>
            </a:r>
            <a:r>
              <a:rPr lang="es-ES" dirty="0"/>
              <a:t>, Geneva, </a:t>
            </a:r>
            <a:r>
              <a:rPr lang="es-ES" dirty="0" err="1"/>
              <a:t>sans-serif</a:t>
            </a:r>
            <a:r>
              <a:rPr lang="es-ES" dirty="0"/>
              <a:t>; font-size:13px; </a:t>
            </a:r>
          </a:p>
          <a:p>
            <a:pPr lvl="1"/>
            <a:r>
              <a:rPr lang="es-ES" dirty="0"/>
              <a:t> color:#666;</a:t>
            </a:r>
          </a:p>
          <a:p>
            <a:endParaRPr lang="es-ES" dirty="0"/>
          </a:p>
          <a:p>
            <a:r>
              <a:rPr lang="es-ES" dirty="0"/>
              <a:t> </a:t>
            </a:r>
            <a:r>
              <a:rPr lang="es-ES" dirty="0" err="1"/>
              <a:t>counter-reset:circulo</a:t>
            </a:r>
            <a:r>
              <a:rPr lang="es-ES" dirty="0"/>
              <a:t>; </a:t>
            </a:r>
          </a:p>
          <a:p>
            <a:r>
              <a:rPr lang="es-ES" dirty="0"/>
              <a:t>}</a:t>
            </a:r>
          </a:p>
        </p:txBody>
      </p:sp>
      <p:sp>
        <p:nvSpPr>
          <p:cNvPr id="5" name="4 Rectángulo"/>
          <p:cNvSpPr/>
          <p:nvPr/>
        </p:nvSpPr>
        <p:spPr>
          <a:xfrm>
            <a:off x="451816" y="4140920"/>
            <a:ext cx="8296647" cy="646331"/>
          </a:xfrm>
          <a:prstGeom prst="rect">
            <a:avLst/>
          </a:prstGeom>
        </p:spPr>
        <p:txBody>
          <a:bodyPr wrap="square">
            <a:spAutoFit/>
          </a:bodyPr>
          <a:lstStyle/>
          <a:p>
            <a:r>
              <a:rPr lang="es-ES" dirty="0"/>
              <a:t>Destacar únicamente la utilización de la propiedad </a:t>
            </a:r>
            <a:r>
              <a:rPr lang="es-ES" dirty="0" err="1"/>
              <a:t>counter-reset</a:t>
            </a:r>
            <a:r>
              <a:rPr lang="es-ES" dirty="0"/>
              <a:t> y el empleo del tipo de colores </a:t>
            </a:r>
            <a:r>
              <a:rPr lang="es-ES" dirty="0" err="1"/>
              <a:t>hsla</a:t>
            </a:r>
            <a:r>
              <a:rPr lang="es-ES" dirty="0"/>
              <a:t>  empleado para </a:t>
            </a:r>
            <a:r>
              <a:rPr lang="es-ES" dirty="0" err="1"/>
              <a:t>background</a:t>
            </a:r>
            <a:r>
              <a:rPr lang="es-ES" dirty="0"/>
              <a:t>-color. </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4234" y="5085184"/>
            <a:ext cx="307657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349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151707"/>
            <a:ext cx="8352928" cy="646331"/>
          </a:xfrm>
          <a:prstGeom prst="rect">
            <a:avLst/>
          </a:prstGeom>
        </p:spPr>
        <p:txBody>
          <a:bodyPr wrap="square">
            <a:spAutoFit/>
          </a:bodyPr>
          <a:lstStyle/>
          <a:p>
            <a:r>
              <a:rPr lang="es-ES" dirty="0"/>
              <a:t>Ahora voy a crear los círculos y el contador aplicando algunos estilos a la </a:t>
            </a:r>
            <a:r>
              <a:rPr lang="es-ES" b="1" dirty="0"/>
              <a:t>etiqueta li</a:t>
            </a:r>
            <a:r>
              <a:rPr lang="es-ES" dirty="0"/>
              <a:t> directamente y otros mediante el </a:t>
            </a:r>
            <a:r>
              <a:rPr lang="es-ES" dirty="0" err="1"/>
              <a:t>pseudo</a:t>
            </a:r>
            <a:r>
              <a:rPr lang="es-ES" dirty="0"/>
              <a:t>-elemento </a:t>
            </a:r>
            <a:r>
              <a:rPr lang="es-ES" b="1" dirty="0"/>
              <a:t>:</a:t>
            </a:r>
            <a:r>
              <a:rPr lang="es-ES" b="1" dirty="0" err="1"/>
              <a:t>before</a:t>
            </a:r>
            <a:r>
              <a:rPr lang="es-ES" b="1" dirty="0"/>
              <a:t>.</a:t>
            </a:r>
            <a:endParaRPr lang="es-ES" dirty="0"/>
          </a:p>
        </p:txBody>
      </p:sp>
      <p:sp>
        <p:nvSpPr>
          <p:cNvPr id="3" name="2 Rectángulo"/>
          <p:cNvSpPr/>
          <p:nvPr/>
        </p:nvSpPr>
        <p:spPr>
          <a:xfrm>
            <a:off x="395536" y="908720"/>
            <a:ext cx="4320480" cy="4801314"/>
          </a:xfrm>
          <a:prstGeom prst="rect">
            <a:avLst/>
          </a:prstGeom>
        </p:spPr>
        <p:txBody>
          <a:bodyPr wrap="square">
            <a:spAutoFit/>
          </a:bodyPr>
          <a:lstStyle/>
          <a:p>
            <a:r>
              <a:rPr lang="es-ES" dirty="0"/>
              <a:t>li{ </a:t>
            </a:r>
          </a:p>
          <a:p>
            <a:pPr lvl="1"/>
            <a:r>
              <a:rPr lang="es-ES" dirty="0" err="1"/>
              <a:t>list-style-type</a:t>
            </a:r>
            <a:r>
              <a:rPr lang="es-ES" dirty="0"/>
              <a:t>: </a:t>
            </a:r>
            <a:r>
              <a:rPr lang="es-ES" dirty="0" err="1"/>
              <a:t>none</a:t>
            </a:r>
            <a:r>
              <a:rPr lang="es-ES" dirty="0"/>
              <a:t>;</a:t>
            </a:r>
          </a:p>
          <a:p>
            <a:pPr lvl="1"/>
            <a:r>
              <a:rPr lang="es-ES" dirty="0"/>
              <a:t> margin-top:25px;</a:t>
            </a:r>
          </a:p>
          <a:p>
            <a:pPr lvl="1"/>
            <a:r>
              <a:rPr lang="es-ES" dirty="0"/>
              <a:t> </a:t>
            </a:r>
            <a:r>
              <a:rPr lang="es-ES" dirty="0" err="1"/>
              <a:t>counter-increment:circulo</a:t>
            </a:r>
            <a:r>
              <a:rPr lang="es-ES" dirty="0"/>
              <a:t>;</a:t>
            </a:r>
          </a:p>
          <a:p>
            <a:r>
              <a:rPr lang="es-ES" dirty="0"/>
              <a:t> }</a:t>
            </a:r>
          </a:p>
          <a:p>
            <a:r>
              <a:rPr lang="es-ES" dirty="0"/>
              <a:t> </a:t>
            </a:r>
            <a:r>
              <a:rPr lang="es-ES" dirty="0" err="1"/>
              <a:t>li:before</a:t>
            </a:r>
            <a:r>
              <a:rPr lang="es-ES" dirty="0"/>
              <a:t>{ </a:t>
            </a:r>
          </a:p>
          <a:p>
            <a:pPr lvl="1"/>
            <a:r>
              <a:rPr lang="es-ES" dirty="0"/>
              <a:t>padding:5px;</a:t>
            </a:r>
          </a:p>
          <a:p>
            <a:pPr lvl="1"/>
            <a:r>
              <a:rPr lang="es-ES" dirty="0"/>
              <a:t> padding-left:9px;</a:t>
            </a:r>
          </a:p>
          <a:p>
            <a:pPr lvl="1"/>
            <a:r>
              <a:rPr lang="es-ES" dirty="0"/>
              <a:t> padding-right:9px;</a:t>
            </a:r>
          </a:p>
          <a:p>
            <a:pPr lvl="1"/>
            <a:r>
              <a:rPr lang="es-ES" dirty="0"/>
              <a:t> margin-right:20px;</a:t>
            </a:r>
          </a:p>
          <a:p>
            <a:pPr lvl="1"/>
            <a:r>
              <a:rPr lang="es-ES" dirty="0"/>
              <a:t> </a:t>
            </a:r>
            <a:r>
              <a:rPr lang="es-ES" dirty="0" err="1"/>
              <a:t>background</a:t>
            </a:r>
            <a:r>
              <a:rPr lang="es-ES" dirty="0"/>
              <a:t>-color:#CFF;</a:t>
            </a:r>
          </a:p>
          <a:p>
            <a:pPr lvl="1"/>
            <a:r>
              <a:rPr lang="es-ES" dirty="0"/>
              <a:t> </a:t>
            </a:r>
            <a:r>
              <a:rPr lang="es-ES" dirty="0" err="1"/>
              <a:t>border-radius</a:t>
            </a:r>
            <a:r>
              <a:rPr lang="es-ES" dirty="0"/>
              <a:t>: 20px </a:t>
            </a:r>
            <a:r>
              <a:rPr lang="es-ES" dirty="0" err="1"/>
              <a:t>20px</a:t>
            </a:r>
            <a:r>
              <a:rPr lang="es-ES" dirty="0"/>
              <a:t> </a:t>
            </a:r>
            <a:r>
              <a:rPr lang="es-ES" dirty="0" err="1"/>
              <a:t>20px</a:t>
            </a:r>
            <a:r>
              <a:rPr lang="es-ES" dirty="0"/>
              <a:t> </a:t>
            </a:r>
            <a:r>
              <a:rPr lang="es-ES" dirty="0" err="1"/>
              <a:t>20px</a:t>
            </a:r>
            <a:r>
              <a:rPr lang="es-ES" dirty="0"/>
              <a:t>;</a:t>
            </a:r>
          </a:p>
          <a:p>
            <a:pPr lvl="1"/>
            <a:r>
              <a:rPr lang="es-ES" dirty="0"/>
              <a:t> </a:t>
            </a:r>
            <a:r>
              <a:rPr lang="es-ES" dirty="0" err="1"/>
              <a:t>content</a:t>
            </a:r>
            <a:r>
              <a:rPr lang="es-ES" dirty="0"/>
              <a:t>: </a:t>
            </a:r>
            <a:r>
              <a:rPr lang="es-ES" dirty="0" err="1"/>
              <a:t>counter</a:t>
            </a:r>
            <a:r>
              <a:rPr lang="es-ES" dirty="0"/>
              <a:t>(circulo);</a:t>
            </a:r>
          </a:p>
          <a:p>
            <a:pPr lvl="1"/>
            <a:r>
              <a:rPr lang="es-ES" dirty="0"/>
              <a:t> text-shadow:0 0 6px #000;</a:t>
            </a:r>
          </a:p>
          <a:p>
            <a:pPr lvl="1"/>
            <a:r>
              <a:rPr lang="es-ES" dirty="0"/>
              <a:t> box-shadow:2px 2px 5px #000;</a:t>
            </a:r>
          </a:p>
          <a:p>
            <a:pPr lvl="1"/>
            <a:r>
              <a:rPr lang="es-ES" dirty="0"/>
              <a:t> color:#000;</a:t>
            </a:r>
          </a:p>
          <a:p>
            <a:r>
              <a:rPr lang="es-ES" dirty="0"/>
              <a:t> }</a:t>
            </a:r>
          </a:p>
        </p:txBody>
      </p:sp>
      <p:sp>
        <p:nvSpPr>
          <p:cNvPr id="4" name="3 Rectángulo"/>
          <p:cNvSpPr/>
          <p:nvPr/>
        </p:nvSpPr>
        <p:spPr>
          <a:xfrm>
            <a:off x="4745732" y="1268760"/>
            <a:ext cx="4520378" cy="3139321"/>
          </a:xfrm>
          <a:prstGeom prst="rect">
            <a:avLst/>
          </a:prstGeom>
        </p:spPr>
        <p:txBody>
          <a:bodyPr wrap="square">
            <a:spAutoFit/>
          </a:bodyPr>
          <a:lstStyle/>
          <a:p>
            <a:r>
              <a:rPr lang="es-ES" dirty="0"/>
              <a:t>De estos estilos destacamos </a:t>
            </a:r>
            <a:r>
              <a:rPr lang="es-ES" dirty="0" err="1"/>
              <a:t>counter-increment</a:t>
            </a:r>
            <a:r>
              <a:rPr lang="es-ES" dirty="0"/>
              <a:t>: circulo; que será nuestro contador incrementando en 1 cada uno de los elementos li de nuestra lista desordenada.</a:t>
            </a:r>
          </a:p>
          <a:p>
            <a:endParaRPr lang="es-ES" dirty="0"/>
          </a:p>
          <a:p>
            <a:r>
              <a:rPr lang="es-ES" dirty="0"/>
              <a:t>También destacar en los estilos aplicados mediante nuestro </a:t>
            </a:r>
            <a:r>
              <a:rPr lang="es-ES" dirty="0" err="1"/>
              <a:t>pseudo</a:t>
            </a:r>
            <a:r>
              <a:rPr lang="es-ES" dirty="0"/>
              <a:t>-elemento :</a:t>
            </a:r>
            <a:r>
              <a:rPr lang="es-ES" dirty="0" err="1"/>
              <a:t>before</a:t>
            </a:r>
            <a:r>
              <a:rPr lang="es-ES" dirty="0"/>
              <a:t>, </a:t>
            </a:r>
            <a:r>
              <a:rPr lang="es-ES" dirty="0" err="1"/>
              <a:t>content</a:t>
            </a:r>
            <a:r>
              <a:rPr lang="es-ES" dirty="0"/>
              <a:t>: </a:t>
            </a:r>
            <a:r>
              <a:rPr lang="es-ES" dirty="0" err="1"/>
              <a:t>counter</a:t>
            </a:r>
            <a:r>
              <a:rPr lang="es-ES" dirty="0"/>
              <a:t>(circulo); que será quien haga que se muestre el número.</a:t>
            </a:r>
          </a:p>
          <a:p>
            <a:endParaRPr lang="es-ES" dirty="0"/>
          </a:p>
          <a:p>
            <a:r>
              <a:rPr lang="es-ES" dirty="0"/>
              <a:t>Quedando así nuestro ejemplo en este paso.</a:t>
            </a: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9707" y="4787622"/>
            <a:ext cx="2716535" cy="1844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6034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6850" y="4097403"/>
            <a:ext cx="30734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95536" y="171422"/>
            <a:ext cx="8424936" cy="1477328"/>
          </a:xfrm>
          <a:prstGeom prst="rect">
            <a:avLst/>
          </a:prstGeom>
        </p:spPr>
        <p:txBody>
          <a:bodyPr wrap="square">
            <a:spAutoFit/>
          </a:bodyPr>
          <a:lstStyle/>
          <a:p>
            <a:r>
              <a:rPr lang="es-ES" dirty="0"/>
              <a:t>Después de esto nos queda únicamente añadir el texto para cada uno de los elementos de la lista y algunos estilos para que se muestren más elegantes en pantalla. </a:t>
            </a:r>
          </a:p>
          <a:p>
            <a:endParaRPr lang="es-ES" dirty="0"/>
          </a:p>
          <a:p>
            <a:r>
              <a:rPr lang="es-ES" dirty="0"/>
              <a:t>En este caso una sombra para el texto y un efecto </a:t>
            </a:r>
            <a:r>
              <a:rPr lang="es-ES" b="1" dirty="0"/>
              <a:t>:</a:t>
            </a:r>
            <a:r>
              <a:rPr lang="es-ES" b="1" dirty="0" err="1"/>
              <a:t>hover</a:t>
            </a:r>
            <a:r>
              <a:rPr lang="es-ES" dirty="0"/>
              <a:t> para que el texto cambie de color una vez que pongamos nuestro ratón encima.</a:t>
            </a:r>
          </a:p>
        </p:txBody>
      </p:sp>
      <p:sp>
        <p:nvSpPr>
          <p:cNvPr id="3" name="2 Rectángulo"/>
          <p:cNvSpPr/>
          <p:nvPr/>
        </p:nvSpPr>
        <p:spPr>
          <a:xfrm>
            <a:off x="395536" y="1844824"/>
            <a:ext cx="8136904" cy="1200329"/>
          </a:xfrm>
          <a:prstGeom prst="rect">
            <a:avLst/>
          </a:prstGeom>
        </p:spPr>
        <p:txBody>
          <a:bodyPr wrap="square">
            <a:spAutoFit/>
          </a:bodyPr>
          <a:lstStyle/>
          <a:p>
            <a:r>
              <a:rPr lang="es-ES" dirty="0"/>
              <a:t>Para el ejemplo, se ha decidido colocar el texto también con el </a:t>
            </a:r>
            <a:r>
              <a:rPr lang="es-ES" dirty="0" err="1"/>
              <a:t>pseudo</a:t>
            </a:r>
            <a:r>
              <a:rPr lang="es-ES" dirty="0"/>
              <a:t>-elemento :</a:t>
            </a:r>
            <a:r>
              <a:rPr lang="es-ES" dirty="0" err="1"/>
              <a:t>after</a:t>
            </a:r>
            <a:r>
              <a:rPr lang="es-ES" dirty="0"/>
              <a:t>.</a:t>
            </a:r>
          </a:p>
          <a:p>
            <a:endParaRPr lang="es-ES" dirty="0"/>
          </a:p>
          <a:p>
            <a:r>
              <a:rPr lang="es-ES" dirty="0"/>
              <a:t>No debemos olvidar que el valor de esta lista se suele dar mediante código HMTL.</a:t>
            </a:r>
          </a:p>
        </p:txBody>
      </p:sp>
      <p:sp>
        <p:nvSpPr>
          <p:cNvPr id="4" name="3 Rectángulo"/>
          <p:cNvSpPr/>
          <p:nvPr/>
        </p:nvSpPr>
        <p:spPr>
          <a:xfrm>
            <a:off x="395536" y="3090260"/>
            <a:ext cx="5976664" cy="2031325"/>
          </a:xfrm>
          <a:prstGeom prst="rect">
            <a:avLst/>
          </a:prstGeom>
        </p:spPr>
        <p:txBody>
          <a:bodyPr wrap="square">
            <a:spAutoFit/>
          </a:bodyPr>
          <a:lstStyle/>
          <a:p>
            <a:r>
              <a:rPr lang="es-ES" dirty="0" err="1"/>
              <a:t>li:after</a:t>
            </a:r>
            <a:r>
              <a:rPr lang="es-ES" dirty="0"/>
              <a:t>{ </a:t>
            </a:r>
          </a:p>
          <a:p>
            <a:r>
              <a:rPr lang="es-ES" dirty="0"/>
              <a:t>	</a:t>
            </a:r>
            <a:r>
              <a:rPr lang="es-ES" dirty="0" err="1"/>
              <a:t>content</a:t>
            </a:r>
            <a:r>
              <a:rPr lang="es-ES" dirty="0"/>
              <a:t>:"Ejemplo de lista de elementos"; </a:t>
            </a:r>
          </a:p>
          <a:p>
            <a:r>
              <a:rPr lang="es-ES" dirty="0"/>
              <a:t>	text-shadow:2px 2px 6px #000;</a:t>
            </a:r>
          </a:p>
          <a:p>
            <a:r>
              <a:rPr lang="es-ES" dirty="0"/>
              <a:t> } </a:t>
            </a:r>
          </a:p>
          <a:p>
            <a:r>
              <a:rPr lang="es-ES" dirty="0" err="1"/>
              <a:t>li:hover</a:t>
            </a:r>
            <a:r>
              <a:rPr lang="es-ES" dirty="0"/>
              <a:t>{</a:t>
            </a:r>
          </a:p>
          <a:p>
            <a:r>
              <a:rPr lang="es-ES" dirty="0"/>
              <a:t>	 color:#</a:t>
            </a:r>
            <a:r>
              <a:rPr lang="es-ES" dirty="0" err="1"/>
              <a:t>fff</a:t>
            </a:r>
            <a:r>
              <a:rPr lang="es-ES" dirty="0"/>
              <a:t>;</a:t>
            </a:r>
          </a:p>
          <a:p>
            <a:r>
              <a:rPr lang="es-ES" dirty="0"/>
              <a:t> }</a:t>
            </a:r>
          </a:p>
        </p:txBody>
      </p:sp>
      <p:sp>
        <p:nvSpPr>
          <p:cNvPr id="5" name="4 Rectángulo"/>
          <p:cNvSpPr/>
          <p:nvPr/>
        </p:nvSpPr>
        <p:spPr>
          <a:xfrm>
            <a:off x="533059" y="5699833"/>
            <a:ext cx="4074943" cy="369332"/>
          </a:xfrm>
          <a:prstGeom prst="rect">
            <a:avLst/>
          </a:prstGeom>
        </p:spPr>
        <p:txBody>
          <a:bodyPr wrap="square">
            <a:spAutoFit/>
          </a:bodyPr>
          <a:lstStyle/>
          <a:p>
            <a:r>
              <a:rPr lang="es-ES" dirty="0"/>
              <a:t>Dando como resultado.</a:t>
            </a:r>
          </a:p>
        </p:txBody>
      </p:sp>
    </p:spTree>
    <p:extLst>
      <p:ext uri="{BB962C8B-B14F-4D97-AF65-F5344CB8AC3E}">
        <p14:creationId xmlns:p14="http://schemas.microsoft.com/office/powerpoint/2010/main" val="606474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476672"/>
            <a:ext cx="6264696" cy="369332"/>
          </a:xfrm>
          <a:prstGeom prst="rect">
            <a:avLst/>
          </a:prstGeom>
          <a:noFill/>
        </p:spPr>
        <p:txBody>
          <a:bodyPr wrap="square" rtlCol="0">
            <a:spAutoFit/>
          </a:bodyPr>
          <a:lstStyle/>
          <a:p>
            <a:endParaRPr lang="es-ES" dirty="0"/>
          </a:p>
        </p:txBody>
      </p:sp>
      <p:sp>
        <p:nvSpPr>
          <p:cNvPr id="6" name="5 Rectángulo"/>
          <p:cNvSpPr/>
          <p:nvPr/>
        </p:nvSpPr>
        <p:spPr>
          <a:xfrm>
            <a:off x="323528" y="0"/>
            <a:ext cx="4464496" cy="6858000"/>
          </a:xfrm>
          <a:prstGeom prst="rect">
            <a:avLst/>
          </a:prstGeom>
        </p:spPr>
        <p:txBody>
          <a:bodyPr wrap="square">
            <a:spAutoFit/>
          </a:bodyPr>
          <a:lstStyle/>
          <a:p>
            <a:r>
              <a:rPr lang="es-ES" sz="700" dirty="0"/>
              <a:t>&lt;!DOCTYPE </a:t>
            </a:r>
            <a:r>
              <a:rPr lang="es-ES" sz="700" dirty="0" err="1"/>
              <a:t>html</a:t>
            </a:r>
            <a:r>
              <a:rPr lang="es-ES" sz="700" dirty="0"/>
              <a:t> PUBLIC "-//W3C//DTD XHTML 1.0 </a:t>
            </a:r>
            <a:r>
              <a:rPr lang="es-ES" sz="700" dirty="0" err="1"/>
              <a:t>Transitional</a:t>
            </a:r>
            <a:r>
              <a:rPr lang="es-ES" sz="700" dirty="0"/>
              <a:t>//EN" "http://www.w3.org/TR/xhtml1/DTD/xhtml1-transitional.dtd"&gt;</a:t>
            </a:r>
          </a:p>
          <a:p>
            <a:r>
              <a:rPr lang="es-ES" sz="700" dirty="0"/>
              <a:t>&lt;</a:t>
            </a:r>
            <a:r>
              <a:rPr lang="es-ES" sz="700" dirty="0" err="1"/>
              <a:t>html</a:t>
            </a:r>
            <a:r>
              <a:rPr lang="es-ES" sz="700" dirty="0"/>
              <a:t> </a:t>
            </a:r>
            <a:r>
              <a:rPr lang="es-ES" sz="700" dirty="0" err="1"/>
              <a:t>xmlns</a:t>
            </a:r>
            <a:r>
              <a:rPr lang="es-ES" sz="700" dirty="0"/>
              <a:t>="http://www.w3.org/1999/xhtml"&gt;</a:t>
            </a:r>
          </a:p>
          <a:p>
            <a:r>
              <a:rPr lang="es-ES" sz="700" dirty="0"/>
              <a:t>&lt;head&gt;</a:t>
            </a:r>
          </a:p>
          <a:p>
            <a:r>
              <a:rPr lang="es-ES" sz="700" dirty="0"/>
              <a:t>&lt;meta http-</a:t>
            </a:r>
            <a:r>
              <a:rPr lang="es-ES" sz="700" dirty="0" err="1"/>
              <a:t>equiv</a:t>
            </a:r>
            <a:r>
              <a:rPr lang="es-ES" sz="700" dirty="0"/>
              <a:t>="Content-</a:t>
            </a:r>
            <a:r>
              <a:rPr lang="es-ES" sz="700" dirty="0" err="1"/>
              <a:t>Type</a:t>
            </a:r>
            <a:r>
              <a:rPr lang="es-ES" sz="700" dirty="0"/>
              <a:t>" </a:t>
            </a:r>
            <a:r>
              <a:rPr lang="es-ES" sz="700" dirty="0" err="1"/>
              <a:t>content</a:t>
            </a:r>
            <a:r>
              <a:rPr lang="es-ES" sz="700" dirty="0"/>
              <a:t>="</a:t>
            </a:r>
            <a:r>
              <a:rPr lang="es-ES" sz="700" dirty="0" err="1"/>
              <a:t>text</a:t>
            </a:r>
            <a:r>
              <a:rPr lang="es-ES" sz="700" dirty="0"/>
              <a:t>/</a:t>
            </a:r>
            <a:r>
              <a:rPr lang="es-ES" sz="700" dirty="0" err="1"/>
              <a:t>html</a:t>
            </a:r>
            <a:r>
              <a:rPr lang="es-ES" sz="700" dirty="0"/>
              <a:t>; </a:t>
            </a:r>
            <a:r>
              <a:rPr lang="es-ES" sz="700" dirty="0" err="1"/>
              <a:t>charset</a:t>
            </a:r>
            <a:r>
              <a:rPr lang="es-ES" sz="700" dirty="0"/>
              <a:t>=utf-8" /&gt;</a:t>
            </a:r>
          </a:p>
          <a:p>
            <a:r>
              <a:rPr lang="es-ES" sz="700" dirty="0"/>
              <a:t>&lt;</a:t>
            </a:r>
            <a:r>
              <a:rPr lang="es-ES" sz="700" dirty="0" err="1"/>
              <a:t>title</a:t>
            </a:r>
            <a:r>
              <a:rPr lang="es-ES" sz="700" dirty="0"/>
              <a:t>&gt;Listas ordenadas con listas desordenadas aplicando CSS3 por Untitled.es&lt;/</a:t>
            </a:r>
            <a:r>
              <a:rPr lang="es-ES" sz="700" dirty="0" err="1"/>
              <a:t>title</a:t>
            </a:r>
            <a:r>
              <a:rPr lang="es-ES" sz="700" dirty="0"/>
              <a:t>&gt;</a:t>
            </a:r>
          </a:p>
          <a:p>
            <a:r>
              <a:rPr lang="es-ES" sz="800" dirty="0"/>
              <a:t>&lt;</a:t>
            </a:r>
            <a:r>
              <a:rPr lang="es-ES" sz="800" dirty="0" err="1"/>
              <a:t>style</a:t>
            </a:r>
            <a:r>
              <a:rPr lang="es-ES" sz="800" dirty="0"/>
              <a:t>&gt;</a:t>
            </a:r>
          </a:p>
          <a:p>
            <a:r>
              <a:rPr lang="es-ES" sz="900" dirty="0" err="1"/>
              <a:t>body</a:t>
            </a:r>
            <a:r>
              <a:rPr lang="es-ES" sz="900" dirty="0"/>
              <a:t>{</a:t>
            </a:r>
          </a:p>
          <a:p>
            <a:r>
              <a:rPr lang="es-ES" sz="900" dirty="0"/>
              <a:t>	</a:t>
            </a:r>
            <a:r>
              <a:rPr lang="es-ES" sz="900" dirty="0" err="1"/>
              <a:t>background-image</a:t>
            </a:r>
            <a:r>
              <a:rPr lang="es-ES" sz="900" dirty="0"/>
              <a:t>: </a:t>
            </a:r>
            <a:r>
              <a:rPr lang="es-ES" sz="900" dirty="0" err="1"/>
              <a:t>url</a:t>
            </a:r>
            <a:r>
              <a:rPr lang="es-ES" sz="900" dirty="0"/>
              <a:t>(bg.png);</a:t>
            </a:r>
          </a:p>
          <a:p>
            <a:r>
              <a:rPr lang="es-ES" sz="900" dirty="0"/>
              <a:t>	</a:t>
            </a:r>
            <a:r>
              <a:rPr lang="es-ES" sz="900" dirty="0" err="1"/>
              <a:t>background</a:t>
            </a:r>
            <a:r>
              <a:rPr lang="es-ES" sz="900" dirty="0"/>
              <a:t>-color: </a:t>
            </a:r>
            <a:r>
              <a:rPr lang="es-ES" sz="900" dirty="0" err="1"/>
              <a:t>hsla</a:t>
            </a:r>
            <a:r>
              <a:rPr lang="es-ES" sz="900" dirty="0"/>
              <a:t>(0, 0%, 7%, 1);</a:t>
            </a:r>
          </a:p>
          <a:p>
            <a:r>
              <a:rPr lang="es-ES" sz="900" dirty="0"/>
              <a:t>	</a:t>
            </a:r>
            <a:r>
              <a:rPr lang="es-ES" sz="900" dirty="0" err="1"/>
              <a:t>font-family:Verdana</a:t>
            </a:r>
            <a:r>
              <a:rPr lang="es-ES" sz="900" dirty="0"/>
              <a:t>, Geneva, </a:t>
            </a:r>
            <a:r>
              <a:rPr lang="es-ES" sz="900" dirty="0" err="1"/>
              <a:t>sans-serif</a:t>
            </a:r>
            <a:r>
              <a:rPr lang="es-ES" sz="900" dirty="0"/>
              <a:t>; </a:t>
            </a:r>
          </a:p>
          <a:p>
            <a:r>
              <a:rPr lang="es-ES" sz="900" dirty="0"/>
              <a:t>	font-size:13px; </a:t>
            </a:r>
          </a:p>
          <a:p>
            <a:r>
              <a:rPr lang="es-ES" sz="900" dirty="0"/>
              <a:t>	color:#666;</a:t>
            </a:r>
          </a:p>
          <a:p>
            <a:r>
              <a:rPr lang="es-ES" sz="900" dirty="0"/>
              <a:t>	</a:t>
            </a:r>
            <a:r>
              <a:rPr lang="es-ES" sz="900" dirty="0" err="1"/>
              <a:t>counter-reset:circulo</a:t>
            </a:r>
            <a:r>
              <a:rPr lang="es-ES" sz="900" dirty="0"/>
              <a:t>;</a:t>
            </a:r>
          </a:p>
          <a:p>
            <a:r>
              <a:rPr lang="es-ES" sz="900" dirty="0"/>
              <a:t>}</a:t>
            </a:r>
          </a:p>
          <a:p>
            <a:r>
              <a:rPr lang="es-ES" sz="900" dirty="0" err="1"/>
              <a:t>li</a:t>
            </a:r>
            <a:r>
              <a:rPr lang="es-ES" sz="900" dirty="0"/>
              <a:t>{</a:t>
            </a:r>
          </a:p>
          <a:p>
            <a:r>
              <a:rPr lang="es-ES" sz="900" dirty="0"/>
              <a:t>	</a:t>
            </a:r>
            <a:r>
              <a:rPr lang="es-ES" sz="900" dirty="0" err="1"/>
              <a:t>list-style-type</a:t>
            </a:r>
            <a:r>
              <a:rPr lang="es-ES" sz="900" dirty="0"/>
              <a:t>: </a:t>
            </a:r>
            <a:r>
              <a:rPr lang="es-ES" sz="900" dirty="0" err="1"/>
              <a:t>none</a:t>
            </a:r>
            <a:r>
              <a:rPr lang="es-ES" sz="900" dirty="0"/>
              <a:t>;</a:t>
            </a:r>
          </a:p>
          <a:p>
            <a:r>
              <a:rPr lang="es-ES" sz="900" dirty="0"/>
              <a:t>	margin-top:25px;</a:t>
            </a:r>
          </a:p>
          <a:p>
            <a:r>
              <a:rPr lang="es-ES" sz="900" dirty="0"/>
              <a:t>	</a:t>
            </a:r>
            <a:r>
              <a:rPr lang="es-ES" sz="900" dirty="0" err="1"/>
              <a:t>counter-increment:circulo</a:t>
            </a:r>
            <a:r>
              <a:rPr lang="es-ES" sz="900" dirty="0"/>
              <a:t>;</a:t>
            </a:r>
          </a:p>
          <a:p>
            <a:r>
              <a:rPr lang="es-ES" sz="900" dirty="0"/>
              <a:t>}</a:t>
            </a:r>
          </a:p>
          <a:p>
            <a:r>
              <a:rPr lang="es-ES" sz="900" dirty="0" err="1"/>
              <a:t>li:before</a:t>
            </a:r>
            <a:r>
              <a:rPr lang="es-ES" sz="900" dirty="0"/>
              <a:t>{</a:t>
            </a:r>
          </a:p>
          <a:p>
            <a:r>
              <a:rPr lang="es-ES" sz="900" dirty="0"/>
              <a:t>	padding:5px;</a:t>
            </a:r>
          </a:p>
          <a:p>
            <a:r>
              <a:rPr lang="es-ES" sz="900" dirty="0"/>
              <a:t>	padding-left:9px;</a:t>
            </a:r>
          </a:p>
          <a:p>
            <a:r>
              <a:rPr lang="es-ES" sz="900" dirty="0"/>
              <a:t>	padding-right:9px;</a:t>
            </a:r>
          </a:p>
          <a:p>
            <a:r>
              <a:rPr lang="es-ES" sz="900" dirty="0"/>
              <a:t>	margin-right:20px;</a:t>
            </a:r>
          </a:p>
          <a:p>
            <a:r>
              <a:rPr lang="es-ES" sz="900" dirty="0"/>
              <a:t>	</a:t>
            </a:r>
            <a:r>
              <a:rPr lang="es-ES" sz="900" dirty="0" err="1"/>
              <a:t>background</a:t>
            </a:r>
            <a:r>
              <a:rPr lang="es-ES" sz="900" dirty="0"/>
              <a:t>-color:#CFF;</a:t>
            </a:r>
          </a:p>
          <a:p>
            <a:r>
              <a:rPr lang="es-ES" sz="900" dirty="0"/>
              <a:t>	</a:t>
            </a:r>
            <a:r>
              <a:rPr lang="es-ES" sz="900" dirty="0" err="1"/>
              <a:t>border-radius</a:t>
            </a:r>
            <a:r>
              <a:rPr lang="es-ES" sz="900" dirty="0"/>
              <a:t>: 20px </a:t>
            </a:r>
            <a:r>
              <a:rPr lang="es-ES" sz="900" dirty="0" err="1"/>
              <a:t>20px</a:t>
            </a:r>
            <a:r>
              <a:rPr lang="es-ES" sz="900" dirty="0"/>
              <a:t> </a:t>
            </a:r>
            <a:r>
              <a:rPr lang="es-ES" sz="900" dirty="0" err="1"/>
              <a:t>20px</a:t>
            </a:r>
            <a:r>
              <a:rPr lang="es-ES" sz="900" dirty="0"/>
              <a:t> </a:t>
            </a:r>
            <a:r>
              <a:rPr lang="es-ES" sz="900" dirty="0" err="1"/>
              <a:t>20px</a:t>
            </a:r>
            <a:r>
              <a:rPr lang="es-ES" sz="900" dirty="0"/>
              <a:t>;</a:t>
            </a:r>
          </a:p>
          <a:p>
            <a:r>
              <a:rPr lang="es-ES" sz="900" dirty="0"/>
              <a:t>	</a:t>
            </a:r>
            <a:r>
              <a:rPr lang="es-ES" sz="900" dirty="0" err="1"/>
              <a:t>content</a:t>
            </a:r>
            <a:r>
              <a:rPr lang="es-ES" sz="900" dirty="0"/>
              <a:t>: </a:t>
            </a:r>
            <a:r>
              <a:rPr lang="es-ES" sz="900" dirty="0" err="1"/>
              <a:t>counter</a:t>
            </a:r>
            <a:r>
              <a:rPr lang="es-ES" sz="900" dirty="0"/>
              <a:t>(circulo);</a:t>
            </a:r>
          </a:p>
          <a:p>
            <a:r>
              <a:rPr lang="es-ES" sz="900" dirty="0"/>
              <a:t>	text-shadow:0 0 6px #000;</a:t>
            </a:r>
          </a:p>
          <a:p>
            <a:r>
              <a:rPr lang="es-ES" sz="900" dirty="0"/>
              <a:t>	box-shadow:2px 2px 5px #000;</a:t>
            </a:r>
          </a:p>
          <a:p>
            <a:r>
              <a:rPr lang="es-ES" sz="900" dirty="0"/>
              <a:t>	color:#000;</a:t>
            </a:r>
          </a:p>
          <a:p>
            <a:r>
              <a:rPr lang="es-ES" sz="900" dirty="0"/>
              <a:t>}</a:t>
            </a:r>
          </a:p>
          <a:p>
            <a:r>
              <a:rPr lang="es-ES" sz="900" dirty="0" err="1"/>
              <a:t>li:after</a:t>
            </a:r>
            <a:r>
              <a:rPr lang="es-ES" sz="900" dirty="0"/>
              <a:t>{</a:t>
            </a:r>
          </a:p>
          <a:p>
            <a:r>
              <a:rPr lang="es-ES" sz="900" dirty="0"/>
              <a:t>	</a:t>
            </a:r>
            <a:r>
              <a:rPr lang="es-ES" sz="900" dirty="0" err="1"/>
              <a:t>content</a:t>
            </a:r>
            <a:r>
              <a:rPr lang="es-ES" sz="900" dirty="0"/>
              <a:t>:"Ejemplo de lista de elementos"	;</a:t>
            </a:r>
          </a:p>
          <a:p>
            <a:r>
              <a:rPr lang="es-ES" sz="900" dirty="0"/>
              <a:t>	text-shadow:2px 2px 6px #000;</a:t>
            </a:r>
          </a:p>
          <a:p>
            <a:r>
              <a:rPr lang="es-ES" sz="900" dirty="0"/>
              <a:t>}</a:t>
            </a:r>
          </a:p>
          <a:p>
            <a:r>
              <a:rPr lang="es-ES" sz="900" dirty="0" err="1"/>
              <a:t>li:hover</a:t>
            </a:r>
            <a:r>
              <a:rPr lang="es-ES" sz="900" dirty="0"/>
              <a:t>{</a:t>
            </a:r>
          </a:p>
          <a:p>
            <a:r>
              <a:rPr lang="es-ES" sz="900" dirty="0"/>
              <a:t>	color:#</a:t>
            </a:r>
            <a:r>
              <a:rPr lang="es-ES" sz="900" dirty="0" err="1"/>
              <a:t>fff</a:t>
            </a:r>
            <a:r>
              <a:rPr lang="es-ES" sz="900" dirty="0"/>
              <a:t>;</a:t>
            </a:r>
          </a:p>
          <a:p>
            <a:r>
              <a:rPr lang="es-ES" sz="900" dirty="0"/>
              <a:t>}</a:t>
            </a:r>
          </a:p>
          <a:p>
            <a:r>
              <a:rPr lang="es-ES" sz="900" dirty="0"/>
              <a:t>&lt;/</a:t>
            </a:r>
            <a:r>
              <a:rPr lang="es-ES" sz="900" dirty="0" err="1"/>
              <a:t>style</a:t>
            </a:r>
            <a:r>
              <a:rPr lang="es-ES" sz="900" dirty="0"/>
              <a:t>&gt;</a:t>
            </a:r>
            <a:endParaRPr lang="es-ES" sz="800" dirty="0"/>
          </a:p>
          <a:p>
            <a:r>
              <a:rPr lang="es-ES" sz="800" dirty="0"/>
              <a:t>&lt;/head&gt;</a:t>
            </a:r>
          </a:p>
          <a:p>
            <a:r>
              <a:rPr lang="es-ES" sz="800" dirty="0"/>
              <a:t>&lt;</a:t>
            </a:r>
            <a:r>
              <a:rPr lang="es-ES" sz="800" dirty="0" err="1"/>
              <a:t>body</a:t>
            </a:r>
            <a:r>
              <a:rPr lang="es-ES" sz="800" dirty="0"/>
              <a:t>&gt;</a:t>
            </a:r>
          </a:p>
          <a:p>
            <a:r>
              <a:rPr lang="es-ES" sz="800" dirty="0"/>
              <a:t>&lt;</a:t>
            </a:r>
            <a:r>
              <a:rPr lang="es-ES" sz="800" dirty="0" err="1"/>
              <a:t>ul</a:t>
            </a:r>
            <a:r>
              <a:rPr lang="es-ES" sz="800" dirty="0"/>
              <a:t> &gt;</a:t>
            </a:r>
          </a:p>
          <a:p>
            <a:r>
              <a:rPr lang="es-ES" sz="800" dirty="0"/>
              <a:t>    &lt;</a:t>
            </a:r>
            <a:r>
              <a:rPr lang="es-ES" sz="800" dirty="0" err="1"/>
              <a:t>li</a:t>
            </a:r>
            <a:r>
              <a:rPr lang="es-ES" sz="800" dirty="0"/>
              <a:t>&gt;&lt;/</a:t>
            </a:r>
            <a:r>
              <a:rPr lang="es-ES" sz="800" dirty="0" err="1"/>
              <a:t>li</a:t>
            </a:r>
            <a:r>
              <a:rPr lang="es-ES" sz="800" dirty="0"/>
              <a:t>&gt;</a:t>
            </a:r>
          </a:p>
          <a:p>
            <a:r>
              <a:rPr lang="es-ES" sz="800" dirty="0"/>
              <a:t>    &lt;</a:t>
            </a:r>
            <a:r>
              <a:rPr lang="es-ES" sz="800" dirty="0" err="1"/>
              <a:t>li</a:t>
            </a:r>
            <a:r>
              <a:rPr lang="es-ES" sz="800" dirty="0"/>
              <a:t>&gt;&lt;/</a:t>
            </a:r>
            <a:r>
              <a:rPr lang="es-ES" sz="800" dirty="0" err="1"/>
              <a:t>li</a:t>
            </a:r>
            <a:r>
              <a:rPr lang="es-ES" sz="800" dirty="0"/>
              <a:t>&gt;</a:t>
            </a:r>
          </a:p>
          <a:p>
            <a:r>
              <a:rPr lang="es-ES" sz="800" dirty="0"/>
              <a:t>    &lt;</a:t>
            </a:r>
            <a:r>
              <a:rPr lang="es-ES" sz="800" dirty="0" err="1"/>
              <a:t>li</a:t>
            </a:r>
            <a:r>
              <a:rPr lang="es-ES" sz="800" dirty="0"/>
              <a:t>&gt;&lt;/</a:t>
            </a:r>
            <a:r>
              <a:rPr lang="es-ES" sz="800" dirty="0" err="1"/>
              <a:t>li</a:t>
            </a:r>
            <a:r>
              <a:rPr lang="es-ES" sz="800" dirty="0"/>
              <a:t>&gt;</a:t>
            </a:r>
          </a:p>
          <a:p>
            <a:r>
              <a:rPr lang="es-ES" sz="800" dirty="0"/>
              <a:t>    &lt;</a:t>
            </a:r>
            <a:r>
              <a:rPr lang="es-ES" sz="800" dirty="0" err="1"/>
              <a:t>li</a:t>
            </a:r>
            <a:r>
              <a:rPr lang="es-ES" sz="800" dirty="0"/>
              <a:t>&gt;&lt;/</a:t>
            </a:r>
            <a:r>
              <a:rPr lang="es-ES" sz="800" dirty="0" err="1"/>
              <a:t>li</a:t>
            </a:r>
            <a:r>
              <a:rPr lang="es-ES" sz="800" dirty="0"/>
              <a:t>&gt;</a:t>
            </a:r>
          </a:p>
          <a:p>
            <a:r>
              <a:rPr lang="es-ES" sz="800" dirty="0"/>
              <a:t>    &lt;</a:t>
            </a:r>
            <a:r>
              <a:rPr lang="es-ES" sz="800" dirty="0" err="1"/>
              <a:t>li</a:t>
            </a:r>
            <a:r>
              <a:rPr lang="es-ES" sz="800" dirty="0"/>
              <a:t>&gt;&lt;/</a:t>
            </a:r>
            <a:r>
              <a:rPr lang="es-ES" sz="800" dirty="0" err="1"/>
              <a:t>li</a:t>
            </a:r>
            <a:r>
              <a:rPr lang="es-ES" sz="800" dirty="0"/>
              <a:t>&gt;</a:t>
            </a:r>
          </a:p>
          <a:p>
            <a:r>
              <a:rPr lang="es-ES" sz="800" dirty="0"/>
              <a:t>    &lt;</a:t>
            </a:r>
            <a:r>
              <a:rPr lang="es-ES" sz="800" dirty="0" err="1"/>
              <a:t>li</a:t>
            </a:r>
            <a:r>
              <a:rPr lang="es-ES" sz="800" dirty="0"/>
              <a:t>&gt;&lt;/</a:t>
            </a:r>
            <a:r>
              <a:rPr lang="es-ES" sz="800" dirty="0" err="1"/>
              <a:t>li</a:t>
            </a:r>
            <a:r>
              <a:rPr lang="es-ES" sz="800" dirty="0"/>
              <a:t>&gt;</a:t>
            </a:r>
          </a:p>
          <a:p>
            <a:r>
              <a:rPr lang="es-ES" sz="800" dirty="0"/>
              <a:t>&lt;/</a:t>
            </a:r>
            <a:r>
              <a:rPr lang="es-ES" sz="800" dirty="0" err="1"/>
              <a:t>ul</a:t>
            </a:r>
            <a:r>
              <a:rPr lang="es-ES" sz="800" dirty="0"/>
              <a:t>&gt;</a:t>
            </a:r>
          </a:p>
          <a:p>
            <a:r>
              <a:rPr lang="es-ES" sz="700" dirty="0"/>
              <a:t>&lt;/</a:t>
            </a:r>
            <a:r>
              <a:rPr lang="es-ES" sz="700" dirty="0" err="1"/>
              <a:t>body</a:t>
            </a:r>
            <a:r>
              <a:rPr lang="es-ES" sz="700" dirty="0"/>
              <a:t>&gt;</a:t>
            </a:r>
          </a:p>
          <a:p>
            <a:r>
              <a:rPr lang="es-ES" sz="700" dirty="0"/>
              <a:t>&lt;/</a:t>
            </a:r>
            <a:r>
              <a:rPr lang="es-ES" sz="700" dirty="0" err="1"/>
              <a:t>html</a:t>
            </a:r>
            <a:r>
              <a:rPr lang="es-ES" sz="700" dirty="0"/>
              <a:t>&gt;</a:t>
            </a:r>
          </a:p>
        </p:txBody>
      </p:sp>
      <p:pic>
        <p:nvPicPr>
          <p:cNvPr id="1025" name="Picture 1"/>
          <p:cNvPicPr>
            <a:picLocks noChangeAspect="1" noChangeArrowheads="1"/>
          </p:cNvPicPr>
          <p:nvPr/>
        </p:nvPicPr>
        <p:blipFill>
          <a:blip r:embed="rId2" cstate="print"/>
          <a:srcRect/>
          <a:stretch>
            <a:fillRect/>
          </a:stretch>
        </p:blipFill>
        <p:spPr bwMode="auto">
          <a:xfrm>
            <a:off x="5004048" y="1844824"/>
            <a:ext cx="3238500" cy="2514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nvGraphicFramePr>
        <p:xfrm>
          <a:off x="323528" y="-4078"/>
          <a:ext cx="5256584" cy="552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Rectángulo"/>
          <p:cNvSpPr/>
          <p:nvPr/>
        </p:nvSpPr>
        <p:spPr>
          <a:xfrm>
            <a:off x="395536" y="692696"/>
            <a:ext cx="7128792"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solidFill>
                  <a:schemeClr val="bg1"/>
                </a:solidFill>
                <a:latin typeface="Arial"/>
              </a:rPr>
              <a:t>Los Media </a:t>
            </a:r>
            <a:r>
              <a:rPr lang="es-ES" dirty="0" err="1">
                <a:solidFill>
                  <a:schemeClr val="bg1"/>
                </a:solidFill>
                <a:latin typeface="Arial"/>
              </a:rPr>
              <a:t>Queries</a:t>
            </a:r>
            <a:r>
              <a:rPr lang="es-ES" dirty="0">
                <a:solidFill>
                  <a:schemeClr val="bg1"/>
                </a:solidFill>
                <a:latin typeface="Arial"/>
              </a:rPr>
              <a:t> vienen a ser condicionales dentro de nuestra hoja de estilos CSS, en cualquier lenguaje de programación lo representaríamos con un IF.</a:t>
            </a:r>
            <a:endParaRPr lang="es-ES" dirty="0">
              <a:solidFill>
                <a:schemeClr val="bg1"/>
              </a:solidFill>
            </a:endParaRPr>
          </a:p>
        </p:txBody>
      </p:sp>
      <p:sp>
        <p:nvSpPr>
          <p:cNvPr id="36866" name="Rectangle 2"/>
          <p:cNvSpPr>
            <a:spLocks noChangeArrowheads="1"/>
          </p:cNvSpPr>
          <p:nvPr/>
        </p:nvSpPr>
        <p:spPr bwMode="auto">
          <a:xfrm>
            <a:off x="755576" y="1628800"/>
            <a:ext cx="7308091" cy="884858"/>
          </a:xfrm>
          <a:prstGeom prst="rect">
            <a:avLst/>
          </a:prstGeom>
          <a:solidFill>
            <a:srgbClr val="F4F4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300" b="1" i="0" u="none" strike="noStrike" cap="none" normalizeH="0" baseline="0" dirty="0">
                <a:ln>
                  <a:noFill/>
                </a:ln>
                <a:solidFill>
                  <a:srgbClr val="000000"/>
                </a:solidFill>
                <a:effectLst/>
                <a:latin typeface="Arial" pitchFamily="34" charset="0"/>
                <a:cs typeface="Arial" pitchFamily="34" charset="0"/>
              </a:rPr>
              <a:t>Algo parecido a esto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300" b="1" i="0" u="none" strike="noStrike" cap="none" normalizeH="0" baseline="0" dirty="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50" b="0" i="0" u="none" strike="noStrike" cap="none" normalizeH="0" baseline="0" dirty="0" err="1">
                <a:ln>
                  <a:noFill/>
                </a:ln>
                <a:solidFill>
                  <a:srgbClr val="000000"/>
                </a:solidFill>
                <a:effectLst/>
                <a:latin typeface="Monaco"/>
                <a:cs typeface="Arial" pitchFamily="34" charset="0"/>
              </a:rPr>
              <a:t>if</a:t>
            </a:r>
            <a:r>
              <a:rPr kumimoji="0" lang="es-ES" sz="1050" b="0" i="0" u="none" strike="noStrike" cap="none" normalizeH="0" baseline="0" dirty="0">
                <a:ln>
                  <a:noFill/>
                </a:ln>
                <a:solidFill>
                  <a:srgbClr val="000000"/>
                </a:solidFill>
                <a:effectLst/>
                <a:latin typeface="Monaco"/>
                <a:cs typeface="Arial" pitchFamily="34" charset="0"/>
              </a:rPr>
              <a:t> (</a:t>
            </a:r>
            <a:r>
              <a:rPr kumimoji="0" lang="es-ES" sz="1050" b="0" i="0" u="none" strike="noStrike" cap="none" normalizeH="0" baseline="0" dirty="0" err="1">
                <a:ln>
                  <a:noFill/>
                </a:ln>
                <a:solidFill>
                  <a:srgbClr val="000000"/>
                </a:solidFill>
                <a:effectLst/>
                <a:latin typeface="Monaco"/>
                <a:cs typeface="Arial" pitchFamily="34" charset="0"/>
              </a:rPr>
              <a:t>miPantalla</a:t>
            </a:r>
            <a:r>
              <a:rPr kumimoji="0" lang="es-ES" sz="1050" b="0" i="0" u="none" strike="noStrike" cap="none" normalizeH="0" baseline="0" dirty="0">
                <a:ln>
                  <a:noFill/>
                </a:ln>
                <a:solidFill>
                  <a:srgbClr val="000000"/>
                </a:solidFill>
                <a:effectLst/>
                <a:latin typeface="Monaco"/>
                <a:cs typeface="Arial" pitchFamily="34" charset="0"/>
              </a:rPr>
              <a:t> == '</a:t>
            </a:r>
            <a:r>
              <a:rPr kumimoji="0" lang="es-ES" sz="1050" b="0" i="0" u="none" strike="noStrike" cap="none" normalizeH="0" baseline="0" dirty="0" err="1">
                <a:ln>
                  <a:noFill/>
                </a:ln>
                <a:solidFill>
                  <a:srgbClr val="000000"/>
                </a:solidFill>
                <a:effectLst/>
                <a:latin typeface="Monaco"/>
                <a:cs typeface="Arial" pitchFamily="34" charset="0"/>
              </a:rPr>
              <a:t>Iphone</a:t>
            </a:r>
            <a:r>
              <a:rPr kumimoji="0" lang="es-ES" sz="1050" b="0" i="0" u="none" strike="noStrike" cap="none" normalizeH="0" baseline="0" dirty="0">
                <a:ln>
                  <a:noFill/>
                </a:ln>
                <a:solidFill>
                  <a:srgbClr val="000000"/>
                </a:solidFill>
                <a:effectLst/>
                <a:latin typeface="Monaco"/>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050" b="0" i="0" u="none" strike="noStrike" cap="none" normalizeH="0" baseline="0" dirty="0">
              <a:ln>
                <a:noFill/>
              </a:ln>
              <a:solidFill>
                <a:srgbClr val="000000"/>
              </a:solidFill>
              <a:effectLst/>
              <a:latin typeface="Monac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50" b="0" i="0" u="none" strike="noStrike" cap="none" normalizeH="0" baseline="0" dirty="0">
                <a:ln>
                  <a:noFill/>
                </a:ln>
                <a:solidFill>
                  <a:srgbClr val="000000"/>
                </a:solidFill>
                <a:effectLst/>
                <a:latin typeface="Monaco"/>
                <a:cs typeface="Arial" pitchFamily="34" charset="0"/>
              </a:rPr>
              <a:t> Adapto mi CSS a las dimensiones de un </a:t>
            </a:r>
            <a:r>
              <a:rPr kumimoji="0" lang="es-ES" sz="1050" b="0" i="0" u="none" strike="noStrike" cap="none" normalizeH="0" baseline="0" dirty="0" err="1">
                <a:ln>
                  <a:noFill/>
                </a:ln>
                <a:solidFill>
                  <a:srgbClr val="000000"/>
                </a:solidFill>
                <a:effectLst/>
                <a:latin typeface="Monaco"/>
                <a:cs typeface="Arial" pitchFamily="34" charset="0"/>
              </a:rPr>
              <a:t>Iphone</a:t>
            </a:r>
            <a:r>
              <a:rPr kumimoji="0" lang="es-ES" sz="1050" b="0" i="0" u="none" strike="noStrike" cap="none" normalizeH="0" baseline="0" dirty="0">
                <a:ln>
                  <a:noFill/>
                </a:ln>
                <a:solidFill>
                  <a:srgbClr val="000000"/>
                </a:solidFill>
                <a:effectLst/>
                <a:latin typeface="Monaco"/>
                <a:cs typeface="Arial" pitchFamily="34" charset="0"/>
              </a:rPr>
              <a:t> o directamente cargo la hoja de estilo que tengo preparada para </a:t>
            </a:r>
            <a:r>
              <a:rPr kumimoji="0" lang="es-ES" sz="1050" b="0" i="0" u="none" strike="noStrike" cap="none" normalizeH="0" baseline="0" dirty="0" err="1">
                <a:ln>
                  <a:noFill/>
                </a:ln>
                <a:solidFill>
                  <a:srgbClr val="000000"/>
                </a:solidFill>
                <a:effectLst/>
                <a:latin typeface="Monaco"/>
                <a:cs typeface="Arial" pitchFamily="34" charset="0"/>
              </a:rPr>
              <a:t>Iphone</a:t>
            </a:r>
            <a:r>
              <a:rPr kumimoji="0" lang="es-ES" sz="1050" b="0" i="0" u="none" strike="noStrike" cap="none" normalizeH="0" baseline="0" dirty="0">
                <a:ln>
                  <a:noFill/>
                </a:ln>
                <a:solidFill>
                  <a:srgbClr val="000000"/>
                </a:solidFill>
                <a:effectLst/>
                <a:latin typeface="Monaco"/>
                <a:cs typeface="Arial" pitchFamily="34" charset="0"/>
              </a:rPr>
              <a:t>. </a:t>
            </a:r>
            <a:endParaRPr kumimoji="0" lang="es-ES" sz="2400" b="0" i="0" u="none" strike="noStrike" cap="none" normalizeH="0" baseline="0" dirty="0">
              <a:ln>
                <a:noFill/>
              </a:ln>
              <a:solidFill>
                <a:schemeClr val="tx1"/>
              </a:solidFill>
              <a:effectLst/>
              <a:latin typeface="Arial" pitchFamily="34" charset="0"/>
              <a:cs typeface="Arial" pitchFamily="34" charset="0"/>
            </a:endParaRPr>
          </a:p>
        </p:txBody>
      </p:sp>
      <p:sp>
        <p:nvSpPr>
          <p:cNvPr id="7" name="6 Rectángulo"/>
          <p:cNvSpPr/>
          <p:nvPr/>
        </p:nvSpPr>
        <p:spPr>
          <a:xfrm>
            <a:off x="611560" y="2708920"/>
            <a:ext cx="7416824"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Se ha utilizado @Media </a:t>
            </a:r>
            <a:r>
              <a:rPr lang="es-ES" dirty="0" err="1"/>
              <a:t>Screen</a:t>
            </a:r>
            <a:r>
              <a:rPr lang="es-ES" dirty="0"/>
              <a:t> para adaptar de una forma sencilla el CSS de mi ejemplo a la resolución y a la orientación de la pantalla del dispositivo. </a:t>
            </a:r>
          </a:p>
        </p:txBody>
      </p:sp>
      <p:sp>
        <p:nvSpPr>
          <p:cNvPr id="8" name="7 Rectángulo"/>
          <p:cNvSpPr/>
          <p:nvPr/>
        </p:nvSpPr>
        <p:spPr>
          <a:xfrm>
            <a:off x="539552" y="3429000"/>
            <a:ext cx="799288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fontAlgn="base"/>
            <a:r>
              <a:rPr lang="es-ES" dirty="0">
                <a:solidFill>
                  <a:srgbClr val="000000"/>
                </a:solidFill>
                <a:latin typeface="Arial"/>
              </a:rPr>
              <a:t>Existen otros tipos:</a:t>
            </a:r>
          </a:p>
          <a:p>
            <a:pPr fontAlgn="base"/>
            <a:r>
              <a:rPr lang="es-ES" b="1" dirty="0">
                <a:solidFill>
                  <a:srgbClr val="000000"/>
                </a:solidFill>
                <a:latin typeface="Arial"/>
              </a:rPr>
              <a:t>- </a:t>
            </a:r>
            <a:r>
              <a:rPr lang="es-ES" b="1" dirty="0" err="1">
                <a:solidFill>
                  <a:srgbClr val="000000"/>
                </a:solidFill>
                <a:latin typeface="Arial"/>
              </a:rPr>
              <a:t>All</a:t>
            </a:r>
            <a:r>
              <a:rPr lang="es-ES" b="1" dirty="0">
                <a:solidFill>
                  <a:srgbClr val="000000"/>
                </a:solidFill>
                <a:latin typeface="Arial"/>
              </a:rPr>
              <a:t>: </a:t>
            </a:r>
            <a:r>
              <a:rPr lang="es-ES" dirty="0">
                <a:solidFill>
                  <a:srgbClr val="000000"/>
                </a:solidFill>
                <a:latin typeface="Arial"/>
              </a:rPr>
              <a:t>para todos los dispositivos.</a:t>
            </a:r>
            <a:br>
              <a:rPr lang="es-ES" dirty="0">
                <a:solidFill>
                  <a:srgbClr val="000000"/>
                </a:solidFill>
                <a:latin typeface="Arial"/>
              </a:rPr>
            </a:br>
            <a:r>
              <a:rPr lang="es-ES" b="1" dirty="0">
                <a:solidFill>
                  <a:srgbClr val="000000"/>
                </a:solidFill>
                <a:latin typeface="Arial"/>
              </a:rPr>
              <a:t>- Braille: </a:t>
            </a:r>
            <a:r>
              <a:rPr lang="es-ES" dirty="0">
                <a:solidFill>
                  <a:srgbClr val="000000"/>
                </a:solidFill>
                <a:latin typeface="Arial"/>
              </a:rPr>
              <a:t>para dispositivos lectores de braille.</a:t>
            </a:r>
            <a:br>
              <a:rPr lang="es-ES" dirty="0">
                <a:solidFill>
                  <a:srgbClr val="000000"/>
                </a:solidFill>
                <a:latin typeface="Arial"/>
              </a:rPr>
            </a:br>
            <a:r>
              <a:rPr lang="es-ES" b="1" dirty="0">
                <a:solidFill>
                  <a:srgbClr val="000000"/>
                </a:solidFill>
                <a:latin typeface="Arial"/>
              </a:rPr>
              <a:t>- </a:t>
            </a:r>
            <a:r>
              <a:rPr lang="es-ES" b="1" dirty="0" err="1">
                <a:solidFill>
                  <a:srgbClr val="000000"/>
                </a:solidFill>
                <a:latin typeface="Arial"/>
              </a:rPr>
              <a:t>Embossed</a:t>
            </a:r>
            <a:r>
              <a:rPr lang="es-ES" b="1" dirty="0">
                <a:solidFill>
                  <a:srgbClr val="000000"/>
                </a:solidFill>
                <a:latin typeface="Arial"/>
              </a:rPr>
              <a:t>: </a:t>
            </a:r>
            <a:r>
              <a:rPr lang="es-ES" dirty="0">
                <a:solidFill>
                  <a:srgbClr val="000000"/>
                </a:solidFill>
                <a:latin typeface="Arial"/>
              </a:rPr>
              <a:t>para dispositivos que imprimen braille.</a:t>
            </a:r>
            <a:br>
              <a:rPr lang="es-ES" dirty="0">
                <a:solidFill>
                  <a:srgbClr val="000000"/>
                </a:solidFill>
                <a:latin typeface="Arial"/>
              </a:rPr>
            </a:br>
            <a:r>
              <a:rPr lang="es-ES" b="1" dirty="0">
                <a:solidFill>
                  <a:srgbClr val="000000"/>
                </a:solidFill>
                <a:latin typeface="Arial"/>
              </a:rPr>
              <a:t>- </a:t>
            </a:r>
            <a:r>
              <a:rPr lang="es-ES" b="1" dirty="0" err="1">
                <a:solidFill>
                  <a:srgbClr val="000000"/>
                </a:solidFill>
                <a:latin typeface="Arial"/>
              </a:rPr>
              <a:t>Handheld</a:t>
            </a:r>
            <a:r>
              <a:rPr lang="es-ES" b="1" dirty="0">
                <a:solidFill>
                  <a:srgbClr val="000000"/>
                </a:solidFill>
                <a:latin typeface="Arial"/>
              </a:rPr>
              <a:t>: </a:t>
            </a:r>
            <a:r>
              <a:rPr lang="es-ES" dirty="0">
                <a:solidFill>
                  <a:srgbClr val="000000"/>
                </a:solidFill>
                <a:latin typeface="Arial"/>
              </a:rPr>
              <a:t>para terminales con pantalla pequeña.</a:t>
            </a:r>
            <a:br>
              <a:rPr lang="es-ES" dirty="0">
                <a:solidFill>
                  <a:srgbClr val="000000"/>
                </a:solidFill>
                <a:latin typeface="Arial"/>
              </a:rPr>
            </a:br>
            <a:r>
              <a:rPr lang="es-ES" b="1" dirty="0">
                <a:solidFill>
                  <a:srgbClr val="000000"/>
                </a:solidFill>
                <a:latin typeface="Arial"/>
              </a:rPr>
              <a:t>- </a:t>
            </a:r>
            <a:r>
              <a:rPr lang="es-ES" b="1" dirty="0" err="1">
                <a:solidFill>
                  <a:srgbClr val="000000"/>
                </a:solidFill>
                <a:latin typeface="Arial"/>
              </a:rPr>
              <a:t>Print</a:t>
            </a:r>
            <a:r>
              <a:rPr lang="es-ES" b="1" dirty="0">
                <a:solidFill>
                  <a:srgbClr val="000000"/>
                </a:solidFill>
                <a:latin typeface="Arial"/>
              </a:rPr>
              <a:t>: </a:t>
            </a:r>
            <a:r>
              <a:rPr lang="es-ES" dirty="0">
                <a:solidFill>
                  <a:srgbClr val="000000"/>
                </a:solidFill>
                <a:latin typeface="Arial"/>
              </a:rPr>
              <a:t>para impresiones de página.</a:t>
            </a:r>
            <a:br>
              <a:rPr lang="es-ES" dirty="0">
                <a:solidFill>
                  <a:srgbClr val="000000"/>
                </a:solidFill>
                <a:latin typeface="Arial"/>
              </a:rPr>
            </a:br>
            <a:r>
              <a:rPr lang="es-ES" b="1" dirty="0">
                <a:solidFill>
                  <a:srgbClr val="000000"/>
                </a:solidFill>
                <a:latin typeface="Arial"/>
              </a:rPr>
              <a:t>- </a:t>
            </a:r>
            <a:r>
              <a:rPr lang="es-ES" b="1" dirty="0" err="1">
                <a:solidFill>
                  <a:srgbClr val="000000"/>
                </a:solidFill>
                <a:latin typeface="Arial"/>
              </a:rPr>
              <a:t>Projection</a:t>
            </a:r>
            <a:r>
              <a:rPr lang="es-ES" b="1" dirty="0">
                <a:solidFill>
                  <a:srgbClr val="000000"/>
                </a:solidFill>
                <a:latin typeface="Arial"/>
              </a:rPr>
              <a:t>: </a:t>
            </a:r>
            <a:r>
              <a:rPr lang="es-ES" dirty="0">
                <a:solidFill>
                  <a:srgbClr val="000000"/>
                </a:solidFill>
                <a:latin typeface="Arial"/>
              </a:rPr>
              <a:t>para proyectores.</a:t>
            </a:r>
            <a:br>
              <a:rPr lang="es-ES" dirty="0">
                <a:solidFill>
                  <a:srgbClr val="000000"/>
                </a:solidFill>
                <a:latin typeface="Arial"/>
              </a:rPr>
            </a:br>
            <a:r>
              <a:rPr lang="es-ES" b="1" dirty="0">
                <a:solidFill>
                  <a:srgbClr val="000000"/>
                </a:solidFill>
                <a:latin typeface="Arial"/>
              </a:rPr>
              <a:t>- </a:t>
            </a:r>
            <a:r>
              <a:rPr lang="es-ES" b="1" dirty="0" err="1">
                <a:solidFill>
                  <a:srgbClr val="000000"/>
                </a:solidFill>
                <a:latin typeface="Arial"/>
              </a:rPr>
              <a:t>Screen</a:t>
            </a:r>
            <a:r>
              <a:rPr lang="es-ES" b="1" dirty="0">
                <a:solidFill>
                  <a:srgbClr val="000000"/>
                </a:solidFill>
                <a:latin typeface="Arial"/>
              </a:rPr>
              <a:t>: </a:t>
            </a:r>
            <a:r>
              <a:rPr lang="es-ES" dirty="0">
                <a:solidFill>
                  <a:srgbClr val="000000"/>
                </a:solidFill>
                <a:latin typeface="Arial"/>
              </a:rPr>
              <a:t>para pantalla de ordenador.</a:t>
            </a:r>
            <a:br>
              <a:rPr lang="es-ES" dirty="0">
                <a:solidFill>
                  <a:srgbClr val="000000"/>
                </a:solidFill>
                <a:latin typeface="Arial"/>
              </a:rPr>
            </a:br>
            <a:r>
              <a:rPr lang="es-ES" b="1" dirty="0">
                <a:solidFill>
                  <a:srgbClr val="000000"/>
                </a:solidFill>
                <a:latin typeface="Arial"/>
              </a:rPr>
              <a:t>- </a:t>
            </a:r>
            <a:r>
              <a:rPr lang="es-ES" b="1" dirty="0" err="1">
                <a:solidFill>
                  <a:srgbClr val="000000"/>
                </a:solidFill>
                <a:latin typeface="Arial"/>
              </a:rPr>
              <a:t>Speech</a:t>
            </a:r>
            <a:r>
              <a:rPr lang="es-ES" b="1" dirty="0">
                <a:solidFill>
                  <a:srgbClr val="000000"/>
                </a:solidFill>
                <a:latin typeface="Arial"/>
              </a:rPr>
              <a:t>: </a:t>
            </a:r>
            <a:r>
              <a:rPr lang="es-ES" dirty="0">
                <a:solidFill>
                  <a:srgbClr val="000000"/>
                </a:solidFill>
                <a:latin typeface="Arial"/>
              </a:rPr>
              <a:t>para sintetizadores.</a:t>
            </a:r>
            <a:br>
              <a:rPr lang="es-ES" dirty="0">
                <a:solidFill>
                  <a:srgbClr val="000000"/>
                </a:solidFill>
                <a:latin typeface="Arial"/>
              </a:rPr>
            </a:br>
            <a:r>
              <a:rPr lang="es-ES" b="1" dirty="0">
                <a:solidFill>
                  <a:srgbClr val="000000"/>
                </a:solidFill>
                <a:latin typeface="Arial"/>
              </a:rPr>
              <a:t>- </a:t>
            </a:r>
            <a:r>
              <a:rPr lang="es-ES" b="1" dirty="0" err="1">
                <a:solidFill>
                  <a:srgbClr val="000000"/>
                </a:solidFill>
                <a:latin typeface="Arial"/>
              </a:rPr>
              <a:t>Tty</a:t>
            </a:r>
            <a:r>
              <a:rPr lang="es-ES" b="1" dirty="0">
                <a:solidFill>
                  <a:srgbClr val="000000"/>
                </a:solidFill>
                <a:latin typeface="Arial"/>
              </a:rPr>
              <a:t>: </a:t>
            </a:r>
            <a:r>
              <a:rPr lang="es-ES" dirty="0">
                <a:solidFill>
                  <a:srgbClr val="000000"/>
                </a:solidFill>
                <a:latin typeface="Arial"/>
              </a:rPr>
              <a:t>para dispositivos para discapacitados, teletipos y terminales.</a:t>
            </a:r>
            <a:br>
              <a:rPr lang="es-ES" dirty="0">
                <a:solidFill>
                  <a:srgbClr val="000000"/>
                </a:solidFill>
                <a:latin typeface="Arial"/>
              </a:rPr>
            </a:br>
            <a:r>
              <a:rPr lang="es-ES" b="1" dirty="0">
                <a:solidFill>
                  <a:srgbClr val="000000"/>
                </a:solidFill>
                <a:latin typeface="Arial"/>
              </a:rPr>
              <a:t>- Tv: </a:t>
            </a:r>
            <a:r>
              <a:rPr lang="es-ES" dirty="0">
                <a:solidFill>
                  <a:srgbClr val="000000"/>
                </a:solidFill>
                <a:latin typeface="Arial"/>
              </a:rPr>
              <a:t>para dispositivos de televisión</a:t>
            </a:r>
            <a:endParaRPr lang="es-ES" b="0" i="0" dirty="0">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332656"/>
            <a:ext cx="792088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Vamos a detectar los dispositivos </a:t>
            </a:r>
            <a:r>
              <a:rPr lang="es-ES" dirty="0" err="1"/>
              <a:t>Iphone</a:t>
            </a:r>
            <a:r>
              <a:rPr lang="es-ES" dirty="0"/>
              <a:t> 3GS y </a:t>
            </a:r>
            <a:r>
              <a:rPr lang="es-ES" dirty="0" err="1"/>
              <a:t>Ipad</a:t>
            </a:r>
            <a:r>
              <a:rPr lang="es-ES" dirty="0"/>
              <a:t> 1,  veré cómo están orientados y en función a esto mostraré en pantalla un texto indicando que modelo de dispositivo es y en que posición está.</a:t>
            </a:r>
          </a:p>
        </p:txBody>
      </p:sp>
      <p:sp>
        <p:nvSpPr>
          <p:cNvPr id="3" name="2 Rectángulo"/>
          <p:cNvSpPr/>
          <p:nvPr/>
        </p:nvSpPr>
        <p:spPr>
          <a:xfrm>
            <a:off x="611560" y="1412776"/>
            <a:ext cx="7272808" cy="646331"/>
          </a:xfrm>
          <a:prstGeom prst="rect">
            <a:avLst/>
          </a:prstGeom>
        </p:spPr>
        <p:txBody>
          <a:bodyPr wrap="square">
            <a:spAutoFit/>
          </a:bodyPr>
          <a:lstStyle/>
          <a:p>
            <a:r>
              <a:rPr lang="es-ES" dirty="0">
                <a:solidFill>
                  <a:srgbClr val="000000"/>
                </a:solidFill>
                <a:latin typeface="Arial"/>
              </a:rPr>
              <a:t>- La resolución de la pantalla del </a:t>
            </a:r>
            <a:r>
              <a:rPr lang="es-ES" dirty="0" err="1">
                <a:solidFill>
                  <a:srgbClr val="000000"/>
                </a:solidFill>
                <a:latin typeface="Arial"/>
              </a:rPr>
              <a:t>Iphone</a:t>
            </a:r>
            <a:r>
              <a:rPr lang="es-ES" dirty="0">
                <a:solidFill>
                  <a:srgbClr val="000000"/>
                </a:solidFill>
                <a:latin typeface="Arial"/>
              </a:rPr>
              <a:t> 3GS es de 320px por 480px.</a:t>
            </a:r>
            <a:br>
              <a:rPr lang="es-ES" dirty="0"/>
            </a:br>
            <a:r>
              <a:rPr lang="es-ES" dirty="0">
                <a:solidFill>
                  <a:srgbClr val="000000"/>
                </a:solidFill>
                <a:latin typeface="Arial"/>
              </a:rPr>
              <a:t>- La resolución de la pantalla del </a:t>
            </a:r>
            <a:r>
              <a:rPr lang="es-ES" dirty="0" err="1">
                <a:solidFill>
                  <a:srgbClr val="000000"/>
                </a:solidFill>
                <a:latin typeface="Arial"/>
              </a:rPr>
              <a:t>Ipad</a:t>
            </a:r>
            <a:r>
              <a:rPr lang="es-ES" dirty="0">
                <a:solidFill>
                  <a:srgbClr val="000000"/>
                </a:solidFill>
                <a:latin typeface="Arial"/>
              </a:rPr>
              <a:t> 1 es de 768px por 1024px.</a:t>
            </a:r>
            <a:endParaRPr lang="es-ES" dirty="0"/>
          </a:p>
        </p:txBody>
      </p:sp>
      <p:sp>
        <p:nvSpPr>
          <p:cNvPr id="4" name="3 Rectángulo"/>
          <p:cNvSpPr/>
          <p:nvPr/>
        </p:nvSpPr>
        <p:spPr>
          <a:xfrm>
            <a:off x="683568" y="2276872"/>
            <a:ext cx="7848872"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Si detectara una pantalla con resolución superior al </a:t>
            </a:r>
            <a:r>
              <a:rPr lang="es-ES" dirty="0" err="1"/>
              <a:t>Ipad</a:t>
            </a:r>
            <a:r>
              <a:rPr lang="es-ES" dirty="0"/>
              <a:t>,  como puede ser la de muchos monitores, también avisará diciendo que lo estamos viendo desde un monitor</a:t>
            </a:r>
          </a:p>
        </p:txBody>
      </p:sp>
      <p:sp>
        <p:nvSpPr>
          <p:cNvPr id="37889" name="Rectangle 1"/>
          <p:cNvSpPr>
            <a:spLocks noChangeArrowheads="1"/>
          </p:cNvSpPr>
          <p:nvPr/>
        </p:nvSpPr>
        <p:spPr bwMode="auto">
          <a:xfrm>
            <a:off x="683568" y="3356992"/>
            <a:ext cx="4385816" cy="2723823"/>
          </a:xfrm>
          <a:prstGeom prst="rect">
            <a:avLst/>
          </a:prstGeom>
          <a:solidFill>
            <a:srgbClr val="F4F4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a:ln>
                  <a:noFill/>
                </a:ln>
                <a:solidFill>
                  <a:srgbClr val="000000"/>
                </a:solidFill>
                <a:effectLst/>
                <a:latin typeface="Arial" pitchFamily="34" charset="0"/>
                <a:cs typeface="Arial" pitchFamily="34" charset="0"/>
              </a:rPr>
              <a:t>Código HTML de nuestro archivo</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100" b="0" i="0" u="none" strike="noStrike" cap="none" normalizeH="0" baseline="0" dirty="0">
                <a:ln>
                  <a:noFill/>
                </a:ln>
                <a:solidFill>
                  <a:srgbClr val="000000"/>
                </a:solidFill>
                <a:effectLst/>
                <a:latin typeface="Monaco"/>
                <a:cs typeface="Arial" pitchFamily="34" charset="0"/>
              </a:rPr>
              <a:t>&lt;</a:t>
            </a:r>
            <a:r>
              <a:rPr kumimoji="0" lang="es-ES" sz="1100" b="0" i="0" u="none" strike="noStrike" cap="none" normalizeH="0" baseline="0" dirty="0" err="1">
                <a:ln>
                  <a:noFill/>
                </a:ln>
                <a:solidFill>
                  <a:srgbClr val="000000"/>
                </a:solidFill>
                <a:effectLst/>
                <a:latin typeface="Monaco"/>
                <a:cs typeface="Arial" pitchFamily="34" charset="0"/>
              </a:rPr>
              <a:t>body</a:t>
            </a:r>
            <a:r>
              <a:rPr kumimoji="0" lang="es-ES" sz="1100" b="0" i="0" u="none" strike="noStrike" cap="none" normalizeH="0" baseline="0" dirty="0">
                <a:ln>
                  <a:noFill/>
                </a:ln>
                <a:solidFill>
                  <a:srgbClr val="000000"/>
                </a:solidFill>
                <a:effectLst/>
                <a:latin typeface="Monaco"/>
                <a:cs typeface="Arial"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100" b="0" i="0" u="none" strike="noStrike" cap="none" normalizeH="0" baseline="0" dirty="0">
                <a:ln>
                  <a:noFill/>
                </a:ln>
                <a:solidFill>
                  <a:srgbClr val="000000"/>
                </a:solidFill>
                <a:effectLst/>
                <a:latin typeface="Monaco"/>
                <a:cs typeface="Arial" pitchFamily="34" charset="0"/>
              </a:rPr>
              <a:t>&lt;</a:t>
            </a:r>
            <a:r>
              <a:rPr kumimoji="0" lang="es-ES" sz="1100" b="0" i="0" u="none" strike="noStrike" cap="none" normalizeH="0" baseline="0" dirty="0" err="1">
                <a:ln>
                  <a:noFill/>
                </a:ln>
                <a:solidFill>
                  <a:srgbClr val="000000"/>
                </a:solidFill>
                <a:effectLst/>
                <a:latin typeface="Monaco"/>
                <a:cs typeface="Arial" pitchFamily="34" charset="0"/>
              </a:rPr>
              <a:t>div</a:t>
            </a:r>
            <a:r>
              <a:rPr kumimoji="0" lang="es-ES" sz="1100" b="0" i="0" u="none" strike="noStrike" cap="none" normalizeH="0" baseline="0" dirty="0">
                <a:ln>
                  <a:noFill/>
                </a:ln>
                <a:solidFill>
                  <a:srgbClr val="000000"/>
                </a:solidFill>
                <a:effectLst/>
                <a:latin typeface="Monaco"/>
                <a:cs typeface="Arial" pitchFamily="34" charset="0"/>
              </a:rPr>
              <a:t> id="contenedor"&gt;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100" b="0" i="0" u="none" strike="noStrike" cap="none" normalizeH="0" baseline="0" dirty="0">
                <a:ln>
                  <a:noFill/>
                </a:ln>
                <a:solidFill>
                  <a:srgbClr val="000000"/>
                </a:solidFill>
                <a:effectLst/>
                <a:latin typeface="Monaco"/>
                <a:cs typeface="Arial" pitchFamily="34" charset="0"/>
              </a:rPr>
              <a:t>&lt;</a:t>
            </a:r>
            <a:r>
              <a:rPr kumimoji="0" lang="es-ES" sz="1100" b="0" i="0" u="none" strike="noStrike" cap="none" normalizeH="0" baseline="0" dirty="0" err="1">
                <a:ln>
                  <a:noFill/>
                </a:ln>
                <a:solidFill>
                  <a:srgbClr val="000000"/>
                </a:solidFill>
                <a:effectLst/>
                <a:latin typeface="Monaco"/>
                <a:cs typeface="Arial" pitchFamily="34" charset="0"/>
              </a:rPr>
              <a:t>div</a:t>
            </a:r>
            <a:r>
              <a:rPr kumimoji="0" lang="es-ES" sz="1100" b="0" i="0" u="none" strike="noStrike" cap="none" normalizeH="0" baseline="0" dirty="0">
                <a:ln>
                  <a:noFill/>
                </a:ln>
                <a:solidFill>
                  <a:srgbClr val="000000"/>
                </a:solidFill>
                <a:effectLst/>
                <a:latin typeface="Monaco"/>
                <a:cs typeface="Arial" pitchFamily="34" charset="0"/>
              </a:rPr>
              <a:t> id="dispositivo"&gt;&lt;/</a:t>
            </a:r>
            <a:r>
              <a:rPr kumimoji="0" lang="es-ES" sz="1100" b="0" i="0" u="none" strike="noStrike" cap="none" normalizeH="0" baseline="0" dirty="0" err="1">
                <a:ln>
                  <a:noFill/>
                </a:ln>
                <a:solidFill>
                  <a:srgbClr val="000000"/>
                </a:solidFill>
                <a:effectLst/>
                <a:latin typeface="Monaco"/>
                <a:cs typeface="Arial" pitchFamily="34" charset="0"/>
              </a:rPr>
              <a:t>div</a:t>
            </a:r>
            <a:r>
              <a:rPr kumimoji="0" lang="es-ES" sz="1100" b="0" i="0" u="none" strike="noStrike" cap="none" normalizeH="0" baseline="0" dirty="0">
                <a:ln>
                  <a:noFill/>
                </a:ln>
                <a:solidFill>
                  <a:srgbClr val="000000"/>
                </a:solidFill>
                <a:effectLst/>
                <a:latin typeface="Monaco"/>
                <a:cs typeface="Arial"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100" b="0" i="0" u="none" strike="noStrike" cap="none" normalizeH="0" baseline="0" dirty="0">
                <a:ln>
                  <a:noFill/>
                </a:ln>
                <a:solidFill>
                  <a:srgbClr val="000000"/>
                </a:solidFill>
                <a:effectLst/>
                <a:latin typeface="Monaco"/>
                <a:cs typeface="Arial" pitchFamily="34" charset="0"/>
              </a:rPr>
              <a:t>&lt;/</a:t>
            </a:r>
            <a:r>
              <a:rPr kumimoji="0" lang="es-ES" sz="1100" b="0" i="0" u="none" strike="noStrike" cap="none" normalizeH="0" baseline="0" dirty="0" err="1">
                <a:ln>
                  <a:noFill/>
                </a:ln>
                <a:solidFill>
                  <a:srgbClr val="000000"/>
                </a:solidFill>
                <a:effectLst/>
                <a:latin typeface="Monaco"/>
                <a:cs typeface="Arial" pitchFamily="34" charset="0"/>
              </a:rPr>
              <a:t>div</a:t>
            </a:r>
            <a:r>
              <a:rPr kumimoji="0" lang="es-ES" sz="1100" b="0" i="0" u="none" strike="noStrike" cap="none" normalizeH="0" baseline="0" dirty="0">
                <a:ln>
                  <a:noFill/>
                </a:ln>
                <a:solidFill>
                  <a:srgbClr val="000000"/>
                </a:solidFill>
                <a:effectLst/>
                <a:latin typeface="Monaco"/>
                <a:cs typeface="Arial"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100" b="0" i="0" u="none" strike="noStrike" cap="none" normalizeH="0" baseline="0" dirty="0">
                <a:ln>
                  <a:noFill/>
                </a:ln>
                <a:solidFill>
                  <a:srgbClr val="000000"/>
                </a:solidFill>
                <a:effectLst/>
                <a:latin typeface="Monaco"/>
                <a:cs typeface="Arial" pitchFamily="34" charset="0"/>
              </a:rPr>
              <a:t> &lt; /</a:t>
            </a:r>
            <a:r>
              <a:rPr kumimoji="0" lang="es-ES" sz="1100" b="0" i="0" u="none" strike="noStrike" cap="none" normalizeH="0" baseline="0" dirty="0" err="1">
                <a:ln>
                  <a:noFill/>
                </a:ln>
                <a:solidFill>
                  <a:srgbClr val="000000"/>
                </a:solidFill>
                <a:effectLst/>
                <a:latin typeface="Monaco"/>
                <a:cs typeface="Arial" pitchFamily="34" charset="0"/>
              </a:rPr>
              <a:t>body</a:t>
            </a:r>
            <a:r>
              <a:rPr kumimoji="0" lang="es-ES" sz="1100" b="0" i="0" u="none" strike="noStrike" cap="none" normalizeH="0" baseline="0" dirty="0">
                <a:ln>
                  <a:noFill/>
                </a:ln>
                <a:solidFill>
                  <a:srgbClr val="000000"/>
                </a:solidFill>
                <a:effectLst/>
                <a:latin typeface="Monaco"/>
                <a:cs typeface="Arial" pitchFamily="34" charset="0"/>
              </a:rPr>
              <a:t>&gt;</a:t>
            </a:r>
            <a:endParaRPr kumimoji="0" lang="es-ES" b="1" i="0" u="none" strike="noStrike" cap="none" normalizeH="0" baseline="0" dirty="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a:ln>
                  <a:noFill/>
                </a:ln>
                <a:solidFill>
                  <a:srgbClr val="000000"/>
                </a:solidFill>
                <a:effectLst/>
                <a:latin typeface="Arial" pitchFamily="34" charset="0"/>
                <a:cs typeface="Arial" pitchFamily="34" charset="0"/>
              </a:rPr>
              <a:t>Código CSS para todos los dispositivos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100" b="0" i="0" u="none" strike="noStrike" cap="none" normalizeH="0" baseline="0" dirty="0" err="1">
                <a:ln>
                  <a:noFill/>
                </a:ln>
                <a:solidFill>
                  <a:srgbClr val="000000"/>
                </a:solidFill>
                <a:effectLst/>
                <a:latin typeface="Monaco"/>
                <a:cs typeface="Arial" pitchFamily="34" charset="0"/>
              </a:rPr>
              <a:t>body</a:t>
            </a:r>
            <a:r>
              <a:rPr kumimoji="0" lang="es-ES" sz="1100" b="0" i="0" u="none" strike="noStrike" cap="none" normalizeH="0" baseline="0" dirty="0">
                <a:ln>
                  <a:noFill/>
                </a:ln>
                <a:solidFill>
                  <a:srgbClr val="000000"/>
                </a:solidFill>
                <a:effectLst/>
                <a:latin typeface="Monaco"/>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100" b="0" i="0" u="none" strike="noStrike" cap="none" normalizeH="0" baseline="0" dirty="0">
                <a:ln>
                  <a:noFill/>
                </a:ln>
                <a:solidFill>
                  <a:srgbClr val="000000"/>
                </a:solidFill>
                <a:effectLst/>
                <a:latin typeface="Monaco"/>
                <a:cs typeface="Arial" pitchFamily="34" charset="0"/>
              </a:rPr>
              <a:t> </a:t>
            </a:r>
            <a:r>
              <a:rPr kumimoji="0" lang="es-ES" sz="1100" b="0" i="0" u="none" strike="noStrike" cap="none" normalizeH="0" baseline="0" dirty="0" err="1">
                <a:ln>
                  <a:noFill/>
                </a:ln>
                <a:solidFill>
                  <a:srgbClr val="000000"/>
                </a:solidFill>
                <a:effectLst/>
                <a:latin typeface="Monaco"/>
                <a:cs typeface="Arial" pitchFamily="34" charset="0"/>
              </a:rPr>
              <a:t>background</a:t>
            </a:r>
            <a:r>
              <a:rPr kumimoji="0" lang="es-ES" sz="1100" b="0" i="0" u="none" strike="noStrike" cap="none" normalizeH="0" baseline="0" dirty="0">
                <a:ln>
                  <a:noFill/>
                </a:ln>
                <a:solidFill>
                  <a:srgbClr val="000000"/>
                </a:solidFill>
                <a:effectLst/>
                <a:latin typeface="Monaco"/>
                <a:cs typeface="Arial" pitchFamily="34" charset="0"/>
              </a:rPr>
              <a:t>:#222;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100" b="0" i="0" u="none" strike="noStrike" cap="none" normalizeH="0" baseline="0" dirty="0">
                <a:ln>
                  <a:noFill/>
                </a:ln>
                <a:solidFill>
                  <a:srgbClr val="000000"/>
                </a:solidFill>
                <a:effectLst/>
                <a:latin typeface="Monaco"/>
                <a:cs typeface="Arial" pitchFamily="34" charset="0"/>
              </a:rPr>
              <a:t>color:#111;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100" b="0" i="0" u="none" strike="noStrike" cap="none" normalizeH="0" baseline="0" dirty="0">
                <a:ln>
                  <a:noFill/>
                </a:ln>
                <a:solidFill>
                  <a:srgbClr val="000000"/>
                </a:solidFill>
                <a:effectLst/>
                <a:latin typeface="Monaco"/>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100" b="0" i="0" u="none" strike="noStrike" cap="none" normalizeH="0" baseline="0" dirty="0">
                <a:ln>
                  <a:noFill/>
                </a:ln>
                <a:solidFill>
                  <a:srgbClr val="000000"/>
                </a:solidFill>
                <a:effectLst/>
                <a:latin typeface="Monaco"/>
                <a:cs typeface="Arial" pitchFamily="34" charset="0"/>
              </a:rPr>
              <a:t>#contenedor{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100" b="0" i="0" u="none" strike="noStrike" cap="none" normalizeH="0" baseline="0" dirty="0">
                <a:ln>
                  <a:noFill/>
                </a:ln>
                <a:solidFill>
                  <a:srgbClr val="000000"/>
                </a:solidFill>
                <a:effectLst/>
                <a:latin typeface="Monaco"/>
                <a:cs typeface="Arial" pitchFamily="34" charset="0"/>
              </a:rPr>
              <a:t>padding:20px;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100" b="0" i="0" u="none" strike="noStrike" cap="none" normalizeH="0" baseline="0" dirty="0">
                <a:ln>
                  <a:noFill/>
                </a:ln>
                <a:solidFill>
                  <a:srgbClr val="000000"/>
                </a:solidFill>
                <a:effectLst/>
                <a:latin typeface="Monaco"/>
                <a:cs typeface="Arial" pitchFamily="34" charset="0"/>
              </a:rPr>
              <a:t>font-size:100px;</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a:ln>
                  <a:noFill/>
                </a:ln>
                <a:solidFill>
                  <a:srgbClr val="000000"/>
                </a:solidFill>
                <a:effectLst/>
                <a:latin typeface="Monaco"/>
                <a:cs typeface="Arial" pitchFamily="34" charset="0"/>
              </a:rPr>
              <a:t> </a:t>
            </a:r>
            <a:r>
              <a:rPr kumimoji="0" lang="es-ES" sz="1000" b="0" i="0" u="none" strike="noStrike" cap="none" normalizeH="0" baseline="0" dirty="0" err="1">
                <a:ln>
                  <a:noFill/>
                </a:ln>
                <a:solidFill>
                  <a:srgbClr val="000000"/>
                </a:solidFill>
                <a:effectLst/>
                <a:latin typeface="Monaco"/>
                <a:cs typeface="Arial" pitchFamily="34" charset="0"/>
              </a:rPr>
              <a:t>text</a:t>
            </a:r>
            <a:r>
              <a:rPr kumimoji="0" lang="es-ES" sz="1000" b="0" i="0" u="none" strike="noStrike" cap="none" normalizeH="0" baseline="0" dirty="0">
                <a:ln>
                  <a:noFill/>
                </a:ln>
                <a:solidFill>
                  <a:srgbClr val="000000"/>
                </a:solidFill>
                <a:effectLst/>
                <a:latin typeface="Monaco"/>
                <a:cs typeface="Arial" pitchFamily="34" charset="0"/>
              </a:rPr>
              <a:t>-</a:t>
            </a:r>
            <a:r>
              <a:rPr kumimoji="0" lang="es-ES" sz="1000" b="0" i="0" u="none" strike="noStrike" cap="none" normalizeH="0" baseline="0" dirty="0" err="1">
                <a:ln>
                  <a:noFill/>
                </a:ln>
                <a:solidFill>
                  <a:srgbClr val="000000"/>
                </a:solidFill>
                <a:effectLst/>
                <a:latin typeface="Monaco"/>
                <a:cs typeface="Arial" pitchFamily="34" charset="0"/>
              </a:rPr>
              <a:t>shadow</a:t>
            </a:r>
            <a:r>
              <a:rPr kumimoji="0" lang="es-ES" sz="1000" b="0" i="0" u="none" strike="noStrike" cap="none" normalizeH="0" baseline="0" dirty="0">
                <a:ln>
                  <a:noFill/>
                </a:ln>
                <a:solidFill>
                  <a:srgbClr val="000000"/>
                </a:solidFill>
                <a:effectLst/>
                <a:latin typeface="Monaco"/>
                <a:cs typeface="Arial" pitchFamily="34" charset="0"/>
              </a:rPr>
              <a:t>:-1px </a:t>
            </a:r>
            <a:r>
              <a:rPr kumimoji="0" lang="es-ES" sz="1000" b="0" i="0" u="none" strike="noStrike" cap="none" normalizeH="0" baseline="0" dirty="0" err="1">
                <a:ln>
                  <a:noFill/>
                </a:ln>
                <a:solidFill>
                  <a:srgbClr val="000000"/>
                </a:solidFill>
                <a:effectLst/>
                <a:latin typeface="Monaco"/>
                <a:cs typeface="Arial" pitchFamily="34" charset="0"/>
              </a:rPr>
              <a:t>1px</a:t>
            </a:r>
            <a:r>
              <a:rPr kumimoji="0" lang="es-ES" sz="1000" b="0" i="0" u="none" strike="noStrike" cap="none" normalizeH="0" baseline="0" dirty="0">
                <a:ln>
                  <a:noFill/>
                </a:ln>
                <a:solidFill>
                  <a:srgbClr val="000000"/>
                </a:solidFill>
                <a:effectLst/>
                <a:latin typeface="Monaco"/>
                <a:cs typeface="Arial" pitchFamily="34" charset="0"/>
              </a:rPr>
              <a:t> 5px #333;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260648"/>
            <a:ext cx="8964488"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b="1" cap="all" dirty="0">
                <a:solidFill>
                  <a:schemeClr val="bg1"/>
                </a:solidFill>
                <a:latin typeface="Arial"/>
              </a:rPr>
              <a:t>DETECTAMOS SI ES UN IPHONE Y TIENE POSICIÓN VERTICAL O PORTRAIT</a:t>
            </a:r>
            <a:r>
              <a:rPr lang="es-ES" b="1" cap="all" dirty="0">
                <a:solidFill>
                  <a:srgbClr val="000000"/>
                </a:solidFill>
                <a:latin typeface="Arial"/>
              </a:rPr>
              <a:t>.</a:t>
            </a:r>
          </a:p>
          <a:p>
            <a:pPr fontAlgn="base"/>
            <a:r>
              <a:rPr lang="es-ES" dirty="0">
                <a:solidFill>
                  <a:schemeClr val="bg1"/>
                </a:solidFill>
                <a:latin typeface="Arial"/>
              </a:rPr>
              <a:t>Si cumple las condiciones modificaré el elemento con id=”</a:t>
            </a:r>
            <a:r>
              <a:rPr lang="es-ES" dirty="0">
                <a:solidFill>
                  <a:schemeClr val="bg1"/>
                </a:solidFill>
              </a:rPr>
              <a:t>dispositivo</a:t>
            </a:r>
            <a:r>
              <a:rPr lang="es-ES" dirty="0">
                <a:solidFill>
                  <a:schemeClr val="bg1"/>
                </a:solidFill>
                <a:latin typeface="Arial"/>
              </a:rPr>
              <a:t>” añadiéndole texto al final (de ahí que utilice :</a:t>
            </a:r>
            <a:r>
              <a:rPr lang="es-ES" dirty="0" err="1">
                <a:solidFill>
                  <a:schemeClr val="bg1"/>
                </a:solidFill>
                <a:latin typeface="Arial"/>
              </a:rPr>
              <a:t>after</a:t>
            </a:r>
            <a:r>
              <a:rPr lang="es-ES" dirty="0">
                <a:solidFill>
                  <a:schemeClr val="bg1"/>
                </a:solidFill>
                <a:latin typeface="Arial"/>
              </a:rPr>
              <a:t>).</a:t>
            </a:r>
            <a:endParaRPr lang="es-ES" b="0" i="0" dirty="0">
              <a:solidFill>
                <a:schemeClr val="bg1"/>
              </a:solidFill>
              <a:latin typeface="Arial"/>
            </a:endParaRPr>
          </a:p>
        </p:txBody>
      </p:sp>
      <p:sp>
        <p:nvSpPr>
          <p:cNvPr id="3" name="2 Rectángulo"/>
          <p:cNvSpPr/>
          <p:nvPr/>
        </p:nvSpPr>
        <p:spPr>
          <a:xfrm>
            <a:off x="467544" y="1340768"/>
            <a:ext cx="7920880" cy="1754326"/>
          </a:xfrm>
          <a:prstGeom prst="rect">
            <a:avLst/>
          </a:prstGeom>
        </p:spPr>
        <p:txBody>
          <a:bodyPr wrap="square">
            <a:spAutoFit/>
          </a:bodyPr>
          <a:lstStyle/>
          <a:p>
            <a:r>
              <a:rPr lang="es-ES" dirty="0"/>
              <a:t>@media </a:t>
            </a:r>
            <a:r>
              <a:rPr lang="es-ES" dirty="0" err="1"/>
              <a:t>screen</a:t>
            </a:r>
            <a:r>
              <a:rPr lang="es-ES" dirty="0"/>
              <a:t> and (</a:t>
            </a:r>
            <a:r>
              <a:rPr lang="es-ES" dirty="0" err="1"/>
              <a:t>max-device-width</a:t>
            </a:r>
            <a:r>
              <a:rPr lang="es-ES" dirty="0"/>
              <a:t>: 320px)</a:t>
            </a:r>
          </a:p>
          <a:p>
            <a:r>
              <a:rPr lang="es-ES" dirty="0"/>
              <a:t>	 and (</a:t>
            </a:r>
            <a:r>
              <a:rPr lang="es-ES" dirty="0" err="1"/>
              <a:t>orientation:portrait</a:t>
            </a:r>
            <a:r>
              <a:rPr lang="es-ES" dirty="0"/>
              <a:t>){ </a:t>
            </a:r>
          </a:p>
          <a:p>
            <a:r>
              <a:rPr lang="es-ES" dirty="0"/>
              <a:t>#</a:t>
            </a:r>
            <a:r>
              <a:rPr lang="es-ES" dirty="0" err="1"/>
              <a:t>dispositivo:after</a:t>
            </a:r>
            <a:r>
              <a:rPr lang="es-ES" dirty="0"/>
              <a:t>{</a:t>
            </a:r>
          </a:p>
          <a:p>
            <a:r>
              <a:rPr lang="es-ES" dirty="0"/>
              <a:t>	 </a:t>
            </a:r>
            <a:r>
              <a:rPr lang="es-ES" dirty="0" err="1"/>
              <a:t>content</a:t>
            </a:r>
            <a:r>
              <a:rPr lang="es-ES" dirty="0"/>
              <a:t>: 'Tu </a:t>
            </a:r>
            <a:r>
              <a:rPr lang="es-ES" dirty="0" err="1"/>
              <a:t>Iphone</a:t>
            </a:r>
            <a:r>
              <a:rPr lang="es-ES" dirty="0"/>
              <a:t> está situado de forma vertical o </a:t>
            </a:r>
            <a:r>
              <a:rPr lang="es-ES" dirty="0" err="1"/>
              <a:t>Portrait</a:t>
            </a:r>
            <a:r>
              <a:rPr lang="es-ES" dirty="0"/>
              <a:t>'; </a:t>
            </a:r>
          </a:p>
          <a:p>
            <a:r>
              <a:rPr lang="es-ES" dirty="0"/>
              <a:t>	}</a:t>
            </a:r>
          </a:p>
          <a:p>
            <a:r>
              <a:rPr lang="es-ES" dirty="0"/>
              <a:t> }</a:t>
            </a:r>
          </a:p>
        </p:txBody>
      </p:sp>
      <p:sp>
        <p:nvSpPr>
          <p:cNvPr id="4" name="3 Rectángulo"/>
          <p:cNvSpPr/>
          <p:nvPr/>
        </p:nvSpPr>
        <p:spPr>
          <a:xfrm>
            <a:off x="539552" y="3284984"/>
            <a:ext cx="820891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solidFill>
                  <a:schemeClr val="bg1"/>
                </a:solidFill>
                <a:latin typeface="Arial"/>
              </a:rPr>
              <a:t>Si cumple las condiciones modificaré el elemento con id=”dispositivo” añadiéndole texto al final (de ahí que utilice :</a:t>
            </a:r>
            <a:r>
              <a:rPr lang="es-ES" dirty="0" err="1">
                <a:solidFill>
                  <a:schemeClr val="bg1"/>
                </a:solidFill>
                <a:latin typeface="Arial"/>
              </a:rPr>
              <a:t>after</a:t>
            </a:r>
            <a:r>
              <a:rPr lang="es-ES" dirty="0">
                <a:solidFill>
                  <a:schemeClr val="bg1"/>
                </a:solidFill>
                <a:latin typeface="Arial"/>
              </a:rPr>
              <a:t>).</a:t>
            </a:r>
            <a:endParaRPr lang="es-ES" dirty="0">
              <a:solidFill>
                <a:schemeClr val="bg1"/>
              </a:solidFill>
            </a:endParaRPr>
          </a:p>
        </p:txBody>
      </p:sp>
      <p:sp>
        <p:nvSpPr>
          <p:cNvPr id="5" name="4 Rectángulo"/>
          <p:cNvSpPr/>
          <p:nvPr/>
        </p:nvSpPr>
        <p:spPr>
          <a:xfrm>
            <a:off x="611560" y="4221088"/>
            <a:ext cx="7344816" cy="1754326"/>
          </a:xfrm>
          <a:prstGeom prst="rect">
            <a:avLst/>
          </a:prstGeom>
        </p:spPr>
        <p:txBody>
          <a:bodyPr wrap="square">
            <a:spAutoFit/>
          </a:bodyPr>
          <a:lstStyle/>
          <a:p>
            <a:r>
              <a:rPr lang="en-US" dirty="0"/>
              <a:t>@media screen and (max-device-width: 320px)</a:t>
            </a:r>
          </a:p>
          <a:p>
            <a:r>
              <a:rPr lang="en-US" dirty="0"/>
              <a:t>	 and (</a:t>
            </a:r>
            <a:r>
              <a:rPr lang="en-US" dirty="0" err="1"/>
              <a:t>orientation:landscape</a:t>
            </a:r>
            <a:r>
              <a:rPr lang="en-US" dirty="0"/>
              <a:t>){ </a:t>
            </a:r>
          </a:p>
          <a:p>
            <a:r>
              <a:rPr lang="en-US" dirty="0"/>
              <a:t>	#</a:t>
            </a:r>
            <a:r>
              <a:rPr lang="en-US" dirty="0" err="1"/>
              <a:t>dispositivo:after</a:t>
            </a:r>
            <a:r>
              <a:rPr lang="en-US" dirty="0"/>
              <a:t>{</a:t>
            </a:r>
          </a:p>
          <a:p>
            <a:r>
              <a:rPr lang="en-US" dirty="0"/>
              <a:t>	 content: '</a:t>
            </a:r>
            <a:r>
              <a:rPr lang="en-US" dirty="0" err="1"/>
              <a:t>Tu</a:t>
            </a:r>
            <a:r>
              <a:rPr lang="en-US" dirty="0"/>
              <a:t> </a:t>
            </a:r>
            <a:r>
              <a:rPr lang="en-US" dirty="0" err="1"/>
              <a:t>Iphone</a:t>
            </a:r>
            <a:r>
              <a:rPr lang="en-US" dirty="0"/>
              <a:t> </a:t>
            </a:r>
            <a:r>
              <a:rPr lang="en-US" dirty="0" err="1"/>
              <a:t>está</a:t>
            </a:r>
            <a:r>
              <a:rPr lang="en-US" dirty="0"/>
              <a:t> </a:t>
            </a:r>
            <a:r>
              <a:rPr lang="en-US" dirty="0" err="1"/>
              <a:t>situado</a:t>
            </a:r>
            <a:r>
              <a:rPr lang="en-US" dirty="0"/>
              <a:t> de forma horizontal o Landscape'; 	}</a:t>
            </a:r>
          </a:p>
          <a:p>
            <a:r>
              <a:rPr lang="en-US" dirty="0"/>
              <a:t> }</a:t>
            </a:r>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260648"/>
            <a:ext cx="842493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solidFill>
                  <a:schemeClr val="bg1"/>
                </a:solidFill>
                <a:latin typeface="Arial"/>
              </a:rPr>
              <a:t>Si cumple las condiciones modificaré el elemento con id=”dispositivo” añadiéndole texto al final (de ahí que utilice :</a:t>
            </a:r>
            <a:r>
              <a:rPr lang="es-ES" dirty="0" err="1">
                <a:solidFill>
                  <a:schemeClr val="bg1"/>
                </a:solidFill>
                <a:latin typeface="Arial"/>
              </a:rPr>
              <a:t>after</a:t>
            </a:r>
            <a:r>
              <a:rPr lang="es-ES" dirty="0">
                <a:solidFill>
                  <a:schemeClr val="bg1"/>
                </a:solidFill>
                <a:latin typeface="Arial"/>
              </a:rPr>
              <a:t>).</a:t>
            </a:r>
            <a:endParaRPr lang="es-ES" dirty="0">
              <a:solidFill>
                <a:schemeClr val="bg1"/>
              </a:solidFill>
            </a:endParaRPr>
          </a:p>
        </p:txBody>
      </p:sp>
      <p:sp>
        <p:nvSpPr>
          <p:cNvPr id="3" name="2 Rectángulo"/>
          <p:cNvSpPr/>
          <p:nvPr/>
        </p:nvSpPr>
        <p:spPr>
          <a:xfrm>
            <a:off x="467544" y="1196752"/>
            <a:ext cx="7920880" cy="1477328"/>
          </a:xfrm>
          <a:prstGeom prst="rect">
            <a:avLst/>
          </a:prstGeom>
        </p:spPr>
        <p:txBody>
          <a:bodyPr wrap="square">
            <a:spAutoFit/>
          </a:bodyPr>
          <a:lstStyle/>
          <a:p>
            <a:r>
              <a:rPr lang="es-ES" dirty="0"/>
              <a:t>@media </a:t>
            </a:r>
            <a:r>
              <a:rPr lang="es-ES" dirty="0" err="1"/>
              <a:t>screen</a:t>
            </a:r>
            <a:r>
              <a:rPr lang="es-ES" dirty="0"/>
              <a:t> and (min-</a:t>
            </a:r>
            <a:r>
              <a:rPr lang="es-ES" dirty="0" err="1"/>
              <a:t>device</a:t>
            </a:r>
            <a:r>
              <a:rPr lang="es-ES" dirty="0"/>
              <a:t>-</a:t>
            </a:r>
            <a:r>
              <a:rPr lang="es-ES" dirty="0" err="1"/>
              <a:t>width</a:t>
            </a:r>
            <a:r>
              <a:rPr lang="es-ES" dirty="0"/>
              <a:t>: 768px)</a:t>
            </a:r>
          </a:p>
          <a:p>
            <a:r>
              <a:rPr lang="es-ES" dirty="0"/>
              <a:t>	 and (</a:t>
            </a:r>
            <a:r>
              <a:rPr lang="es-ES" dirty="0" err="1"/>
              <a:t>max-device-width</a:t>
            </a:r>
            <a:r>
              <a:rPr lang="es-ES" dirty="0"/>
              <a:t>: 1024px)</a:t>
            </a:r>
          </a:p>
          <a:p>
            <a:r>
              <a:rPr lang="es-ES" dirty="0"/>
              <a:t>	 and (</a:t>
            </a:r>
            <a:r>
              <a:rPr lang="es-ES" dirty="0" err="1"/>
              <a:t>orientation:portrait</a:t>
            </a:r>
            <a:r>
              <a:rPr lang="es-ES" dirty="0"/>
              <a:t>){ </a:t>
            </a:r>
          </a:p>
          <a:p>
            <a:r>
              <a:rPr lang="es-ES" dirty="0"/>
              <a:t>	#</a:t>
            </a:r>
            <a:r>
              <a:rPr lang="es-ES" dirty="0" err="1"/>
              <a:t>dispositivo:after</a:t>
            </a:r>
            <a:r>
              <a:rPr lang="es-ES" dirty="0"/>
              <a:t>{</a:t>
            </a:r>
          </a:p>
          <a:p>
            <a:r>
              <a:rPr lang="es-ES" dirty="0"/>
              <a:t>		 </a:t>
            </a:r>
            <a:r>
              <a:rPr lang="es-ES" dirty="0" err="1"/>
              <a:t>content</a:t>
            </a:r>
            <a:r>
              <a:rPr lang="es-ES" dirty="0"/>
              <a:t>: 'Tu </a:t>
            </a:r>
            <a:r>
              <a:rPr lang="es-ES" dirty="0" err="1"/>
              <a:t>Ipad</a:t>
            </a:r>
            <a:r>
              <a:rPr lang="es-ES" dirty="0"/>
              <a:t> está situado de forma vertical o </a:t>
            </a:r>
            <a:r>
              <a:rPr lang="es-ES" dirty="0" err="1"/>
              <a:t>Portrait</a:t>
            </a:r>
            <a:r>
              <a:rPr lang="es-ES" dirty="0"/>
              <a:t>'; } }</a:t>
            </a:r>
          </a:p>
        </p:txBody>
      </p:sp>
      <p:sp>
        <p:nvSpPr>
          <p:cNvPr id="4" name="3 Rectángulo"/>
          <p:cNvSpPr/>
          <p:nvPr/>
        </p:nvSpPr>
        <p:spPr>
          <a:xfrm>
            <a:off x="611560" y="2924944"/>
            <a:ext cx="8280920" cy="1477328"/>
          </a:xfrm>
          <a:prstGeom prst="rect">
            <a:avLst/>
          </a:prstGeom>
        </p:spPr>
        <p:txBody>
          <a:bodyPr wrap="square">
            <a:spAutoFit/>
          </a:bodyPr>
          <a:lstStyle/>
          <a:p>
            <a:r>
              <a:rPr lang="en-US" dirty="0"/>
              <a:t>@media screen and (min-device-width: 768px)</a:t>
            </a:r>
          </a:p>
          <a:p>
            <a:r>
              <a:rPr lang="en-US" dirty="0"/>
              <a:t>	 and (max-device-width: 1024px)</a:t>
            </a:r>
          </a:p>
          <a:p>
            <a:r>
              <a:rPr lang="en-US" dirty="0"/>
              <a:t>	 and (</a:t>
            </a:r>
            <a:r>
              <a:rPr lang="en-US" dirty="0" err="1"/>
              <a:t>orientation:landscape</a:t>
            </a:r>
            <a:r>
              <a:rPr lang="en-US" dirty="0"/>
              <a:t>){</a:t>
            </a:r>
          </a:p>
          <a:p>
            <a:r>
              <a:rPr lang="en-US" dirty="0"/>
              <a:t>	 #</a:t>
            </a:r>
            <a:r>
              <a:rPr lang="en-US" dirty="0" err="1"/>
              <a:t>dispositivo:after</a:t>
            </a:r>
            <a:r>
              <a:rPr lang="en-US" dirty="0"/>
              <a:t>{</a:t>
            </a:r>
          </a:p>
          <a:p>
            <a:r>
              <a:rPr lang="en-US" dirty="0"/>
              <a:t>		content: '</a:t>
            </a:r>
            <a:r>
              <a:rPr lang="en-US" dirty="0" err="1"/>
              <a:t>Tu</a:t>
            </a:r>
            <a:r>
              <a:rPr lang="en-US" dirty="0"/>
              <a:t> </a:t>
            </a:r>
            <a:r>
              <a:rPr lang="en-US" dirty="0" err="1"/>
              <a:t>Ipad</a:t>
            </a:r>
            <a:r>
              <a:rPr lang="en-US" dirty="0"/>
              <a:t> </a:t>
            </a:r>
            <a:r>
              <a:rPr lang="en-US" dirty="0" err="1"/>
              <a:t>está</a:t>
            </a:r>
            <a:r>
              <a:rPr lang="en-US" dirty="0"/>
              <a:t> </a:t>
            </a:r>
            <a:r>
              <a:rPr lang="en-US" dirty="0" err="1"/>
              <a:t>situado</a:t>
            </a:r>
            <a:r>
              <a:rPr lang="en-US" dirty="0"/>
              <a:t> de forma horizontal o Landscape'; } }</a:t>
            </a:r>
            <a:endParaRPr lang="es-ES" dirty="0"/>
          </a:p>
        </p:txBody>
      </p:sp>
      <p:sp>
        <p:nvSpPr>
          <p:cNvPr id="5" name="4 Rectángulo"/>
          <p:cNvSpPr/>
          <p:nvPr/>
        </p:nvSpPr>
        <p:spPr>
          <a:xfrm>
            <a:off x="539552" y="4725144"/>
            <a:ext cx="7992888" cy="923330"/>
          </a:xfrm>
          <a:prstGeom prst="rect">
            <a:avLst/>
          </a:prstGeom>
        </p:spPr>
        <p:txBody>
          <a:bodyPr wrap="square">
            <a:spAutoFit/>
          </a:bodyPr>
          <a:lstStyle/>
          <a:p>
            <a:r>
              <a:rPr lang="es-ES" dirty="0"/>
              <a:t>@media </a:t>
            </a:r>
            <a:r>
              <a:rPr lang="es-ES" dirty="0" err="1"/>
              <a:t>screen</a:t>
            </a:r>
            <a:r>
              <a:rPr lang="es-ES" dirty="0"/>
              <a:t> and (min-</a:t>
            </a:r>
            <a:r>
              <a:rPr lang="es-ES" dirty="0" err="1"/>
              <a:t>device</a:t>
            </a:r>
            <a:r>
              <a:rPr lang="es-ES" dirty="0"/>
              <a:t>-</a:t>
            </a:r>
            <a:r>
              <a:rPr lang="es-ES" dirty="0" err="1"/>
              <a:t>width</a:t>
            </a:r>
            <a:r>
              <a:rPr lang="es-ES" dirty="0"/>
              <a:t>: 1024px) { </a:t>
            </a:r>
          </a:p>
          <a:p>
            <a:r>
              <a:rPr lang="es-ES" dirty="0"/>
              <a:t>#</a:t>
            </a:r>
            <a:r>
              <a:rPr lang="es-ES" dirty="0" err="1"/>
              <a:t>dispositivo:after</a:t>
            </a:r>
            <a:r>
              <a:rPr lang="es-ES" dirty="0"/>
              <a:t>{ </a:t>
            </a:r>
          </a:p>
          <a:p>
            <a:r>
              <a:rPr lang="es-ES" dirty="0"/>
              <a:t>	</a:t>
            </a:r>
            <a:r>
              <a:rPr lang="es-ES" dirty="0" err="1"/>
              <a:t>content</a:t>
            </a:r>
            <a:r>
              <a:rPr lang="es-ES" dirty="0"/>
              <a:t>: 'Tienes resolución mayor o igual a 1024';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410" y="620688"/>
            <a:ext cx="4572000" cy="6124754"/>
          </a:xfrm>
          <a:prstGeom prst="rect">
            <a:avLst/>
          </a:prstGeom>
        </p:spPr>
        <p:txBody>
          <a:bodyPr>
            <a:spAutoFit/>
          </a:bodyPr>
          <a:lstStyle/>
          <a:p>
            <a:r>
              <a:rPr lang="es-ES" sz="1100" dirty="0"/>
              <a:t>&lt;!DOCTYPE </a:t>
            </a:r>
            <a:r>
              <a:rPr lang="es-ES" sz="1100" dirty="0" err="1"/>
              <a:t>html</a:t>
            </a:r>
            <a:r>
              <a:rPr lang="es-ES" sz="1100" dirty="0"/>
              <a:t>&gt;</a:t>
            </a:r>
          </a:p>
          <a:p>
            <a:r>
              <a:rPr lang="es-ES" sz="1100" dirty="0"/>
              <a:t>&lt;</a:t>
            </a:r>
            <a:r>
              <a:rPr lang="es-ES" sz="1100" dirty="0" err="1"/>
              <a:t>html</a:t>
            </a:r>
            <a:r>
              <a:rPr lang="es-ES" sz="1100" dirty="0"/>
              <a:t>&gt;</a:t>
            </a:r>
          </a:p>
          <a:p>
            <a:r>
              <a:rPr lang="es-ES" sz="1100" dirty="0"/>
              <a:t>  &lt;head&gt;</a:t>
            </a:r>
          </a:p>
          <a:p>
            <a:r>
              <a:rPr lang="es-ES" sz="1100" dirty="0"/>
              <a:t>    &lt;</a:t>
            </a:r>
            <a:r>
              <a:rPr lang="es-ES" sz="1100" dirty="0" err="1"/>
              <a:t>title</a:t>
            </a:r>
            <a:r>
              <a:rPr lang="es-ES" sz="1100" dirty="0"/>
              <a:t>&gt;Media </a:t>
            </a:r>
            <a:r>
              <a:rPr lang="es-ES" sz="1100" dirty="0" err="1"/>
              <a:t>Queries</a:t>
            </a:r>
            <a:r>
              <a:rPr lang="es-ES" sz="1100" dirty="0"/>
              <a:t>&lt;/</a:t>
            </a:r>
            <a:r>
              <a:rPr lang="es-ES" sz="1100" dirty="0" err="1"/>
              <a:t>title</a:t>
            </a:r>
            <a:r>
              <a:rPr lang="es-ES" sz="1100" dirty="0"/>
              <a:t>&gt;</a:t>
            </a:r>
          </a:p>
          <a:p>
            <a:r>
              <a:rPr lang="es-ES" sz="1100" dirty="0"/>
              <a:t>    &lt;meta </a:t>
            </a:r>
            <a:r>
              <a:rPr lang="es-ES" sz="1100" dirty="0" err="1"/>
              <a:t>charset</a:t>
            </a:r>
            <a:r>
              <a:rPr lang="es-ES" sz="1100" dirty="0"/>
              <a:t>="UTF-8"&gt;</a:t>
            </a:r>
          </a:p>
          <a:p>
            <a:r>
              <a:rPr lang="es-ES" sz="1100" dirty="0"/>
              <a:t>      &lt;</a:t>
            </a:r>
            <a:r>
              <a:rPr lang="es-ES" sz="1100" dirty="0" err="1"/>
              <a:t>style</a:t>
            </a:r>
            <a:r>
              <a:rPr lang="es-ES" sz="1100" dirty="0"/>
              <a:t> </a:t>
            </a:r>
            <a:r>
              <a:rPr lang="es-ES" sz="1100" dirty="0" err="1"/>
              <a:t>type</a:t>
            </a:r>
            <a:r>
              <a:rPr lang="es-ES" sz="1100" dirty="0"/>
              <a:t>="</a:t>
            </a:r>
            <a:r>
              <a:rPr lang="es-ES" sz="1100" dirty="0" err="1"/>
              <a:t>text</a:t>
            </a:r>
            <a:r>
              <a:rPr lang="es-ES" sz="1100" dirty="0"/>
              <a:t>/</a:t>
            </a:r>
            <a:r>
              <a:rPr lang="es-ES" sz="1100" dirty="0" err="1"/>
              <a:t>css</a:t>
            </a:r>
            <a:r>
              <a:rPr lang="es-ES" sz="1100" dirty="0"/>
              <a:t>"&gt;</a:t>
            </a:r>
          </a:p>
          <a:p>
            <a:r>
              <a:rPr lang="es-ES" sz="1200" dirty="0"/>
              <a:t>        /*Se podría importar así: </a:t>
            </a:r>
          </a:p>
          <a:p>
            <a:r>
              <a:rPr lang="es-ES" sz="1200" dirty="0"/>
              <a:t>      @</a:t>
            </a:r>
            <a:r>
              <a:rPr lang="es-ES" sz="1200" dirty="0" err="1"/>
              <a:t>import</a:t>
            </a:r>
            <a:r>
              <a:rPr lang="es-ES" sz="1200" dirty="0"/>
              <a:t> </a:t>
            </a:r>
            <a:r>
              <a:rPr lang="es-ES" sz="1200" dirty="0" err="1"/>
              <a:t>url</a:t>
            </a:r>
            <a:r>
              <a:rPr lang="es-ES" sz="1200" dirty="0"/>
              <a:t>(paraIphone.css) </a:t>
            </a:r>
            <a:r>
              <a:rPr lang="es-ES" sz="1200" dirty="0" err="1"/>
              <a:t>only</a:t>
            </a:r>
            <a:r>
              <a:rPr lang="es-ES" sz="1200" dirty="0"/>
              <a:t> </a:t>
            </a:r>
            <a:r>
              <a:rPr lang="es-ES" sz="1200" dirty="0" err="1"/>
              <a:t>screen</a:t>
            </a:r>
            <a:r>
              <a:rPr lang="es-ES" sz="1200" dirty="0"/>
              <a:t> and (max-width:600px);</a:t>
            </a:r>
          </a:p>
          <a:p>
            <a:r>
              <a:rPr lang="es-ES" sz="1200" dirty="0"/>
              <a:t>    */</a:t>
            </a:r>
          </a:p>
          <a:p>
            <a:r>
              <a:rPr lang="es-ES" sz="1200" dirty="0"/>
              <a:t>    /*Se podría importar así: </a:t>
            </a:r>
          </a:p>
          <a:p>
            <a:r>
              <a:rPr lang="es-ES" sz="1200" dirty="0"/>
              <a:t>      &lt;link </a:t>
            </a:r>
            <a:r>
              <a:rPr lang="es-ES" sz="1200" dirty="0" err="1"/>
              <a:t>rel</a:t>
            </a:r>
            <a:r>
              <a:rPr lang="es-ES" sz="1200" dirty="0"/>
              <a:t>="</a:t>
            </a:r>
            <a:r>
              <a:rPr lang="es-ES" sz="1200" dirty="0" err="1"/>
              <a:t>stylesheet</a:t>
            </a:r>
            <a:r>
              <a:rPr lang="es-ES" sz="1200" dirty="0"/>
              <a:t>" media="</a:t>
            </a:r>
            <a:r>
              <a:rPr lang="es-ES" sz="1200" dirty="0" err="1"/>
              <a:t>only</a:t>
            </a:r>
            <a:r>
              <a:rPr lang="es-ES" sz="1200" dirty="0"/>
              <a:t> </a:t>
            </a:r>
            <a:r>
              <a:rPr lang="es-ES" sz="1200" dirty="0" err="1"/>
              <a:t>screen</a:t>
            </a:r>
            <a:r>
              <a:rPr lang="es-ES" sz="1200" dirty="0"/>
              <a:t> and (max-width:600px)" </a:t>
            </a:r>
            <a:r>
              <a:rPr lang="es-ES" sz="1200" dirty="0" err="1"/>
              <a:t>href</a:t>
            </a:r>
            <a:r>
              <a:rPr lang="es-ES" sz="1200" dirty="0"/>
              <a:t>="paraIphone.css"&gt;</a:t>
            </a:r>
          </a:p>
          <a:p>
            <a:r>
              <a:rPr lang="es-ES" sz="1200" dirty="0"/>
              <a:t>    */</a:t>
            </a:r>
          </a:p>
          <a:p>
            <a:r>
              <a:rPr lang="es-ES" sz="1200" dirty="0"/>
              <a:t>    /*Media tipo y las características que queremos que concuerden.*/</a:t>
            </a:r>
          </a:p>
          <a:p>
            <a:r>
              <a:rPr lang="es-ES" sz="1200" dirty="0"/>
              <a:t>    /* Media </a:t>
            </a:r>
            <a:r>
              <a:rPr lang="es-ES" sz="1200" dirty="0" err="1"/>
              <a:t>features</a:t>
            </a:r>
            <a:r>
              <a:rPr lang="es-ES" sz="1200" dirty="0"/>
              <a:t> deben colocarse al final para aprovechar la cascada de estilos*/</a:t>
            </a:r>
          </a:p>
          <a:p>
            <a:r>
              <a:rPr lang="es-ES" sz="1200" dirty="0" err="1"/>
              <a:t>body</a:t>
            </a:r>
            <a:r>
              <a:rPr lang="es-ES" sz="1200" dirty="0"/>
              <a:t>{</a:t>
            </a:r>
          </a:p>
          <a:p>
            <a:r>
              <a:rPr lang="es-ES" sz="1200" dirty="0"/>
              <a:t>        </a:t>
            </a:r>
            <a:r>
              <a:rPr lang="es-ES" sz="1200" dirty="0" err="1"/>
              <a:t>background</a:t>
            </a:r>
            <a:r>
              <a:rPr lang="es-ES" sz="1200" dirty="0"/>
              <a:t>:#222;</a:t>
            </a:r>
          </a:p>
          <a:p>
            <a:r>
              <a:rPr lang="es-ES" sz="1200" dirty="0"/>
              <a:t>        color:#111;</a:t>
            </a:r>
          </a:p>
          <a:p>
            <a:r>
              <a:rPr lang="es-ES" sz="1200" dirty="0"/>
              <a:t>}</a:t>
            </a:r>
          </a:p>
          <a:p>
            <a:r>
              <a:rPr lang="es-ES" sz="1200" dirty="0"/>
              <a:t>#contenedor{</a:t>
            </a:r>
          </a:p>
          <a:p>
            <a:r>
              <a:rPr lang="es-ES" sz="1200" dirty="0"/>
              <a:t>         padding:20px;</a:t>
            </a:r>
          </a:p>
          <a:p>
            <a:r>
              <a:rPr lang="es-ES" sz="1200" dirty="0"/>
              <a:t>         font-size:100px;</a:t>
            </a:r>
          </a:p>
          <a:p>
            <a:r>
              <a:rPr lang="es-ES" sz="1200" dirty="0"/>
              <a:t>         </a:t>
            </a:r>
            <a:r>
              <a:rPr lang="es-ES" sz="1200" dirty="0" err="1"/>
              <a:t>text-shadow</a:t>
            </a:r>
            <a:r>
              <a:rPr lang="es-ES" sz="1200" dirty="0"/>
              <a:t>:-1px </a:t>
            </a:r>
            <a:r>
              <a:rPr lang="es-ES" sz="1200" dirty="0" err="1"/>
              <a:t>1px</a:t>
            </a:r>
            <a:r>
              <a:rPr lang="es-ES" sz="1200" dirty="0"/>
              <a:t> 5px #333;</a:t>
            </a:r>
          </a:p>
          <a:p>
            <a:r>
              <a:rPr lang="es-ES" sz="1200" dirty="0"/>
              <a:t>}</a:t>
            </a:r>
          </a:p>
          <a:p>
            <a:r>
              <a:rPr lang="es-ES" sz="1200" dirty="0"/>
              <a:t>    @media </a:t>
            </a:r>
            <a:r>
              <a:rPr lang="es-ES" sz="1200" dirty="0" err="1"/>
              <a:t>screen</a:t>
            </a:r>
            <a:r>
              <a:rPr lang="es-ES" sz="1200" dirty="0"/>
              <a:t> and (</a:t>
            </a:r>
            <a:r>
              <a:rPr lang="es-ES" sz="1200" dirty="0" err="1"/>
              <a:t>max-device-width</a:t>
            </a:r>
            <a:r>
              <a:rPr lang="es-ES" sz="1200" dirty="0"/>
              <a:t>: 320px) and (</a:t>
            </a:r>
            <a:r>
              <a:rPr lang="es-ES" sz="1200" dirty="0" err="1"/>
              <a:t>orientation:portrait</a:t>
            </a:r>
            <a:r>
              <a:rPr lang="es-ES" sz="1200" dirty="0"/>
              <a:t>){</a:t>
            </a:r>
          </a:p>
          <a:p>
            <a:r>
              <a:rPr lang="es-ES" sz="1200" dirty="0"/>
              <a:t>      #</a:t>
            </a:r>
            <a:r>
              <a:rPr lang="es-ES" sz="1200" dirty="0" err="1"/>
              <a:t>dispositivo:after</a:t>
            </a:r>
            <a:r>
              <a:rPr lang="es-ES" sz="1200" dirty="0"/>
              <a:t>{ </a:t>
            </a:r>
          </a:p>
          <a:p>
            <a:r>
              <a:rPr lang="es-ES" sz="1200" dirty="0"/>
              <a:t>        </a:t>
            </a:r>
            <a:r>
              <a:rPr lang="es-ES" sz="1200" dirty="0" err="1"/>
              <a:t>content</a:t>
            </a:r>
            <a:r>
              <a:rPr lang="es-ES" sz="1200" dirty="0"/>
              <a:t>: 'Tu </a:t>
            </a:r>
            <a:r>
              <a:rPr lang="es-ES" sz="1200" dirty="0" err="1"/>
              <a:t>Iphone</a:t>
            </a:r>
            <a:r>
              <a:rPr lang="es-ES" sz="1200" dirty="0"/>
              <a:t> 3GS o LG está situado de forma vertical o </a:t>
            </a:r>
            <a:r>
              <a:rPr lang="es-ES" sz="1200" dirty="0" err="1"/>
              <a:t>Portrait</a:t>
            </a:r>
            <a:r>
              <a:rPr lang="es-ES" sz="1200" dirty="0"/>
              <a:t>'; </a:t>
            </a:r>
          </a:p>
          <a:p>
            <a:r>
              <a:rPr lang="es-ES" sz="1200" dirty="0"/>
              <a:t>      } </a:t>
            </a:r>
          </a:p>
          <a:p>
            <a:r>
              <a:rPr lang="es-ES" sz="1200" dirty="0"/>
              <a:t>    }</a:t>
            </a:r>
          </a:p>
          <a:p>
            <a:endParaRPr lang="es-ES" sz="1400" dirty="0"/>
          </a:p>
        </p:txBody>
      </p:sp>
      <p:sp>
        <p:nvSpPr>
          <p:cNvPr id="3" name="2 Rectángulo"/>
          <p:cNvSpPr/>
          <p:nvPr/>
        </p:nvSpPr>
        <p:spPr>
          <a:xfrm>
            <a:off x="4570859" y="590401"/>
            <a:ext cx="4572000" cy="6109365"/>
          </a:xfrm>
          <a:prstGeom prst="rect">
            <a:avLst/>
          </a:prstGeom>
        </p:spPr>
        <p:txBody>
          <a:bodyPr>
            <a:spAutoFit/>
          </a:bodyPr>
          <a:lstStyle/>
          <a:p>
            <a:r>
              <a:rPr lang="es-ES" sz="1200" dirty="0"/>
              <a:t>@media </a:t>
            </a:r>
            <a:r>
              <a:rPr lang="es-ES" sz="1200" dirty="0" err="1"/>
              <a:t>screen</a:t>
            </a:r>
            <a:r>
              <a:rPr lang="es-ES" sz="1200" dirty="0"/>
              <a:t> and (</a:t>
            </a:r>
            <a:r>
              <a:rPr lang="es-ES" sz="1200" dirty="0" err="1"/>
              <a:t>max-device-width</a:t>
            </a:r>
            <a:r>
              <a:rPr lang="es-ES" sz="1200" dirty="0"/>
              <a:t>: 320px) and (</a:t>
            </a:r>
            <a:r>
              <a:rPr lang="es-ES" sz="1200" dirty="0" err="1"/>
              <a:t>orientation:landscape</a:t>
            </a:r>
            <a:r>
              <a:rPr lang="es-ES" sz="1200" dirty="0"/>
              <a:t>){</a:t>
            </a:r>
          </a:p>
          <a:p>
            <a:r>
              <a:rPr lang="es-ES" sz="1200" dirty="0"/>
              <a:t>      #</a:t>
            </a:r>
            <a:r>
              <a:rPr lang="es-ES" sz="1200" dirty="0" err="1"/>
              <a:t>dispositivo:after</a:t>
            </a:r>
            <a:r>
              <a:rPr lang="es-ES" sz="1200" dirty="0"/>
              <a:t>{ </a:t>
            </a:r>
          </a:p>
          <a:p>
            <a:r>
              <a:rPr lang="es-ES" sz="1200" dirty="0"/>
              <a:t>        </a:t>
            </a:r>
            <a:r>
              <a:rPr lang="es-ES" sz="1200" dirty="0" err="1"/>
              <a:t>content</a:t>
            </a:r>
            <a:r>
              <a:rPr lang="es-ES" sz="1200" dirty="0"/>
              <a:t>: 'Tu </a:t>
            </a:r>
            <a:r>
              <a:rPr lang="es-ES" sz="1200" dirty="0" err="1"/>
              <a:t>Iphone</a:t>
            </a:r>
            <a:r>
              <a:rPr lang="es-ES" sz="1200" dirty="0"/>
              <a:t> 3GS o LG está situado de forma horizontal o </a:t>
            </a:r>
            <a:r>
              <a:rPr lang="es-ES" sz="1200" dirty="0" err="1"/>
              <a:t>Landscape</a:t>
            </a:r>
            <a:r>
              <a:rPr lang="es-ES" sz="1200" dirty="0"/>
              <a:t>'; </a:t>
            </a:r>
          </a:p>
          <a:p>
            <a:r>
              <a:rPr lang="es-ES" sz="1200" dirty="0"/>
              <a:t>      } </a:t>
            </a:r>
          </a:p>
          <a:p>
            <a:r>
              <a:rPr lang="es-ES" sz="1200" dirty="0"/>
              <a:t>    }</a:t>
            </a:r>
          </a:p>
          <a:p>
            <a:endParaRPr lang="es-ES" sz="1200" dirty="0"/>
          </a:p>
          <a:p>
            <a:r>
              <a:rPr lang="es-ES" sz="1200" dirty="0"/>
              <a:t>@media </a:t>
            </a:r>
            <a:r>
              <a:rPr lang="es-ES" sz="1200" dirty="0" err="1"/>
              <a:t>screen</a:t>
            </a:r>
            <a:r>
              <a:rPr lang="es-ES" sz="1200" dirty="0"/>
              <a:t> and (min-</a:t>
            </a:r>
            <a:r>
              <a:rPr lang="es-ES" sz="1200" dirty="0" err="1"/>
              <a:t>device</a:t>
            </a:r>
            <a:r>
              <a:rPr lang="es-ES" sz="1200" dirty="0"/>
              <a:t>-</a:t>
            </a:r>
            <a:r>
              <a:rPr lang="es-ES" sz="1200" dirty="0" err="1"/>
              <a:t>width</a:t>
            </a:r>
            <a:r>
              <a:rPr lang="es-ES" sz="1200" dirty="0"/>
              <a:t>: 768px) and (</a:t>
            </a:r>
            <a:r>
              <a:rPr lang="es-ES" sz="1200" dirty="0" err="1"/>
              <a:t>max-device-width</a:t>
            </a:r>
            <a:r>
              <a:rPr lang="es-ES" sz="1200" dirty="0"/>
              <a:t>: 1024px) and (</a:t>
            </a:r>
            <a:r>
              <a:rPr lang="es-ES" sz="1200" dirty="0" err="1"/>
              <a:t>orientation:portrait</a:t>
            </a:r>
            <a:r>
              <a:rPr lang="es-ES" sz="1200" dirty="0"/>
              <a:t>){</a:t>
            </a:r>
          </a:p>
          <a:p>
            <a:r>
              <a:rPr lang="es-ES" sz="1200" dirty="0"/>
              <a:t>      #</a:t>
            </a:r>
            <a:r>
              <a:rPr lang="es-ES" sz="1200" dirty="0" err="1"/>
              <a:t>dispositivo:after</a:t>
            </a:r>
            <a:r>
              <a:rPr lang="es-ES" sz="1200" dirty="0"/>
              <a:t>{ </a:t>
            </a:r>
          </a:p>
          <a:p>
            <a:r>
              <a:rPr lang="es-ES" sz="1200" dirty="0"/>
              <a:t>        </a:t>
            </a:r>
            <a:r>
              <a:rPr lang="es-ES" sz="1200" dirty="0" err="1"/>
              <a:t>content</a:t>
            </a:r>
            <a:r>
              <a:rPr lang="es-ES" sz="1200" dirty="0"/>
              <a:t>: 'Tu </a:t>
            </a:r>
            <a:r>
              <a:rPr lang="es-ES" sz="1200" dirty="0" err="1"/>
              <a:t>Ipad</a:t>
            </a:r>
            <a:r>
              <a:rPr lang="es-ES" sz="1200" dirty="0"/>
              <a:t> está situado de forma horizontal o </a:t>
            </a:r>
            <a:r>
              <a:rPr lang="es-ES" sz="1200" dirty="0" err="1"/>
              <a:t>Portrait</a:t>
            </a:r>
            <a:r>
              <a:rPr lang="es-ES" sz="1200" dirty="0"/>
              <a:t>'; </a:t>
            </a:r>
          </a:p>
          <a:p>
            <a:r>
              <a:rPr lang="es-ES" sz="1200" dirty="0"/>
              <a:t>      } </a:t>
            </a:r>
          </a:p>
          <a:p>
            <a:r>
              <a:rPr lang="es-ES" sz="1200" dirty="0"/>
              <a:t>    }</a:t>
            </a:r>
          </a:p>
          <a:p>
            <a:r>
              <a:rPr lang="es-ES" sz="1200" dirty="0"/>
              <a:t>    @media </a:t>
            </a:r>
            <a:r>
              <a:rPr lang="es-ES" sz="1200" dirty="0" err="1"/>
              <a:t>screen</a:t>
            </a:r>
            <a:r>
              <a:rPr lang="es-ES" sz="1200" dirty="0"/>
              <a:t> and (min-</a:t>
            </a:r>
            <a:r>
              <a:rPr lang="es-ES" sz="1200" dirty="0" err="1"/>
              <a:t>device</a:t>
            </a:r>
            <a:r>
              <a:rPr lang="es-ES" sz="1200" dirty="0"/>
              <a:t>-</a:t>
            </a:r>
            <a:r>
              <a:rPr lang="es-ES" sz="1200" dirty="0" err="1"/>
              <a:t>width</a:t>
            </a:r>
            <a:r>
              <a:rPr lang="es-ES" sz="1200" dirty="0"/>
              <a:t>: 768px) and (</a:t>
            </a:r>
            <a:r>
              <a:rPr lang="es-ES" sz="1200" dirty="0" err="1"/>
              <a:t>max-device-width</a:t>
            </a:r>
            <a:r>
              <a:rPr lang="es-ES" sz="1200" dirty="0"/>
              <a:t>: 1024px) and (</a:t>
            </a:r>
            <a:r>
              <a:rPr lang="es-ES" sz="1200" dirty="0" err="1"/>
              <a:t>orientation:landscape</a:t>
            </a:r>
            <a:r>
              <a:rPr lang="es-ES" sz="1200" dirty="0"/>
              <a:t>){</a:t>
            </a:r>
          </a:p>
          <a:p>
            <a:r>
              <a:rPr lang="es-ES" sz="1200" dirty="0"/>
              <a:t>      #</a:t>
            </a:r>
            <a:r>
              <a:rPr lang="es-ES" sz="1200" dirty="0" err="1"/>
              <a:t>dispositivo:after</a:t>
            </a:r>
            <a:r>
              <a:rPr lang="es-ES" sz="1200" dirty="0"/>
              <a:t>{ </a:t>
            </a:r>
          </a:p>
          <a:p>
            <a:r>
              <a:rPr lang="es-ES" sz="1200" dirty="0"/>
              <a:t>        </a:t>
            </a:r>
            <a:r>
              <a:rPr lang="es-ES" sz="1200" dirty="0" err="1"/>
              <a:t>content</a:t>
            </a:r>
            <a:r>
              <a:rPr lang="es-ES" sz="1200" dirty="0"/>
              <a:t>: 'Tu </a:t>
            </a:r>
            <a:r>
              <a:rPr lang="es-ES" sz="1200" dirty="0" err="1"/>
              <a:t>Ipad</a:t>
            </a:r>
            <a:r>
              <a:rPr lang="es-ES" sz="1200" dirty="0"/>
              <a:t> está situado de forma horizontal o </a:t>
            </a:r>
            <a:r>
              <a:rPr lang="es-ES" sz="1200" dirty="0" err="1"/>
              <a:t>Landscape</a:t>
            </a:r>
            <a:r>
              <a:rPr lang="es-ES" sz="1200" dirty="0"/>
              <a:t>'; </a:t>
            </a:r>
          </a:p>
          <a:p>
            <a:r>
              <a:rPr lang="es-ES" sz="1200" dirty="0"/>
              <a:t>      } </a:t>
            </a:r>
          </a:p>
          <a:p>
            <a:r>
              <a:rPr lang="es-ES" sz="1200" dirty="0"/>
              <a:t>    }</a:t>
            </a:r>
          </a:p>
          <a:p>
            <a:r>
              <a:rPr lang="es-ES" sz="1200" dirty="0"/>
              <a:t>    @media </a:t>
            </a:r>
            <a:r>
              <a:rPr lang="es-ES" sz="1200" dirty="0" err="1"/>
              <a:t>screen</a:t>
            </a:r>
            <a:r>
              <a:rPr lang="es-ES" sz="1200" dirty="0"/>
              <a:t> and (min-</a:t>
            </a:r>
            <a:r>
              <a:rPr lang="es-ES" sz="1200" dirty="0" err="1"/>
              <a:t>device</a:t>
            </a:r>
            <a:r>
              <a:rPr lang="es-ES" sz="1200" dirty="0"/>
              <a:t>-</a:t>
            </a:r>
            <a:r>
              <a:rPr lang="es-ES" sz="1200" dirty="0" err="1"/>
              <a:t>width</a:t>
            </a:r>
            <a:r>
              <a:rPr lang="es-ES" sz="1200" dirty="0"/>
              <a:t>: 1024px) {</a:t>
            </a:r>
          </a:p>
          <a:p>
            <a:r>
              <a:rPr lang="es-ES" sz="1200" dirty="0"/>
              <a:t>      #</a:t>
            </a:r>
            <a:r>
              <a:rPr lang="es-ES" sz="1200" dirty="0" err="1"/>
              <a:t>dispositivo:after</a:t>
            </a:r>
            <a:r>
              <a:rPr lang="es-ES" sz="1200" dirty="0"/>
              <a:t>{ </a:t>
            </a:r>
          </a:p>
          <a:p>
            <a:r>
              <a:rPr lang="es-ES" sz="1200" dirty="0"/>
              <a:t>        </a:t>
            </a:r>
            <a:r>
              <a:rPr lang="es-ES" sz="1200" dirty="0" err="1"/>
              <a:t>content</a:t>
            </a:r>
            <a:r>
              <a:rPr lang="es-ES" sz="1200" dirty="0"/>
              <a:t>: 'Tienes resolución mayor o igual a 1024'; </a:t>
            </a:r>
          </a:p>
          <a:p>
            <a:r>
              <a:rPr lang="es-ES" sz="1200" dirty="0"/>
              <a:t>      } </a:t>
            </a:r>
          </a:p>
          <a:p>
            <a:r>
              <a:rPr lang="es-ES" sz="1200" dirty="0"/>
              <a:t>    }</a:t>
            </a:r>
          </a:p>
          <a:p>
            <a:r>
              <a:rPr lang="es-ES" sz="1400" dirty="0"/>
              <a:t>    &lt;/</a:t>
            </a:r>
            <a:r>
              <a:rPr lang="es-ES" sz="1400" dirty="0" err="1"/>
              <a:t>style</a:t>
            </a:r>
            <a:r>
              <a:rPr lang="es-ES" sz="1400" dirty="0"/>
              <a:t>&gt;</a:t>
            </a:r>
          </a:p>
          <a:p>
            <a:r>
              <a:rPr lang="es-ES" sz="1100" dirty="0"/>
              <a:t>    &lt;/head&gt;</a:t>
            </a:r>
          </a:p>
          <a:p>
            <a:r>
              <a:rPr lang="es-ES" sz="1100" dirty="0"/>
              <a:t>     &lt;</a:t>
            </a:r>
            <a:r>
              <a:rPr lang="es-ES" sz="1100" dirty="0" err="1"/>
              <a:t>body</a:t>
            </a:r>
            <a:r>
              <a:rPr lang="es-ES" sz="1100" dirty="0"/>
              <a:t>&gt;</a:t>
            </a:r>
          </a:p>
          <a:p>
            <a:r>
              <a:rPr lang="es-ES" sz="1100" dirty="0"/>
              <a:t>    &lt;div id="contenedor"&gt;</a:t>
            </a:r>
          </a:p>
          <a:p>
            <a:r>
              <a:rPr lang="es-ES" sz="1100" dirty="0"/>
              <a:t>      &lt;div id="dispositivo"&gt;&lt;/div&gt;</a:t>
            </a:r>
          </a:p>
          <a:p>
            <a:r>
              <a:rPr lang="es-ES" sz="1100" dirty="0"/>
              <a:t>    &lt;/div&gt;  </a:t>
            </a:r>
          </a:p>
          <a:p>
            <a:r>
              <a:rPr lang="es-ES" sz="1100" dirty="0"/>
              <a:t>  &lt;/</a:t>
            </a:r>
            <a:r>
              <a:rPr lang="es-ES" sz="1100" dirty="0" err="1"/>
              <a:t>body</a:t>
            </a:r>
            <a:r>
              <a:rPr lang="es-ES" sz="1100" dirty="0"/>
              <a:t>&gt;</a:t>
            </a:r>
          </a:p>
          <a:p>
            <a:r>
              <a:rPr lang="es-ES" sz="1100" dirty="0"/>
              <a:t>&lt;/</a:t>
            </a:r>
            <a:r>
              <a:rPr lang="es-ES" sz="1100" dirty="0" err="1"/>
              <a:t>html</a:t>
            </a:r>
            <a:r>
              <a:rPr lang="es-ES" sz="1100" dirty="0"/>
              <a:t>&gt;</a:t>
            </a:r>
            <a:endParaRPr lang="es-ES" sz="1200" dirty="0"/>
          </a:p>
        </p:txBody>
      </p:sp>
      <p:graphicFrame>
        <p:nvGraphicFramePr>
          <p:cNvPr id="5" name="4 Diagrama"/>
          <p:cNvGraphicFramePr/>
          <p:nvPr/>
        </p:nvGraphicFramePr>
        <p:xfrm>
          <a:off x="1036762" y="35451"/>
          <a:ext cx="6768752"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3878523186"/>
              </p:ext>
            </p:extLst>
          </p:nvPr>
        </p:nvGraphicFramePr>
        <p:xfrm>
          <a:off x="0" y="0"/>
          <a:ext cx="8229600" cy="692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Marcador de contenido"/>
          <p:cNvSpPr>
            <a:spLocks noGrp="1"/>
          </p:cNvSpPr>
          <p:nvPr>
            <p:ph idx="1"/>
          </p:nvPr>
        </p:nvSpPr>
        <p:spPr>
          <a:xfrm>
            <a:off x="216781" y="859942"/>
            <a:ext cx="4186808" cy="4369258"/>
          </a:xfrm>
        </p:spPr>
        <p:style>
          <a:lnRef idx="2">
            <a:schemeClr val="dk1">
              <a:shade val="50000"/>
            </a:schemeClr>
          </a:lnRef>
          <a:fillRef idx="1">
            <a:schemeClr val="dk1"/>
          </a:fillRef>
          <a:effectRef idx="0">
            <a:schemeClr val="dk1"/>
          </a:effectRef>
          <a:fontRef idx="minor">
            <a:schemeClr val="lt1"/>
          </a:fontRef>
        </p:style>
        <p:txBody>
          <a:bodyPr>
            <a:normAutofit fontScale="70000" lnSpcReduction="20000"/>
          </a:bodyPr>
          <a:lstStyle/>
          <a:p>
            <a:r>
              <a:rPr lang="es-ES" dirty="0"/>
              <a:t>Entre las diferencias más significativas de </a:t>
            </a:r>
            <a:r>
              <a:rPr lang="es-ES" dirty="0" err="1"/>
              <a:t>Background</a:t>
            </a:r>
            <a:r>
              <a:rPr lang="es-ES" dirty="0"/>
              <a:t> podemos destacar:</a:t>
            </a:r>
          </a:p>
          <a:p>
            <a:pPr lvl="1"/>
            <a:r>
              <a:rPr lang="es-ES" dirty="0"/>
              <a:t>La posibilidad de colocar varias imágenes de </a:t>
            </a:r>
            <a:r>
              <a:rPr lang="es-ES" dirty="0" err="1"/>
              <a:t>background</a:t>
            </a:r>
            <a:r>
              <a:rPr lang="es-ES" dirty="0"/>
              <a:t>.</a:t>
            </a:r>
          </a:p>
          <a:p>
            <a:pPr lvl="1"/>
            <a:r>
              <a:rPr lang="es-ES" dirty="0"/>
              <a:t>El tamaño de nuestro fondo.</a:t>
            </a:r>
          </a:p>
          <a:p>
            <a:pPr lvl="1"/>
            <a:r>
              <a:rPr lang="es-ES" dirty="0"/>
              <a:t>La posición de estas imágenes.</a:t>
            </a:r>
          </a:p>
          <a:p>
            <a:r>
              <a:rPr lang="es-ES" dirty="0"/>
              <a:t>Primero aplicaremos unos estilos a la etiqueta DIV para los ejemplos.</a:t>
            </a:r>
          </a:p>
          <a:p>
            <a:r>
              <a:rPr lang="es-ES" dirty="0"/>
              <a:t>Incluiremos para el color del borde, colores </a:t>
            </a:r>
            <a:r>
              <a:rPr lang="es-ES" dirty="0" err="1"/>
              <a:t>hsla</a:t>
            </a:r>
            <a:r>
              <a:rPr lang="es-ES" dirty="0"/>
              <a:t>,  otra nueva modalidad de asignar colores con CSS3.</a:t>
            </a:r>
          </a:p>
        </p:txBody>
      </p:sp>
      <p:sp>
        <p:nvSpPr>
          <p:cNvPr id="9" name="8 Rectángulo"/>
          <p:cNvSpPr/>
          <p:nvPr/>
        </p:nvSpPr>
        <p:spPr>
          <a:xfrm>
            <a:off x="4744536" y="836712"/>
            <a:ext cx="388843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div { </a:t>
            </a:r>
          </a:p>
          <a:p>
            <a:r>
              <a:rPr lang="en-US" dirty="0"/>
              <a:t>width:600px;</a:t>
            </a:r>
          </a:p>
          <a:p>
            <a:r>
              <a:rPr lang="en-US" dirty="0"/>
              <a:t> height:350px;</a:t>
            </a:r>
          </a:p>
          <a:p>
            <a:r>
              <a:rPr lang="en-US" dirty="0"/>
              <a:t> border: 5px solid </a:t>
            </a:r>
            <a:r>
              <a:rPr lang="en-US" dirty="0" err="1"/>
              <a:t>hsla</a:t>
            </a:r>
            <a:r>
              <a:rPr lang="en-US" dirty="0"/>
              <a:t>(30, 8%, 5%, .5);</a:t>
            </a:r>
          </a:p>
          <a:p>
            <a:r>
              <a:rPr lang="en-US" dirty="0"/>
              <a:t> }</a:t>
            </a:r>
            <a:endParaRPr lang="es-ES" dirty="0"/>
          </a:p>
        </p:txBody>
      </p:sp>
      <p:sp>
        <p:nvSpPr>
          <p:cNvPr id="11" name="10 Rectángulo"/>
          <p:cNvSpPr/>
          <p:nvPr/>
        </p:nvSpPr>
        <p:spPr>
          <a:xfrm>
            <a:off x="4533694" y="3645024"/>
            <a:ext cx="4464496"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ES" dirty="0"/>
              <a:t>div { </a:t>
            </a:r>
          </a:p>
          <a:p>
            <a:r>
              <a:rPr lang="es-ES" dirty="0"/>
              <a:t>width:600px; </a:t>
            </a:r>
          </a:p>
          <a:p>
            <a:r>
              <a:rPr lang="es-ES" dirty="0"/>
              <a:t>height:350px;</a:t>
            </a:r>
          </a:p>
          <a:p>
            <a:r>
              <a:rPr lang="es-ES" dirty="0"/>
              <a:t> </a:t>
            </a:r>
            <a:r>
              <a:rPr lang="es-ES" dirty="0" err="1"/>
              <a:t>border</a:t>
            </a:r>
            <a:r>
              <a:rPr lang="es-ES" dirty="0"/>
              <a:t>: 5px </a:t>
            </a:r>
            <a:r>
              <a:rPr lang="es-ES" dirty="0" err="1"/>
              <a:t>solid</a:t>
            </a:r>
            <a:r>
              <a:rPr lang="es-ES" dirty="0"/>
              <a:t> </a:t>
            </a:r>
            <a:r>
              <a:rPr lang="es-ES" dirty="0" err="1"/>
              <a:t>hsla</a:t>
            </a:r>
            <a:r>
              <a:rPr lang="es-ES" dirty="0"/>
              <a:t>(30, 8%, 5%, .5); </a:t>
            </a:r>
            <a:r>
              <a:rPr lang="es-ES" dirty="0" err="1"/>
              <a:t>background-image:url</a:t>
            </a:r>
            <a:r>
              <a:rPr lang="es-ES" dirty="0"/>
              <a:t>(azulejo-pequeno.png); </a:t>
            </a:r>
          </a:p>
          <a:p>
            <a:r>
              <a:rPr lang="es-ES" dirty="0"/>
              <a:t>/*Tamaño de la imagen 125 x 125*/ }</a:t>
            </a:r>
          </a:p>
        </p:txBody>
      </p:sp>
      <p:sp>
        <p:nvSpPr>
          <p:cNvPr id="12" name="11 Rectángulo"/>
          <p:cNvSpPr/>
          <p:nvPr/>
        </p:nvSpPr>
        <p:spPr>
          <a:xfrm>
            <a:off x="4426190" y="2492896"/>
            <a:ext cx="4572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s-ES" dirty="0"/>
              <a:t>Ahora añadiremos a nuestro </a:t>
            </a:r>
            <a:r>
              <a:rPr lang="es-ES" dirty="0" err="1"/>
              <a:t>background</a:t>
            </a:r>
            <a:r>
              <a:rPr lang="es-ES" dirty="0"/>
              <a:t> una imagen que sus medidas no sean múltiplos de las de nuestro DIV. </a:t>
            </a:r>
          </a:p>
        </p:txBody>
      </p:sp>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06918" y="5480182"/>
            <a:ext cx="2718048" cy="1368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14 Conector curvado"/>
          <p:cNvCxnSpPr/>
          <p:nvPr/>
        </p:nvCxnSpPr>
        <p:spPr>
          <a:xfrm>
            <a:off x="4426190" y="5589240"/>
            <a:ext cx="1729986" cy="40486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172536" y="5359446"/>
            <a:ext cx="4572000" cy="1477328"/>
          </a:xfrm>
          <a:prstGeom prst="rect">
            <a:avLst/>
          </a:prstGeom>
        </p:spPr>
        <p:txBody>
          <a:bodyPr>
            <a:spAutoFit/>
          </a:bodyPr>
          <a:lstStyle/>
          <a:p>
            <a:r>
              <a:rPr lang="es-ES" dirty="0"/>
              <a:t>Como podemos observar la imagen de los azulejos no es múltiplo de nuestro DIV y los azulejos son cortados en la parte inferior. Pudiendo ser cortados también en la parte de la derecha.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1767091570"/>
              </p:ext>
            </p:extLst>
          </p:nvPr>
        </p:nvGraphicFramePr>
        <p:xfrm>
          <a:off x="251520" y="207060"/>
          <a:ext cx="8208912" cy="629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Rectángulo"/>
          <p:cNvSpPr/>
          <p:nvPr/>
        </p:nvSpPr>
        <p:spPr>
          <a:xfrm>
            <a:off x="323528" y="908720"/>
            <a:ext cx="8064896"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s-ES" dirty="0">
                <a:solidFill>
                  <a:schemeClr val="bg1"/>
                </a:solidFill>
                <a:latin typeface="Arial"/>
              </a:rPr>
              <a:t>Como muchas de las propiedades </a:t>
            </a:r>
            <a:r>
              <a:rPr lang="es-ES" b="1" dirty="0">
                <a:solidFill>
                  <a:schemeClr val="bg1"/>
                </a:solidFill>
                <a:latin typeface="inherit"/>
              </a:rPr>
              <a:t>CSS 3</a:t>
            </a:r>
            <a:r>
              <a:rPr lang="es-ES" dirty="0">
                <a:solidFill>
                  <a:schemeClr val="bg1"/>
                </a:solidFill>
                <a:latin typeface="Arial"/>
              </a:rPr>
              <a:t> necesitan ser indicadas a los navegadores de forma diferente, Veamos un ejemplo de una rotación adaptada para los navegadores más empleados.</a:t>
            </a:r>
          </a:p>
          <a:p>
            <a:pPr fontAlgn="base"/>
            <a:r>
              <a:rPr lang="es-ES" dirty="0">
                <a:solidFill>
                  <a:schemeClr val="bg1"/>
                </a:solidFill>
                <a:latin typeface="Arial"/>
              </a:rPr>
              <a:t>Para el futuro ya sabremos que significa cuando hablemos de prefijos </a:t>
            </a:r>
            <a:r>
              <a:rPr lang="es-ES" b="1" dirty="0">
                <a:solidFill>
                  <a:schemeClr val="bg1"/>
                </a:solidFill>
                <a:latin typeface="inherit"/>
              </a:rPr>
              <a:t>-</a:t>
            </a:r>
            <a:r>
              <a:rPr lang="es-ES" b="1" dirty="0" err="1">
                <a:solidFill>
                  <a:schemeClr val="bg1"/>
                </a:solidFill>
                <a:latin typeface="inherit"/>
              </a:rPr>
              <a:t>moz</a:t>
            </a:r>
            <a:r>
              <a:rPr lang="es-ES" b="1" dirty="0">
                <a:solidFill>
                  <a:schemeClr val="bg1"/>
                </a:solidFill>
                <a:latin typeface="inherit"/>
              </a:rPr>
              <a:t>, -ms, -o,</a:t>
            </a:r>
            <a:r>
              <a:rPr lang="es-ES" dirty="0">
                <a:solidFill>
                  <a:schemeClr val="bg1"/>
                </a:solidFill>
                <a:latin typeface="Arial"/>
              </a:rPr>
              <a:t> etc.</a:t>
            </a:r>
            <a:endParaRPr lang="es-ES" b="0" i="0" dirty="0">
              <a:solidFill>
                <a:schemeClr val="bg1"/>
              </a:solidFill>
              <a:effectLst/>
              <a:latin typeface="Arial"/>
            </a:endParaRPr>
          </a:p>
        </p:txBody>
      </p:sp>
      <p:sp>
        <p:nvSpPr>
          <p:cNvPr id="5" name="4 Rectángulo"/>
          <p:cNvSpPr/>
          <p:nvPr/>
        </p:nvSpPr>
        <p:spPr>
          <a:xfrm>
            <a:off x="305272" y="2604036"/>
            <a:ext cx="7003032" cy="2585323"/>
          </a:xfrm>
          <a:prstGeom prst="rect">
            <a:avLst/>
          </a:prstGeom>
        </p:spPr>
        <p:txBody>
          <a:bodyPr wrap="square">
            <a:spAutoFit/>
          </a:bodyPr>
          <a:lstStyle/>
          <a:p>
            <a:r>
              <a:rPr lang="es-ES" dirty="0"/>
              <a:t>.rotar {</a:t>
            </a:r>
          </a:p>
          <a:p>
            <a:pPr lvl="1"/>
            <a:r>
              <a:rPr lang="es-ES" dirty="0"/>
              <a:t> </a:t>
            </a:r>
            <a:r>
              <a:rPr lang="es-ES" b="1" dirty="0">
                <a:latin typeface="inherit"/>
              </a:rPr>
              <a:t>/* Para que sea interpretado por Safari and Chrome */</a:t>
            </a:r>
            <a:r>
              <a:rPr lang="es-ES" dirty="0"/>
              <a:t> </a:t>
            </a:r>
          </a:p>
          <a:p>
            <a:pPr lvl="1"/>
            <a:r>
              <a:rPr lang="es-ES" dirty="0"/>
              <a:t>-</a:t>
            </a:r>
            <a:r>
              <a:rPr lang="es-ES" dirty="0" err="1"/>
              <a:t>webkit-transform:rotate</a:t>
            </a:r>
            <a:r>
              <a:rPr lang="es-ES" dirty="0"/>
              <a:t>(17deg);</a:t>
            </a:r>
          </a:p>
          <a:p>
            <a:pPr lvl="1"/>
            <a:r>
              <a:rPr lang="es-ES" dirty="0"/>
              <a:t> </a:t>
            </a:r>
            <a:r>
              <a:rPr lang="es-ES" b="1" dirty="0">
                <a:latin typeface="inherit"/>
              </a:rPr>
              <a:t>/* Para que sea interpretado por IE 9 */</a:t>
            </a:r>
            <a:r>
              <a:rPr lang="es-ES" dirty="0"/>
              <a:t> </a:t>
            </a:r>
          </a:p>
          <a:p>
            <a:pPr lvl="1"/>
            <a:r>
              <a:rPr lang="es-ES" dirty="0"/>
              <a:t>-</a:t>
            </a:r>
            <a:r>
              <a:rPr lang="es-ES" dirty="0" err="1"/>
              <a:t>ms-transform:rotate</a:t>
            </a:r>
            <a:r>
              <a:rPr lang="es-ES" dirty="0"/>
              <a:t>(17deg);</a:t>
            </a:r>
          </a:p>
          <a:p>
            <a:pPr lvl="1"/>
            <a:r>
              <a:rPr lang="es-ES" dirty="0"/>
              <a:t> </a:t>
            </a:r>
            <a:r>
              <a:rPr lang="es-ES" b="1" dirty="0">
                <a:latin typeface="inherit"/>
              </a:rPr>
              <a:t>/* Para que sea interpretado por Firefox */</a:t>
            </a:r>
            <a:r>
              <a:rPr lang="es-ES" dirty="0"/>
              <a:t> </a:t>
            </a:r>
          </a:p>
          <a:p>
            <a:pPr lvl="1"/>
            <a:r>
              <a:rPr lang="es-ES" dirty="0"/>
              <a:t>-</a:t>
            </a:r>
            <a:r>
              <a:rPr lang="es-ES" dirty="0" err="1"/>
              <a:t>moz-transform:rotate</a:t>
            </a:r>
            <a:r>
              <a:rPr lang="es-ES" dirty="0"/>
              <a:t>(17deg);</a:t>
            </a:r>
          </a:p>
          <a:p>
            <a:pPr lvl="1"/>
            <a:r>
              <a:rPr lang="es-ES" dirty="0"/>
              <a:t> </a:t>
            </a:r>
            <a:r>
              <a:rPr lang="es-ES" b="1" dirty="0">
                <a:latin typeface="inherit"/>
              </a:rPr>
              <a:t>/* Para que sea interpretado por Opera */</a:t>
            </a:r>
          </a:p>
          <a:p>
            <a:pPr lvl="1"/>
            <a:r>
              <a:rPr lang="es-ES" dirty="0"/>
              <a:t> -</a:t>
            </a:r>
            <a:r>
              <a:rPr lang="es-ES" dirty="0" err="1"/>
              <a:t>o-transform:rotate</a:t>
            </a:r>
            <a:r>
              <a:rPr lang="es-ES" dirty="0"/>
              <a:t>(17deg); }</a:t>
            </a:r>
          </a:p>
        </p:txBody>
      </p:sp>
      <p:sp>
        <p:nvSpPr>
          <p:cNvPr id="6" name="5 Rectángulo"/>
          <p:cNvSpPr/>
          <p:nvPr/>
        </p:nvSpPr>
        <p:spPr>
          <a:xfrm>
            <a:off x="323528" y="5315804"/>
            <a:ext cx="8279804" cy="369332"/>
          </a:xfrm>
          <a:prstGeom prst="rect">
            <a:avLst/>
          </a:prstGeom>
        </p:spPr>
        <p:txBody>
          <a:bodyPr wrap="square">
            <a:spAutoFit/>
          </a:bodyPr>
          <a:lstStyle/>
          <a:p>
            <a:r>
              <a:rPr lang="es-ES" dirty="0">
                <a:solidFill>
                  <a:srgbClr val="000000"/>
                </a:solidFill>
                <a:latin typeface="Arial"/>
              </a:rPr>
              <a:t>Esta sería la parte del código HTML</a:t>
            </a:r>
            <a:endParaRPr lang="es-ES" dirty="0"/>
          </a:p>
        </p:txBody>
      </p:sp>
      <p:sp>
        <p:nvSpPr>
          <p:cNvPr id="7" name="6 Rectángulo"/>
          <p:cNvSpPr/>
          <p:nvPr/>
        </p:nvSpPr>
        <p:spPr>
          <a:xfrm>
            <a:off x="305272" y="5826423"/>
            <a:ext cx="8083152" cy="369332"/>
          </a:xfrm>
          <a:prstGeom prst="rect">
            <a:avLst/>
          </a:prstGeom>
        </p:spPr>
        <p:txBody>
          <a:bodyPr wrap="square">
            <a:spAutoFit/>
          </a:bodyPr>
          <a:lstStyle/>
          <a:p>
            <a:r>
              <a:rPr lang="en-US" dirty="0"/>
              <a:t>&lt;div class="</a:t>
            </a:r>
            <a:r>
              <a:rPr lang="en-US" dirty="0" err="1"/>
              <a:t>rotar</a:t>
            </a:r>
            <a:r>
              <a:rPr lang="en-US" dirty="0"/>
              <a:t>"&gt;untitled.es&lt;/div&gt;</a:t>
            </a:r>
            <a:endParaRPr lang="es-ES" dirty="0"/>
          </a:p>
        </p:txBody>
      </p:sp>
    </p:spTree>
    <p:extLst>
      <p:ext uri="{BB962C8B-B14F-4D97-AF65-F5344CB8AC3E}">
        <p14:creationId xmlns:p14="http://schemas.microsoft.com/office/powerpoint/2010/main" val="508747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3960441861"/>
              </p:ext>
            </p:extLst>
          </p:nvPr>
        </p:nvGraphicFramePr>
        <p:xfrm>
          <a:off x="657224" y="164196"/>
          <a:ext cx="8163247" cy="672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Rectángulo"/>
          <p:cNvSpPr/>
          <p:nvPr/>
        </p:nvSpPr>
        <p:spPr>
          <a:xfrm>
            <a:off x="683568" y="1015747"/>
            <a:ext cx="8064896"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Las :</a:t>
            </a:r>
            <a:r>
              <a:rPr lang="es-ES" dirty="0" err="1"/>
              <a:t>pseudo</a:t>
            </a:r>
            <a:r>
              <a:rPr lang="es-ES" dirty="0"/>
              <a:t>-clases tienen muchas cosas en común con los selectores de atributos. Con ellas podremos apuntar a determinados elementos de nuestro código HTML sin la necesidad de emplear clases ni identificadores.</a:t>
            </a:r>
          </a:p>
          <a:p>
            <a:endParaRPr lang="es-ES" dirty="0"/>
          </a:p>
          <a:p>
            <a:r>
              <a:rPr lang="es-ES" dirty="0"/>
              <a:t>Podríamos decir que apuntando a elementos de nuestro código HTML con :</a:t>
            </a:r>
            <a:r>
              <a:rPr lang="es-ES" dirty="0" err="1"/>
              <a:t>pseudo</a:t>
            </a:r>
            <a:r>
              <a:rPr lang="es-ES" dirty="0"/>
              <a:t>-clases, tendremos mucha más puntería.</a:t>
            </a:r>
          </a:p>
        </p:txBody>
      </p:sp>
      <p:sp>
        <p:nvSpPr>
          <p:cNvPr id="5" name="4 Rectángulo"/>
          <p:cNvSpPr/>
          <p:nvPr/>
        </p:nvSpPr>
        <p:spPr>
          <a:xfrm>
            <a:off x="683568" y="3043664"/>
            <a:ext cx="8064896"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dirty="0">
                <a:solidFill>
                  <a:srgbClr val="000000"/>
                </a:solidFill>
                <a:latin typeface="Arial"/>
              </a:rPr>
              <a:t>No debemos olvidar algunas diferencias entre </a:t>
            </a:r>
            <a:r>
              <a:rPr lang="es-ES" b="1" dirty="0">
                <a:solidFill>
                  <a:srgbClr val="000000"/>
                </a:solidFill>
                <a:latin typeface="Arial"/>
              </a:rPr>
              <a:t>:</a:t>
            </a:r>
            <a:r>
              <a:rPr lang="es-ES" b="1" dirty="0" err="1">
                <a:solidFill>
                  <a:srgbClr val="000000"/>
                </a:solidFill>
                <a:latin typeface="Arial"/>
              </a:rPr>
              <a:t>pseudo</a:t>
            </a:r>
            <a:r>
              <a:rPr lang="es-ES" b="1" dirty="0">
                <a:solidFill>
                  <a:srgbClr val="000000"/>
                </a:solidFill>
                <a:latin typeface="Arial"/>
              </a:rPr>
              <a:t>-clases</a:t>
            </a:r>
            <a:r>
              <a:rPr lang="es-ES" dirty="0">
                <a:solidFill>
                  <a:srgbClr val="000000"/>
                </a:solidFill>
                <a:latin typeface="Arial"/>
              </a:rPr>
              <a:t> y </a:t>
            </a:r>
            <a:r>
              <a:rPr lang="es-ES" b="1" dirty="0">
                <a:solidFill>
                  <a:srgbClr val="000000"/>
                </a:solidFill>
                <a:latin typeface="Arial"/>
              </a:rPr>
              <a:t>::</a:t>
            </a:r>
            <a:r>
              <a:rPr lang="es-ES" b="1" dirty="0" err="1">
                <a:solidFill>
                  <a:srgbClr val="000000"/>
                </a:solidFill>
                <a:latin typeface="Arial"/>
              </a:rPr>
              <a:t>pseudo</a:t>
            </a:r>
            <a:r>
              <a:rPr lang="es-ES" b="1" dirty="0">
                <a:solidFill>
                  <a:srgbClr val="000000"/>
                </a:solidFill>
                <a:latin typeface="Arial"/>
              </a:rPr>
              <a:t>-elementos</a:t>
            </a:r>
            <a:endParaRPr lang="es-ES" dirty="0"/>
          </a:p>
        </p:txBody>
      </p:sp>
      <p:sp>
        <p:nvSpPr>
          <p:cNvPr id="6" name="5 Rectángulo"/>
          <p:cNvSpPr/>
          <p:nvPr/>
        </p:nvSpPr>
        <p:spPr>
          <a:xfrm>
            <a:off x="683568" y="3933056"/>
            <a:ext cx="8064896" cy="203132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fontAlgn="base"/>
            <a:r>
              <a:rPr lang="es-ES" b="1" dirty="0">
                <a:solidFill>
                  <a:srgbClr val="000000"/>
                </a:solidFill>
                <a:latin typeface="inherit"/>
              </a:rPr>
              <a:t>Las </a:t>
            </a:r>
            <a:r>
              <a:rPr lang="es-ES" b="1" dirty="0" err="1">
                <a:solidFill>
                  <a:srgbClr val="000000"/>
                </a:solidFill>
                <a:latin typeface="inherit"/>
              </a:rPr>
              <a:t>pseudo</a:t>
            </a:r>
            <a:r>
              <a:rPr lang="es-ES" b="1" dirty="0">
                <a:solidFill>
                  <a:srgbClr val="000000"/>
                </a:solidFill>
                <a:latin typeface="inherit"/>
              </a:rPr>
              <a:t>-clases:</a:t>
            </a:r>
            <a:r>
              <a:rPr lang="es-ES" dirty="0">
                <a:solidFill>
                  <a:srgbClr val="000000"/>
                </a:solidFill>
                <a:latin typeface="Arial"/>
              </a:rPr>
              <a:t> Seleccionan elementos HTML que pueden tener añadidas diferentes clases. Se pueden utilizar varias en un mismo elemento.</a:t>
            </a:r>
          </a:p>
          <a:p>
            <a:pPr fontAlgn="base"/>
            <a:endParaRPr lang="es-ES" dirty="0">
              <a:solidFill>
                <a:srgbClr val="000000"/>
              </a:solidFill>
              <a:latin typeface="Arial"/>
            </a:endParaRPr>
          </a:p>
          <a:p>
            <a:pPr fontAlgn="base"/>
            <a:r>
              <a:rPr lang="es-ES" b="1" dirty="0">
                <a:solidFill>
                  <a:srgbClr val="000000"/>
                </a:solidFill>
                <a:latin typeface="inherit"/>
              </a:rPr>
              <a:t>Los </a:t>
            </a:r>
            <a:r>
              <a:rPr lang="es-ES" b="1" dirty="0" err="1">
                <a:solidFill>
                  <a:srgbClr val="000000"/>
                </a:solidFill>
                <a:latin typeface="inherit"/>
              </a:rPr>
              <a:t>pseudo</a:t>
            </a:r>
            <a:r>
              <a:rPr lang="es-ES" b="1" dirty="0">
                <a:solidFill>
                  <a:srgbClr val="000000"/>
                </a:solidFill>
                <a:latin typeface="inherit"/>
              </a:rPr>
              <a:t>-elementos:</a:t>
            </a:r>
            <a:r>
              <a:rPr lang="es-ES" dirty="0">
                <a:solidFill>
                  <a:srgbClr val="000000"/>
                </a:solidFill>
                <a:latin typeface="Arial"/>
              </a:rPr>
              <a:t> Seleccionan partes del documento que no son elementos HTML con lo cual no se les pueden aplicar clases.</a:t>
            </a:r>
          </a:p>
          <a:p>
            <a:pPr fontAlgn="base"/>
            <a:r>
              <a:rPr lang="es-ES" dirty="0">
                <a:solidFill>
                  <a:srgbClr val="000000"/>
                </a:solidFill>
                <a:latin typeface="Arial"/>
              </a:rPr>
              <a:t>Únicamente admiten un </a:t>
            </a:r>
            <a:r>
              <a:rPr lang="es-ES" dirty="0" err="1">
                <a:solidFill>
                  <a:srgbClr val="000000"/>
                </a:solidFill>
                <a:latin typeface="Arial"/>
              </a:rPr>
              <a:t>pseudo</a:t>
            </a:r>
            <a:r>
              <a:rPr lang="es-ES" dirty="0">
                <a:solidFill>
                  <a:srgbClr val="000000"/>
                </a:solidFill>
                <a:latin typeface="Arial"/>
              </a:rPr>
              <a:t>-elemento por cada selector, éste debe ir colocado al final.</a:t>
            </a:r>
            <a:endParaRPr lang="es-ES" b="0" i="0" dirty="0">
              <a:solidFill>
                <a:srgbClr val="000000"/>
              </a:solidFill>
              <a:effectLst/>
              <a:latin typeface="Arial"/>
            </a:endParaRPr>
          </a:p>
        </p:txBody>
      </p:sp>
    </p:spTree>
    <p:extLst>
      <p:ext uri="{BB962C8B-B14F-4D97-AF65-F5344CB8AC3E}">
        <p14:creationId xmlns:p14="http://schemas.microsoft.com/office/powerpoint/2010/main" val="690558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260648"/>
            <a:ext cx="8424936"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Desde la nueva versión CSS3 las :</a:t>
            </a:r>
            <a:r>
              <a:rPr lang="es-ES" dirty="0" err="1"/>
              <a:t>pseudo</a:t>
            </a:r>
            <a:r>
              <a:rPr lang="es-ES" dirty="0"/>
              <a:t>-clases se escribirán con dos puntos delante‘ : delante ‘ del nombre ‘ y los </a:t>
            </a:r>
            <a:r>
              <a:rPr lang="es-ES" dirty="0" err="1"/>
              <a:t>pseudo</a:t>
            </a:r>
            <a:r>
              <a:rPr lang="es-ES" dirty="0"/>
              <a:t>-elementos con doble dos puntos ‘ :: delante ‘ también del nombre. </a:t>
            </a:r>
          </a:p>
        </p:txBody>
      </p:sp>
      <p:sp>
        <p:nvSpPr>
          <p:cNvPr id="3" name="2 Rectángulo"/>
          <p:cNvSpPr/>
          <p:nvPr/>
        </p:nvSpPr>
        <p:spPr>
          <a:xfrm>
            <a:off x="310406" y="1397675"/>
            <a:ext cx="8438058"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Con esta nueva versión de CSS, han nacido las </a:t>
            </a:r>
            <a:r>
              <a:rPr lang="es-ES" dirty="0" err="1">
                <a:solidFill>
                  <a:srgbClr val="FFFF00"/>
                </a:solidFill>
              </a:rPr>
              <a:t>Pseudo</a:t>
            </a:r>
            <a:r>
              <a:rPr lang="es-ES" dirty="0">
                <a:solidFill>
                  <a:srgbClr val="FFFF00"/>
                </a:solidFill>
              </a:rPr>
              <a:t>-clases estructurales </a:t>
            </a:r>
            <a:r>
              <a:rPr lang="es-ES" dirty="0"/>
              <a:t>que nos permiten apuntar por una característica específica a elementos dentro del árbol de nuestro documento DOM. </a:t>
            </a:r>
          </a:p>
        </p:txBody>
      </p:sp>
      <p:sp>
        <p:nvSpPr>
          <p:cNvPr id="4" name="3 Rectángulo"/>
          <p:cNvSpPr/>
          <p:nvPr/>
        </p:nvSpPr>
        <p:spPr>
          <a:xfrm>
            <a:off x="323528" y="2636912"/>
            <a:ext cx="842493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solidFill>
                  <a:schemeClr val="bg1"/>
                </a:solidFill>
                <a:latin typeface="Arial"/>
              </a:rPr>
              <a:t>En todos los ejemplos que veremos , debemos saber que cuándo hacemos referencia a elementos, estaremos haciendo referencia a </a:t>
            </a:r>
            <a:r>
              <a:rPr lang="es-ES" b="1" dirty="0">
                <a:solidFill>
                  <a:schemeClr val="bg1"/>
                </a:solidFill>
                <a:latin typeface="Arial"/>
              </a:rPr>
              <a:t>elementos-padre</a:t>
            </a:r>
            <a:endParaRPr lang="es-ES" dirty="0">
              <a:solidFill>
                <a:schemeClr val="bg1"/>
              </a:solidFill>
            </a:endParaRPr>
          </a:p>
        </p:txBody>
      </p:sp>
      <p:sp>
        <p:nvSpPr>
          <p:cNvPr id="5" name="4 Rectángulo"/>
          <p:cNvSpPr/>
          <p:nvPr/>
        </p:nvSpPr>
        <p:spPr>
          <a:xfrm>
            <a:off x="310406" y="3495328"/>
            <a:ext cx="833004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solidFill>
                  <a:schemeClr val="bg1"/>
                </a:solidFill>
                <a:latin typeface="Arial"/>
              </a:rPr>
              <a:t>Antes de empezar con los ejemplos individuales vamos a preparar un esquema de nuestro </a:t>
            </a:r>
            <a:r>
              <a:rPr lang="es-ES" b="1" dirty="0">
                <a:solidFill>
                  <a:schemeClr val="bg1"/>
                </a:solidFill>
                <a:latin typeface="Arial"/>
              </a:rPr>
              <a:t>documento (DOM).</a:t>
            </a:r>
            <a:endParaRPr lang="es-ES" dirty="0">
              <a:solidFill>
                <a:schemeClr val="bg1"/>
              </a:solidFill>
            </a:endParaRPr>
          </a:p>
        </p:txBody>
      </p:sp>
      <p:sp>
        <p:nvSpPr>
          <p:cNvPr id="6" name="5 Rectángulo"/>
          <p:cNvSpPr/>
          <p:nvPr/>
        </p:nvSpPr>
        <p:spPr>
          <a:xfrm>
            <a:off x="107504" y="4240182"/>
            <a:ext cx="6601122" cy="2616101"/>
          </a:xfrm>
          <a:prstGeom prst="rect">
            <a:avLst/>
          </a:prstGeom>
        </p:spPr>
        <p:txBody>
          <a:bodyPr wrap="square">
            <a:spAutoFit/>
          </a:bodyPr>
          <a:lstStyle/>
          <a:p>
            <a:r>
              <a:rPr lang="es-ES" sz="1600" dirty="0"/>
              <a:t>&lt;div id="padre"&gt;</a:t>
            </a:r>
          </a:p>
          <a:p>
            <a:pPr lvl="1"/>
            <a:r>
              <a:rPr lang="es-ES" sz="1600" dirty="0"/>
              <a:t> &lt;h1&gt;H1 es hijo de su padre DIV y hermano de H2, P y A&lt;/h1&gt;</a:t>
            </a:r>
          </a:p>
          <a:p>
            <a:pPr lvl="1"/>
            <a:r>
              <a:rPr lang="es-ES" sz="1600" dirty="0"/>
              <a:t> &lt;h2&gt;H2 es hijo de su padre DIV y hermano de H1, P y A&lt;/h2&gt;</a:t>
            </a:r>
          </a:p>
          <a:p>
            <a:pPr lvl="1"/>
            <a:r>
              <a:rPr lang="es-ES" sz="1600" dirty="0"/>
              <a:t> &lt;p&gt;P es hijo de su padre DIV y hermano de H1, H2 y A&lt;/p&gt;</a:t>
            </a:r>
          </a:p>
          <a:p>
            <a:pPr lvl="1"/>
            <a:r>
              <a:rPr lang="es-ES" sz="1600" dirty="0"/>
              <a:t> &lt;p&gt;P es hijo de su padre DIV y hermano de H1, H2 y A&lt;/p&gt;</a:t>
            </a:r>
          </a:p>
          <a:p>
            <a:pPr lvl="1"/>
            <a:r>
              <a:rPr lang="es-ES" sz="1600" dirty="0"/>
              <a:t> &lt;p&gt;P es hijo de su padre DIV y hermano de H1, H2 y A&lt;/p&gt;</a:t>
            </a:r>
          </a:p>
          <a:p>
            <a:pPr lvl="1"/>
            <a:r>
              <a:rPr lang="es-ES" sz="1600" dirty="0"/>
              <a:t> &lt;p&gt;P es hijo de su padre DIV y hermano de H1, H2 y A&lt;/p&gt;</a:t>
            </a:r>
          </a:p>
          <a:p>
            <a:pPr lvl="1"/>
            <a:r>
              <a:rPr lang="es-ES" sz="1600" dirty="0"/>
              <a:t> &lt;p&gt;P es hijo de su padre DIV y hermano de H1, H2 y A&lt;/p&gt;</a:t>
            </a:r>
          </a:p>
          <a:p>
            <a:pPr lvl="1"/>
            <a:r>
              <a:rPr lang="es-ES" sz="1600" dirty="0"/>
              <a:t> &lt; a </a:t>
            </a:r>
            <a:r>
              <a:rPr lang="es-ES" sz="1600" dirty="0" err="1"/>
              <a:t>href</a:t>
            </a:r>
            <a:r>
              <a:rPr lang="es-ES" sz="1600" dirty="0"/>
              <a:t>=""&gt;A es hijo de su padre DIV y hermano de H1, H2 y P&lt; /a&gt;</a:t>
            </a:r>
          </a:p>
          <a:p>
            <a:r>
              <a:rPr lang="es-ES" sz="1600" dirty="0"/>
              <a:t> &lt;/div&gt;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4365104"/>
            <a:ext cx="3106836" cy="1808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831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259835"/>
            <a:ext cx="710451" cy="369332"/>
          </a:xfrm>
          <a:prstGeom prst="rect">
            <a:avLst/>
          </a:prstGeom>
        </p:spPr>
        <p:txBody>
          <a:bodyPr wrap="none">
            <a:spAutoFit/>
          </a:bodyPr>
          <a:lstStyle/>
          <a:p>
            <a:pPr fontAlgn="base"/>
            <a:r>
              <a:rPr lang="es-ES" b="1" dirty="0">
                <a:solidFill>
                  <a:srgbClr val="000000"/>
                </a:solidFill>
                <a:latin typeface="Arial"/>
              </a:rPr>
              <a:t>:</a:t>
            </a:r>
            <a:r>
              <a:rPr lang="es-ES" b="1" dirty="0" err="1">
                <a:solidFill>
                  <a:srgbClr val="000000"/>
                </a:solidFill>
                <a:latin typeface="Arial"/>
              </a:rPr>
              <a:t>root</a:t>
            </a:r>
            <a:endParaRPr lang="es-ES" b="1" i="0" dirty="0">
              <a:solidFill>
                <a:srgbClr val="000000"/>
              </a:solidFill>
              <a:effectLst/>
              <a:latin typeface="Arial"/>
            </a:endParaRPr>
          </a:p>
        </p:txBody>
      </p:sp>
      <p:sp>
        <p:nvSpPr>
          <p:cNvPr id="3" name="2 Rectángulo"/>
          <p:cNvSpPr/>
          <p:nvPr/>
        </p:nvSpPr>
        <p:spPr>
          <a:xfrm>
            <a:off x="251520" y="629505"/>
            <a:ext cx="6721946" cy="646331"/>
          </a:xfrm>
          <a:prstGeom prst="rect">
            <a:avLst/>
          </a:prstGeom>
        </p:spPr>
        <p:txBody>
          <a:bodyPr wrap="square">
            <a:spAutoFit/>
          </a:bodyPr>
          <a:lstStyle/>
          <a:p>
            <a:r>
              <a:rPr lang="es-ES" dirty="0">
                <a:solidFill>
                  <a:srgbClr val="000000"/>
                </a:solidFill>
                <a:latin typeface="Arial"/>
              </a:rPr>
              <a:t>Selecciona el elemento HTML por ser la raíz del documento. Aplica los estilos definidos a </a:t>
            </a:r>
            <a:r>
              <a:rPr lang="es-ES" b="1" dirty="0">
                <a:solidFill>
                  <a:srgbClr val="000000"/>
                </a:solidFill>
                <a:latin typeface="Arial"/>
              </a:rPr>
              <a:t>todo el documento.</a:t>
            </a:r>
            <a:endParaRPr lang="es-ES" dirty="0"/>
          </a:p>
        </p:txBody>
      </p:sp>
      <p:sp>
        <p:nvSpPr>
          <p:cNvPr id="4" name="3 Rectángulo"/>
          <p:cNvSpPr/>
          <p:nvPr/>
        </p:nvSpPr>
        <p:spPr>
          <a:xfrm>
            <a:off x="251520" y="1579732"/>
            <a:ext cx="8064896" cy="1477328"/>
          </a:xfrm>
          <a:prstGeom prst="rect">
            <a:avLst/>
          </a:prstGeom>
        </p:spPr>
        <p:txBody>
          <a:bodyPr wrap="square">
            <a:spAutoFit/>
          </a:bodyPr>
          <a:lstStyle/>
          <a:p>
            <a:r>
              <a:rPr lang="en-US" dirty="0"/>
              <a:t>:root{</a:t>
            </a:r>
          </a:p>
          <a:p>
            <a:pPr lvl="1"/>
            <a:r>
              <a:rPr lang="en-US" dirty="0" err="1"/>
              <a:t>font-family:Arial</a:t>
            </a:r>
            <a:r>
              <a:rPr lang="en-US" dirty="0"/>
              <a:t>, Helvetica, sans-serif; </a:t>
            </a:r>
          </a:p>
          <a:p>
            <a:pPr lvl="1"/>
            <a:r>
              <a:rPr lang="en-US" dirty="0"/>
              <a:t>background-color:#666;</a:t>
            </a:r>
          </a:p>
          <a:p>
            <a:pPr lvl="1"/>
            <a:r>
              <a:rPr lang="en-US" dirty="0"/>
              <a:t>color:#ccc;</a:t>
            </a:r>
          </a:p>
          <a:p>
            <a:r>
              <a:rPr lang="en-US" dirty="0"/>
              <a:t> }</a:t>
            </a:r>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38" y="3573016"/>
            <a:ext cx="52387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573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192128"/>
            <a:ext cx="1390124" cy="369332"/>
          </a:xfrm>
          <a:prstGeom prst="rect">
            <a:avLst/>
          </a:prstGeom>
        </p:spPr>
        <p:txBody>
          <a:bodyPr wrap="none">
            <a:spAutoFit/>
          </a:bodyPr>
          <a:lstStyle/>
          <a:p>
            <a:pPr fontAlgn="base"/>
            <a:r>
              <a:rPr lang="es-ES" b="1" dirty="0">
                <a:solidFill>
                  <a:srgbClr val="000000"/>
                </a:solidFill>
                <a:latin typeface="Arial"/>
              </a:rPr>
              <a:t>:</a:t>
            </a:r>
            <a:r>
              <a:rPr lang="es-ES" b="1" dirty="0" err="1">
                <a:solidFill>
                  <a:srgbClr val="000000"/>
                </a:solidFill>
                <a:latin typeface="Arial"/>
              </a:rPr>
              <a:t>nth-child</a:t>
            </a:r>
            <a:r>
              <a:rPr lang="es-ES" b="1" dirty="0">
                <a:solidFill>
                  <a:srgbClr val="000000"/>
                </a:solidFill>
                <a:latin typeface="Arial"/>
              </a:rPr>
              <a:t>()</a:t>
            </a:r>
            <a:endParaRPr lang="es-ES" b="1" i="0" dirty="0">
              <a:solidFill>
                <a:srgbClr val="000000"/>
              </a:solidFill>
              <a:effectLst/>
              <a:latin typeface="Arial"/>
            </a:endParaRPr>
          </a:p>
        </p:txBody>
      </p:sp>
      <p:sp>
        <p:nvSpPr>
          <p:cNvPr id="3" name="2 Rectángulo"/>
          <p:cNvSpPr/>
          <p:nvPr/>
        </p:nvSpPr>
        <p:spPr>
          <a:xfrm>
            <a:off x="251520" y="836712"/>
            <a:ext cx="8352928" cy="1200329"/>
          </a:xfrm>
          <a:prstGeom prst="rect">
            <a:avLst/>
          </a:prstGeom>
        </p:spPr>
        <p:txBody>
          <a:bodyPr wrap="square">
            <a:spAutoFit/>
          </a:bodyPr>
          <a:lstStyle/>
          <a:p>
            <a:r>
              <a:rPr lang="es-ES" dirty="0"/>
              <a:t>Con esta </a:t>
            </a:r>
            <a:r>
              <a:rPr lang="es-ES" dirty="0" err="1"/>
              <a:t>pseudo</a:t>
            </a:r>
            <a:r>
              <a:rPr lang="es-ES" dirty="0"/>
              <a:t>-clase podremos seleccionar mediante la posición, elementos hijos de una forma alterna.</a:t>
            </a:r>
          </a:p>
          <a:p>
            <a:r>
              <a:rPr lang="es-ES" dirty="0"/>
              <a:t>Con este ejemplo vamos a seleccionar del elemento padre div el hijo situado en la segunda posición y aplicar un estilo.</a:t>
            </a:r>
          </a:p>
        </p:txBody>
      </p:sp>
      <p:sp>
        <p:nvSpPr>
          <p:cNvPr id="4" name="3 Rectángulo"/>
          <p:cNvSpPr/>
          <p:nvPr/>
        </p:nvSpPr>
        <p:spPr>
          <a:xfrm>
            <a:off x="251520" y="2178735"/>
            <a:ext cx="4320480" cy="923330"/>
          </a:xfrm>
          <a:prstGeom prst="rect">
            <a:avLst/>
          </a:prstGeom>
        </p:spPr>
        <p:txBody>
          <a:bodyPr wrap="square">
            <a:spAutoFit/>
          </a:bodyPr>
          <a:lstStyle/>
          <a:p>
            <a:r>
              <a:rPr lang="es-ES" dirty="0"/>
              <a:t>#ejemplo :</a:t>
            </a:r>
            <a:r>
              <a:rPr lang="es-ES" dirty="0" err="1"/>
              <a:t>nth-child</a:t>
            </a:r>
            <a:r>
              <a:rPr lang="es-ES" dirty="0"/>
              <a:t>(2){ </a:t>
            </a:r>
          </a:p>
          <a:p>
            <a:r>
              <a:rPr lang="es-ES" dirty="0"/>
              <a:t>color:#0CF;</a:t>
            </a:r>
          </a:p>
          <a:p>
            <a:r>
              <a:rPr lang="es-E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57562"/>
            <a:ext cx="52387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5769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361435"/>
            <a:ext cx="1864613" cy="369332"/>
          </a:xfrm>
          <a:prstGeom prst="rect">
            <a:avLst/>
          </a:prstGeom>
        </p:spPr>
        <p:txBody>
          <a:bodyPr wrap="none">
            <a:spAutoFit/>
          </a:bodyPr>
          <a:lstStyle/>
          <a:p>
            <a:pPr fontAlgn="base"/>
            <a:r>
              <a:rPr lang="es-ES" b="1" dirty="0">
                <a:solidFill>
                  <a:srgbClr val="000000"/>
                </a:solidFill>
                <a:latin typeface="Arial"/>
              </a:rPr>
              <a:t>:</a:t>
            </a:r>
            <a:r>
              <a:rPr lang="es-ES" b="1" dirty="0" err="1">
                <a:solidFill>
                  <a:srgbClr val="000000"/>
                </a:solidFill>
                <a:latin typeface="Arial"/>
              </a:rPr>
              <a:t>nth-last-child</a:t>
            </a:r>
            <a:r>
              <a:rPr lang="es-ES" b="1" dirty="0">
                <a:solidFill>
                  <a:srgbClr val="000000"/>
                </a:solidFill>
                <a:latin typeface="Arial"/>
              </a:rPr>
              <a:t>()</a:t>
            </a:r>
            <a:endParaRPr lang="es-ES" b="1" i="0" dirty="0">
              <a:solidFill>
                <a:srgbClr val="000000"/>
              </a:solidFill>
              <a:effectLst/>
              <a:latin typeface="Arial"/>
            </a:endParaRPr>
          </a:p>
        </p:txBody>
      </p:sp>
      <p:sp>
        <p:nvSpPr>
          <p:cNvPr id="3" name="2 Rectángulo"/>
          <p:cNvSpPr/>
          <p:nvPr/>
        </p:nvSpPr>
        <p:spPr>
          <a:xfrm>
            <a:off x="323528" y="980728"/>
            <a:ext cx="7903790" cy="923330"/>
          </a:xfrm>
          <a:prstGeom prst="rect">
            <a:avLst/>
          </a:prstGeom>
        </p:spPr>
        <p:txBody>
          <a:bodyPr wrap="square">
            <a:spAutoFit/>
          </a:bodyPr>
          <a:lstStyle/>
          <a:p>
            <a:r>
              <a:rPr lang="es-ES" dirty="0">
                <a:solidFill>
                  <a:srgbClr val="000000"/>
                </a:solidFill>
                <a:latin typeface="Arial"/>
              </a:rPr>
              <a:t>Con esta </a:t>
            </a:r>
            <a:r>
              <a:rPr lang="es-ES" dirty="0" err="1">
                <a:solidFill>
                  <a:srgbClr val="000000"/>
                </a:solidFill>
                <a:latin typeface="Arial"/>
              </a:rPr>
              <a:t>pseudo</a:t>
            </a:r>
            <a:r>
              <a:rPr lang="es-ES" dirty="0">
                <a:solidFill>
                  <a:srgbClr val="000000"/>
                </a:solidFill>
                <a:latin typeface="Arial"/>
              </a:rPr>
              <a:t>-clase podremos seleccionar mediante la posición, elementos hijos de una forma alterna.</a:t>
            </a:r>
          </a:p>
          <a:p>
            <a:r>
              <a:rPr lang="es-ES" b="1" dirty="0">
                <a:solidFill>
                  <a:srgbClr val="000000"/>
                </a:solidFill>
                <a:latin typeface="Arial"/>
              </a:rPr>
              <a:t>Siendo la posición inicial el último elemento hijo.</a:t>
            </a:r>
            <a:endParaRPr lang="es-ES" dirty="0"/>
          </a:p>
        </p:txBody>
      </p:sp>
      <p:sp>
        <p:nvSpPr>
          <p:cNvPr id="4" name="3 Rectángulo"/>
          <p:cNvSpPr/>
          <p:nvPr/>
        </p:nvSpPr>
        <p:spPr>
          <a:xfrm>
            <a:off x="467544" y="2060848"/>
            <a:ext cx="6480720" cy="1200329"/>
          </a:xfrm>
          <a:prstGeom prst="rect">
            <a:avLst/>
          </a:prstGeom>
        </p:spPr>
        <p:txBody>
          <a:bodyPr wrap="square">
            <a:spAutoFit/>
          </a:bodyPr>
          <a:lstStyle/>
          <a:p>
            <a:r>
              <a:rPr lang="en-US" dirty="0"/>
              <a:t>#</a:t>
            </a:r>
            <a:r>
              <a:rPr lang="en-US" dirty="0" err="1"/>
              <a:t>ejemplo</a:t>
            </a:r>
            <a:r>
              <a:rPr lang="en-US" dirty="0"/>
              <a:t> :nth-last-child(3){</a:t>
            </a:r>
          </a:p>
          <a:p>
            <a:r>
              <a:rPr lang="en-US" dirty="0"/>
              <a:t>	 color:#0CF;</a:t>
            </a:r>
          </a:p>
          <a:p>
            <a:r>
              <a:rPr lang="en-US" dirty="0"/>
              <a:t>	 </a:t>
            </a:r>
            <a:r>
              <a:rPr lang="en-US" dirty="0" err="1"/>
              <a:t>text-transform:uppercase</a:t>
            </a:r>
            <a:r>
              <a:rPr lang="en-US" dirty="0"/>
              <a:t>;</a:t>
            </a:r>
          </a:p>
          <a:p>
            <a:r>
              <a:rPr lang="en-US" dirty="0"/>
              <a:t> }</a:t>
            </a: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441005"/>
            <a:ext cx="52387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0050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19080" y="216972"/>
            <a:ext cx="1313180" cy="369332"/>
          </a:xfrm>
          <a:prstGeom prst="rect">
            <a:avLst/>
          </a:prstGeom>
        </p:spPr>
        <p:txBody>
          <a:bodyPr wrap="none">
            <a:spAutoFit/>
          </a:bodyPr>
          <a:lstStyle/>
          <a:p>
            <a:pPr fontAlgn="base"/>
            <a:r>
              <a:rPr lang="es-ES" b="1" dirty="0">
                <a:solidFill>
                  <a:srgbClr val="000000"/>
                </a:solidFill>
                <a:latin typeface="Arial"/>
              </a:rPr>
              <a:t>:</a:t>
            </a:r>
            <a:r>
              <a:rPr lang="es-ES" b="1" dirty="0" err="1">
                <a:solidFill>
                  <a:srgbClr val="000000"/>
                </a:solidFill>
                <a:latin typeface="Arial"/>
              </a:rPr>
              <a:t>first-child</a:t>
            </a:r>
            <a:endParaRPr lang="es-ES" b="1" i="0" dirty="0">
              <a:solidFill>
                <a:srgbClr val="000000"/>
              </a:solidFill>
              <a:effectLst/>
              <a:latin typeface="Arial"/>
            </a:endParaRPr>
          </a:p>
        </p:txBody>
      </p:sp>
      <p:sp>
        <p:nvSpPr>
          <p:cNvPr id="3" name="2 Rectángulo"/>
          <p:cNvSpPr/>
          <p:nvPr/>
        </p:nvSpPr>
        <p:spPr>
          <a:xfrm>
            <a:off x="388818" y="836712"/>
            <a:ext cx="8061523" cy="369332"/>
          </a:xfrm>
          <a:prstGeom prst="rect">
            <a:avLst/>
          </a:prstGeom>
        </p:spPr>
        <p:txBody>
          <a:bodyPr wrap="square">
            <a:spAutoFit/>
          </a:bodyPr>
          <a:lstStyle/>
          <a:p>
            <a:r>
              <a:rPr lang="es-ES" dirty="0">
                <a:solidFill>
                  <a:srgbClr val="000000"/>
                </a:solidFill>
                <a:latin typeface="Arial"/>
              </a:rPr>
              <a:t>Con esta </a:t>
            </a:r>
            <a:r>
              <a:rPr lang="es-ES" dirty="0" err="1">
                <a:solidFill>
                  <a:srgbClr val="000000"/>
                </a:solidFill>
                <a:latin typeface="Arial"/>
              </a:rPr>
              <a:t>pseudo</a:t>
            </a:r>
            <a:r>
              <a:rPr lang="es-ES" dirty="0">
                <a:solidFill>
                  <a:srgbClr val="000000"/>
                </a:solidFill>
                <a:latin typeface="Arial"/>
              </a:rPr>
              <a:t>-clase seleccionamos el primer elemento hijo.</a:t>
            </a:r>
            <a:endParaRPr lang="es-ES" dirty="0"/>
          </a:p>
        </p:txBody>
      </p:sp>
      <p:sp>
        <p:nvSpPr>
          <p:cNvPr id="4" name="3 Rectángulo"/>
          <p:cNvSpPr/>
          <p:nvPr/>
        </p:nvSpPr>
        <p:spPr>
          <a:xfrm>
            <a:off x="419080" y="1468736"/>
            <a:ext cx="8185368" cy="1200329"/>
          </a:xfrm>
          <a:prstGeom prst="rect">
            <a:avLst/>
          </a:prstGeom>
        </p:spPr>
        <p:txBody>
          <a:bodyPr wrap="square">
            <a:spAutoFit/>
          </a:bodyPr>
          <a:lstStyle/>
          <a:p>
            <a:r>
              <a:rPr lang="es-ES" dirty="0"/>
              <a:t>p:first-child{ </a:t>
            </a:r>
          </a:p>
          <a:p>
            <a:r>
              <a:rPr lang="es-ES" dirty="0"/>
              <a:t>	</a:t>
            </a:r>
            <a:r>
              <a:rPr lang="es-ES" dirty="0" err="1"/>
              <a:t>text-transform:uppercase</a:t>
            </a:r>
            <a:r>
              <a:rPr lang="es-ES" dirty="0"/>
              <a:t>;</a:t>
            </a:r>
          </a:p>
          <a:p>
            <a:r>
              <a:rPr lang="es-ES" dirty="0"/>
              <a:t>	 color:#CF0;</a:t>
            </a:r>
          </a:p>
          <a:p>
            <a:r>
              <a:rPr lang="es-ES" dirty="0"/>
              <a:t> }</a:t>
            </a:r>
          </a:p>
        </p:txBody>
      </p:sp>
      <p:sp>
        <p:nvSpPr>
          <p:cNvPr id="5" name="4 Rectángulo"/>
          <p:cNvSpPr/>
          <p:nvPr/>
        </p:nvSpPr>
        <p:spPr>
          <a:xfrm>
            <a:off x="372844" y="2669065"/>
            <a:ext cx="6919486" cy="1477328"/>
          </a:xfrm>
          <a:prstGeom prst="rect">
            <a:avLst/>
          </a:prstGeom>
        </p:spPr>
        <p:txBody>
          <a:bodyPr wrap="square">
            <a:spAutoFit/>
          </a:bodyPr>
          <a:lstStyle/>
          <a:p>
            <a:r>
              <a:rPr lang="es-ES" dirty="0"/>
              <a:t>&lt;p&gt;P es un </a:t>
            </a:r>
            <a:r>
              <a:rPr lang="es-ES" dirty="0" err="1"/>
              <a:t>párrado</a:t>
            </a:r>
            <a:r>
              <a:rPr lang="es-ES" dirty="0"/>
              <a:t> de nuestro documento - Posición 1&lt;/p&gt;</a:t>
            </a:r>
          </a:p>
          <a:p>
            <a:r>
              <a:rPr lang="es-ES" dirty="0"/>
              <a:t> &lt;p&gt;P es un </a:t>
            </a:r>
            <a:r>
              <a:rPr lang="es-ES" dirty="0" err="1"/>
              <a:t>párrado</a:t>
            </a:r>
            <a:r>
              <a:rPr lang="es-ES" dirty="0"/>
              <a:t> de nuestro documento - Posición 2&lt;/p&gt; </a:t>
            </a:r>
          </a:p>
          <a:p>
            <a:r>
              <a:rPr lang="es-ES" dirty="0"/>
              <a:t>&lt;p&gt;P es un </a:t>
            </a:r>
            <a:r>
              <a:rPr lang="es-ES" dirty="0" err="1"/>
              <a:t>párrado</a:t>
            </a:r>
            <a:r>
              <a:rPr lang="es-ES" dirty="0"/>
              <a:t> de nuestro documento - Posición 3&lt;/p&gt;</a:t>
            </a:r>
          </a:p>
          <a:p>
            <a:r>
              <a:rPr lang="es-ES" dirty="0"/>
              <a:t> &lt;p&gt;P es un </a:t>
            </a:r>
            <a:r>
              <a:rPr lang="es-ES" dirty="0" err="1"/>
              <a:t>párrado</a:t>
            </a:r>
            <a:r>
              <a:rPr lang="es-ES" dirty="0"/>
              <a:t> de nuestro documento - Posición 4&lt;/p&gt; </a:t>
            </a:r>
          </a:p>
          <a:p>
            <a:r>
              <a:rPr lang="es-ES" dirty="0"/>
              <a:t>&lt;p&gt;P es un </a:t>
            </a:r>
            <a:r>
              <a:rPr lang="es-ES" dirty="0" err="1"/>
              <a:t>párrado</a:t>
            </a:r>
            <a:r>
              <a:rPr lang="es-ES" dirty="0"/>
              <a:t> de nuestro documento - Posición 5&lt;/p&gt;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509120"/>
            <a:ext cx="52387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0966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82642" y="262495"/>
            <a:ext cx="1274708" cy="369332"/>
          </a:xfrm>
          <a:prstGeom prst="rect">
            <a:avLst/>
          </a:prstGeom>
        </p:spPr>
        <p:txBody>
          <a:bodyPr wrap="none">
            <a:spAutoFit/>
          </a:bodyPr>
          <a:lstStyle/>
          <a:p>
            <a:pPr fontAlgn="base"/>
            <a:r>
              <a:rPr lang="es-ES" b="1" dirty="0">
                <a:solidFill>
                  <a:srgbClr val="000000"/>
                </a:solidFill>
                <a:latin typeface="Arial"/>
              </a:rPr>
              <a:t>:</a:t>
            </a:r>
            <a:r>
              <a:rPr lang="es-ES" b="1" dirty="0" err="1">
                <a:solidFill>
                  <a:srgbClr val="000000"/>
                </a:solidFill>
                <a:latin typeface="Arial"/>
              </a:rPr>
              <a:t>last-child</a:t>
            </a:r>
            <a:endParaRPr lang="es-ES" b="1" i="0" dirty="0">
              <a:solidFill>
                <a:srgbClr val="000000"/>
              </a:solidFill>
              <a:effectLst/>
              <a:latin typeface="Arial"/>
            </a:endParaRPr>
          </a:p>
        </p:txBody>
      </p:sp>
      <p:sp>
        <p:nvSpPr>
          <p:cNvPr id="3" name="2 Rectángulo"/>
          <p:cNvSpPr/>
          <p:nvPr/>
        </p:nvSpPr>
        <p:spPr>
          <a:xfrm>
            <a:off x="368950" y="744875"/>
            <a:ext cx="8219826" cy="369332"/>
          </a:xfrm>
          <a:prstGeom prst="rect">
            <a:avLst/>
          </a:prstGeom>
        </p:spPr>
        <p:txBody>
          <a:bodyPr wrap="square">
            <a:spAutoFit/>
          </a:bodyPr>
          <a:lstStyle/>
          <a:p>
            <a:r>
              <a:rPr lang="es-ES" dirty="0">
                <a:solidFill>
                  <a:srgbClr val="000000"/>
                </a:solidFill>
                <a:latin typeface="Arial"/>
              </a:rPr>
              <a:t>Con esta </a:t>
            </a:r>
            <a:r>
              <a:rPr lang="es-ES" dirty="0" err="1">
                <a:solidFill>
                  <a:srgbClr val="000000"/>
                </a:solidFill>
                <a:latin typeface="Arial"/>
              </a:rPr>
              <a:t>pseudo</a:t>
            </a:r>
            <a:r>
              <a:rPr lang="es-ES" dirty="0">
                <a:solidFill>
                  <a:srgbClr val="000000"/>
                </a:solidFill>
                <a:latin typeface="Arial"/>
              </a:rPr>
              <a:t>-clase seleccionamos el último elemento hijo.</a:t>
            </a:r>
            <a:endParaRPr lang="es-ES" dirty="0"/>
          </a:p>
        </p:txBody>
      </p:sp>
      <p:sp>
        <p:nvSpPr>
          <p:cNvPr id="4" name="3 Rectángulo"/>
          <p:cNvSpPr/>
          <p:nvPr/>
        </p:nvSpPr>
        <p:spPr>
          <a:xfrm>
            <a:off x="382642" y="1182986"/>
            <a:ext cx="6709638" cy="1200329"/>
          </a:xfrm>
          <a:prstGeom prst="rect">
            <a:avLst/>
          </a:prstGeom>
        </p:spPr>
        <p:txBody>
          <a:bodyPr wrap="square">
            <a:spAutoFit/>
          </a:bodyPr>
          <a:lstStyle/>
          <a:p>
            <a:r>
              <a:rPr lang="es-ES" dirty="0"/>
              <a:t>p:last-child{ </a:t>
            </a:r>
          </a:p>
          <a:p>
            <a:r>
              <a:rPr lang="es-ES" dirty="0"/>
              <a:t>	</a:t>
            </a:r>
            <a:r>
              <a:rPr lang="es-ES" dirty="0" err="1"/>
              <a:t>text-transform:uppercase</a:t>
            </a:r>
            <a:r>
              <a:rPr lang="es-ES" dirty="0"/>
              <a:t>;</a:t>
            </a:r>
          </a:p>
          <a:p>
            <a:r>
              <a:rPr lang="es-ES" dirty="0"/>
              <a:t> color:#CF0;</a:t>
            </a:r>
          </a:p>
          <a:p>
            <a:r>
              <a:rPr lang="es-ES" dirty="0"/>
              <a:t> }</a:t>
            </a:r>
          </a:p>
        </p:txBody>
      </p:sp>
      <p:sp>
        <p:nvSpPr>
          <p:cNvPr id="5" name="4 Rectángulo"/>
          <p:cNvSpPr/>
          <p:nvPr/>
        </p:nvSpPr>
        <p:spPr>
          <a:xfrm>
            <a:off x="411216" y="2597249"/>
            <a:ext cx="7833191" cy="1477328"/>
          </a:xfrm>
          <a:prstGeom prst="rect">
            <a:avLst/>
          </a:prstGeom>
        </p:spPr>
        <p:txBody>
          <a:bodyPr wrap="square">
            <a:spAutoFit/>
          </a:bodyPr>
          <a:lstStyle/>
          <a:p>
            <a:r>
              <a:rPr lang="es-ES" dirty="0"/>
              <a:t>&lt;p&gt;P es un </a:t>
            </a:r>
            <a:r>
              <a:rPr lang="es-ES" dirty="0" err="1"/>
              <a:t>párrado</a:t>
            </a:r>
            <a:r>
              <a:rPr lang="es-ES" dirty="0"/>
              <a:t> de nuestro documento - Posición 1&lt;/p&gt;</a:t>
            </a:r>
          </a:p>
          <a:p>
            <a:r>
              <a:rPr lang="es-ES" dirty="0"/>
              <a:t> &lt;p&gt;P es un </a:t>
            </a:r>
            <a:r>
              <a:rPr lang="es-ES" dirty="0" err="1"/>
              <a:t>párrado</a:t>
            </a:r>
            <a:r>
              <a:rPr lang="es-ES" dirty="0"/>
              <a:t> de nuestro documento - Posición 2&lt;/p&gt;</a:t>
            </a:r>
          </a:p>
          <a:p>
            <a:r>
              <a:rPr lang="es-ES" dirty="0"/>
              <a:t> &lt;p&gt;P es un </a:t>
            </a:r>
            <a:r>
              <a:rPr lang="es-ES" dirty="0" err="1"/>
              <a:t>párrado</a:t>
            </a:r>
            <a:r>
              <a:rPr lang="es-ES" dirty="0"/>
              <a:t> de nuestro documento - Posición 3&lt;/p&gt;</a:t>
            </a:r>
          </a:p>
          <a:p>
            <a:r>
              <a:rPr lang="es-ES" dirty="0"/>
              <a:t> &lt;p&gt;P es un </a:t>
            </a:r>
            <a:r>
              <a:rPr lang="es-ES" dirty="0" err="1"/>
              <a:t>párrado</a:t>
            </a:r>
            <a:r>
              <a:rPr lang="es-ES" dirty="0"/>
              <a:t> de nuestro documento - Posición 4&lt;/p&gt;</a:t>
            </a:r>
          </a:p>
          <a:p>
            <a:r>
              <a:rPr lang="es-ES" dirty="0"/>
              <a:t> &lt;p&gt;P es un </a:t>
            </a:r>
            <a:r>
              <a:rPr lang="es-ES" dirty="0" err="1"/>
              <a:t>párrado</a:t>
            </a:r>
            <a:r>
              <a:rPr lang="es-ES" dirty="0"/>
              <a:t> de nuestro documento - Posición 5&lt;/p&gt;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62" y="4293096"/>
            <a:ext cx="52387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072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85899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95536" y="1301661"/>
            <a:ext cx="8136904" cy="1200329"/>
          </a:xfrm>
          <a:prstGeom prst="rect">
            <a:avLst/>
          </a:prstGeom>
        </p:spPr>
        <p:txBody>
          <a:bodyPr wrap="square">
            <a:spAutoFit/>
          </a:bodyPr>
          <a:lstStyle/>
          <a:p>
            <a:r>
              <a:rPr lang="en-US" dirty="0"/>
              <a:t>#</a:t>
            </a:r>
            <a:r>
              <a:rPr lang="en-US" dirty="0" err="1"/>
              <a:t>ejemplo</a:t>
            </a:r>
            <a:r>
              <a:rPr lang="en-US" dirty="0"/>
              <a:t> p:last-child{</a:t>
            </a:r>
          </a:p>
          <a:p>
            <a:r>
              <a:rPr lang="en-US" dirty="0"/>
              <a:t>	 </a:t>
            </a:r>
            <a:r>
              <a:rPr lang="en-US" dirty="0" err="1"/>
              <a:t>text-transform:uppercase</a:t>
            </a:r>
            <a:r>
              <a:rPr lang="en-US" dirty="0"/>
              <a:t>;</a:t>
            </a:r>
          </a:p>
          <a:p>
            <a:r>
              <a:rPr lang="en-US" dirty="0"/>
              <a:t>	 color:#9FF;</a:t>
            </a:r>
          </a:p>
          <a:p>
            <a:r>
              <a:rPr lang="en-US" dirty="0"/>
              <a:t> }</a:t>
            </a:r>
            <a:endParaRPr lang="es-ES" dirty="0"/>
          </a:p>
        </p:txBody>
      </p:sp>
      <p:sp>
        <p:nvSpPr>
          <p:cNvPr id="3" name="2 Rectángulo"/>
          <p:cNvSpPr/>
          <p:nvPr/>
        </p:nvSpPr>
        <p:spPr>
          <a:xfrm>
            <a:off x="395536" y="2708920"/>
            <a:ext cx="7456884" cy="2585323"/>
          </a:xfrm>
          <a:prstGeom prst="rect">
            <a:avLst/>
          </a:prstGeom>
        </p:spPr>
        <p:txBody>
          <a:bodyPr wrap="square">
            <a:spAutoFit/>
          </a:bodyPr>
          <a:lstStyle/>
          <a:p>
            <a:r>
              <a:rPr lang="es-ES" dirty="0"/>
              <a:t>&lt;h1&gt;H1 es un título de nuestro documento&lt;/h1&gt;</a:t>
            </a:r>
          </a:p>
          <a:p>
            <a:r>
              <a:rPr lang="es-ES" dirty="0"/>
              <a:t> &lt;h2&gt;H1 es otro título de nuestro documento&lt;/h2&gt;</a:t>
            </a:r>
          </a:p>
          <a:p>
            <a:r>
              <a:rPr lang="es-ES" dirty="0"/>
              <a:t> &lt;div&gt;</a:t>
            </a:r>
          </a:p>
          <a:p>
            <a:r>
              <a:rPr lang="es-ES" dirty="0"/>
              <a:t>	 &lt;p&gt;P es hijo de su padre DIV&lt;/p&gt; </a:t>
            </a:r>
          </a:p>
          <a:p>
            <a:r>
              <a:rPr lang="es-ES" dirty="0"/>
              <a:t>&lt;/div&gt;</a:t>
            </a:r>
          </a:p>
          <a:p>
            <a:r>
              <a:rPr lang="es-ES" dirty="0"/>
              <a:t> &lt;div id="ejemplo"&gt;</a:t>
            </a:r>
          </a:p>
          <a:p>
            <a:r>
              <a:rPr lang="es-ES" dirty="0"/>
              <a:t>	 &lt;p&gt;P es hijo de su padre DIV con </a:t>
            </a:r>
            <a:r>
              <a:rPr lang="es-ES" dirty="0" err="1"/>
              <a:t>indentificado</a:t>
            </a:r>
            <a:r>
              <a:rPr lang="es-ES" dirty="0"/>
              <a:t> "ejemplo"&lt;/p&gt;</a:t>
            </a:r>
          </a:p>
          <a:p>
            <a:r>
              <a:rPr lang="es-ES" dirty="0"/>
              <a:t>	 &lt;p&gt;P es hijo de su padre DIV con </a:t>
            </a:r>
            <a:r>
              <a:rPr lang="es-ES" dirty="0" err="1"/>
              <a:t>indentificado</a:t>
            </a:r>
            <a:r>
              <a:rPr lang="es-ES" dirty="0"/>
              <a:t> "ejemplo"&lt;/p&gt; &lt;/div&gt;</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65" y="5157192"/>
            <a:ext cx="523875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0666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231260"/>
            <a:ext cx="1351652" cy="369332"/>
          </a:xfrm>
          <a:prstGeom prst="rect">
            <a:avLst/>
          </a:prstGeom>
        </p:spPr>
        <p:txBody>
          <a:bodyPr wrap="none">
            <a:spAutoFit/>
          </a:bodyPr>
          <a:lstStyle/>
          <a:p>
            <a:pPr fontAlgn="base"/>
            <a:r>
              <a:rPr lang="es-ES" b="1" dirty="0">
                <a:solidFill>
                  <a:srgbClr val="000000"/>
                </a:solidFill>
                <a:latin typeface="Arial"/>
              </a:rPr>
              <a:t>:</a:t>
            </a:r>
            <a:r>
              <a:rPr lang="es-ES" b="1" dirty="0" err="1">
                <a:solidFill>
                  <a:srgbClr val="000000"/>
                </a:solidFill>
                <a:latin typeface="Arial"/>
              </a:rPr>
              <a:t>only-child</a:t>
            </a:r>
            <a:endParaRPr lang="es-ES" b="1" i="0" dirty="0">
              <a:solidFill>
                <a:srgbClr val="000000"/>
              </a:solidFill>
              <a:effectLst/>
              <a:latin typeface="Arial"/>
            </a:endParaRPr>
          </a:p>
        </p:txBody>
      </p:sp>
      <p:sp>
        <p:nvSpPr>
          <p:cNvPr id="3" name="2 Rectángulo"/>
          <p:cNvSpPr/>
          <p:nvPr/>
        </p:nvSpPr>
        <p:spPr>
          <a:xfrm>
            <a:off x="395536" y="740498"/>
            <a:ext cx="8280920" cy="369332"/>
          </a:xfrm>
          <a:prstGeom prst="rect">
            <a:avLst/>
          </a:prstGeom>
        </p:spPr>
        <p:txBody>
          <a:bodyPr wrap="square">
            <a:spAutoFit/>
          </a:bodyPr>
          <a:lstStyle/>
          <a:p>
            <a:r>
              <a:rPr lang="es-ES" dirty="0">
                <a:solidFill>
                  <a:srgbClr val="000000"/>
                </a:solidFill>
                <a:latin typeface="Arial"/>
              </a:rPr>
              <a:t>Esta </a:t>
            </a:r>
            <a:r>
              <a:rPr lang="es-ES" dirty="0" err="1">
                <a:solidFill>
                  <a:srgbClr val="000000"/>
                </a:solidFill>
                <a:latin typeface="Arial"/>
              </a:rPr>
              <a:t>pseudo</a:t>
            </a:r>
            <a:r>
              <a:rPr lang="es-ES" dirty="0">
                <a:solidFill>
                  <a:srgbClr val="000000"/>
                </a:solidFill>
                <a:latin typeface="Arial"/>
              </a:rPr>
              <a:t>-clase selecciona cuándo hay un único hijo en ese elemento</a:t>
            </a:r>
            <a:endParaRPr lang="es-ES" dirty="0"/>
          </a:p>
        </p:txBody>
      </p:sp>
      <p:sp>
        <p:nvSpPr>
          <p:cNvPr id="4" name="3 Rectángulo"/>
          <p:cNvSpPr/>
          <p:nvPr/>
        </p:nvSpPr>
        <p:spPr>
          <a:xfrm>
            <a:off x="395536" y="1556792"/>
            <a:ext cx="6840760" cy="4524315"/>
          </a:xfrm>
          <a:prstGeom prst="rect">
            <a:avLst/>
          </a:prstGeom>
        </p:spPr>
        <p:txBody>
          <a:bodyPr wrap="square">
            <a:spAutoFit/>
          </a:bodyPr>
          <a:lstStyle/>
          <a:p>
            <a:r>
              <a:rPr lang="es-ES" dirty="0"/>
              <a:t>a:only-child{</a:t>
            </a:r>
          </a:p>
          <a:p>
            <a:r>
              <a:rPr lang="es-ES" dirty="0"/>
              <a:t>	 </a:t>
            </a:r>
            <a:r>
              <a:rPr lang="es-ES" dirty="0" err="1"/>
              <a:t>text-decoration:none</a:t>
            </a:r>
            <a:r>
              <a:rPr lang="es-ES" dirty="0"/>
              <a:t>;</a:t>
            </a:r>
          </a:p>
          <a:p>
            <a:r>
              <a:rPr lang="es-ES" dirty="0"/>
              <a:t>	 </a:t>
            </a:r>
            <a:r>
              <a:rPr lang="es-ES" dirty="0" err="1"/>
              <a:t>font-weight:bold</a:t>
            </a:r>
            <a:r>
              <a:rPr lang="es-ES" dirty="0"/>
              <a:t>;</a:t>
            </a:r>
          </a:p>
          <a:p>
            <a:r>
              <a:rPr lang="es-ES" dirty="0"/>
              <a:t>	 color:#6FF;</a:t>
            </a:r>
          </a:p>
          <a:p>
            <a:r>
              <a:rPr lang="es-ES" dirty="0"/>
              <a:t> } </a:t>
            </a:r>
          </a:p>
          <a:p>
            <a:endParaRPr lang="es-ES" dirty="0"/>
          </a:p>
          <a:p>
            <a:r>
              <a:rPr lang="es-ES" dirty="0"/>
              <a:t>&lt;div&gt;</a:t>
            </a:r>
          </a:p>
          <a:p>
            <a:r>
              <a:rPr lang="es-ES" dirty="0"/>
              <a:t>	 &lt; a </a:t>
            </a:r>
            <a:r>
              <a:rPr lang="es-ES" dirty="0" err="1"/>
              <a:t>href</a:t>
            </a:r>
            <a:r>
              <a:rPr lang="es-ES" dirty="0"/>
              <a:t>=""&gt;Enlace 1 del primer DIV&lt; /a&gt;</a:t>
            </a:r>
          </a:p>
          <a:p>
            <a:r>
              <a:rPr lang="es-ES" dirty="0"/>
              <a:t>	 &lt; a </a:t>
            </a:r>
            <a:r>
              <a:rPr lang="es-ES" dirty="0" err="1"/>
              <a:t>href</a:t>
            </a:r>
            <a:r>
              <a:rPr lang="es-ES" dirty="0"/>
              <a:t>=""&gt;Enlace 2 del primer DIV&lt; /a&gt;</a:t>
            </a:r>
          </a:p>
          <a:p>
            <a:r>
              <a:rPr lang="es-ES" dirty="0"/>
              <a:t> &lt;/div&gt;</a:t>
            </a:r>
          </a:p>
          <a:p>
            <a:r>
              <a:rPr lang="es-ES" dirty="0"/>
              <a:t> &lt;div&gt;</a:t>
            </a:r>
          </a:p>
          <a:p>
            <a:r>
              <a:rPr lang="es-ES" dirty="0"/>
              <a:t>	 &lt; a </a:t>
            </a:r>
            <a:r>
              <a:rPr lang="es-ES" dirty="0" err="1"/>
              <a:t>href</a:t>
            </a:r>
            <a:r>
              <a:rPr lang="es-ES" dirty="0"/>
              <a:t>=""&gt;Enlace único del DIV 2&lt; /a&gt;</a:t>
            </a:r>
          </a:p>
          <a:p>
            <a:r>
              <a:rPr lang="es-ES" dirty="0"/>
              <a:t> &lt;/div&gt;</a:t>
            </a:r>
          </a:p>
          <a:p>
            <a:r>
              <a:rPr lang="es-ES" dirty="0"/>
              <a:t> &lt;div&gt;</a:t>
            </a:r>
          </a:p>
          <a:p>
            <a:r>
              <a:rPr lang="es-ES" dirty="0"/>
              <a:t>	 &lt; a </a:t>
            </a:r>
            <a:r>
              <a:rPr lang="es-ES" dirty="0" err="1"/>
              <a:t>href</a:t>
            </a:r>
            <a:r>
              <a:rPr lang="es-ES" dirty="0"/>
              <a:t>=""&gt;Enlace único del DIV 3&lt; /a&gt;</a:t>
            </a:r>
          </a:p>
          <a:p>
            <a:r>
              <a:rPr lang="es-ES" dirty="0"/>
              <a:t> &lt;/div&gt;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181119"/>
            <a:ext cx="523875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48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260648"/>
            <a:ext cx="4104456" cy="424731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Para evitar esto que nos ha sucedido, deberíamos emplear </a:t>
            </a:r>
            <a:r>
              <a:rPr lang="es-ES" dirty="0" err="1"/>
              <a:t>Background-size</a:t>
            </a:r>
            <a:r>
              <a:rPr lang="es-ES" dirty="0"/>
              <a:t> asignándole dos valores, uno para el ancho y otro para el alto. No podemos olvidar si queremos mantener las proporciones en la imagen o ratio dar uno de los dos valores auto y que se redimensione en función a su otro valor en </a:t>
            </a:r>
            <a:r>
              <a:rPr lang="es-ES" dirty="0" err="1"/>
              <a:t>px</a:t>
            </a:r>
            <a:r>
              <a:rPr lang="es-ES" dirty="0"/>
              <a:t>. Si dejamos el segundo valor en blanco el navegador lo interpretará como auto también.</a:t>
            </a:r>
          </a:p>
          <a:p>
            <a:endParaRPr lang="es-ES" dirty="0"/>
          </a:p>
          <a:p>
            <a:r>
              <a:rPr lang="es-ES" dirty="0"/>
              <a:t>De esta forma es mucho más sencillo adaptar nuestra imagen al tamaño del </a:t>
            </a:r>
            <a:r>
              <a:rPr lang="es-ES" dirty="0" err="1"/>
              <a:t>background</a:t>
            </a:r>
            <a:r>
              <a:rPr lang="es-ES" dirty="0"/>
              <a:t>.</a:t>
            </a:r>
          </a:p>
        </p:txBody>
      </p:sp>
      <p:sp>
        <p:nvSpPr>
          <p:cNvPr id="5" name="4 Rectángulo"/>
          <p:cNvSpPr/>
          <p:nvPr/>
        </p:nvSpPr>
        <p:spPr>
          <a:xfrm>
            <a:off x="4542656" y="352981"/>
            <a:ext cx="4572000" cy="2308324"/>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r>
              <a:rPr lang="es-ES" dirty="0"/>
              <a:t>div {</a:t>
            </a:r>
          </a:p>
          <a:p>
            <a:r>
              <a:rPr lang="es-ES" dirty="0"/>
              <a:t> width:600px;</a:t>
            </a:r>
          </a:p>
          <a:p>
            <a:r>
              <a:rPr lang="es-ES" dirty="0"/>
              <a:t> height:350px;</a:t>
            </a:r>
          </a:p>
          <a:p>
            <a:r>
              <a:rPr lang="es-ES" dirty="0"/>
              <a:t> </a:t>
            </a:r>
            <a:r>
              <a:rPr lang="es-ES" dirty="0" err="1"/>
              <a:t>border</a:t>
            </a:r>
            <a:r>
              <a:rPr lang="es-ES" dirty="0"/>
              <a:t>: 5px </a:t>
            </a:r>
            <a:r>
              <a:rPr lang="es-ES" dirty="0" err="1"/>
              <a:t>solid</a:t>
            </a:r>
            <a:r>
              <a:rPr lang="es-ES" dirty="0"/>
              <a:t> </a:t>
            </a:r>
            <a:r>
              <a:rPr lang="es-ES" dirty="0" err="1"/>
              <a:t>hsla</a:t>
            </a:r>
            <a:r>
              <a:rPr lang="es-ES" dirty="0"/>
              <a:t>(30, 8%, 5%, .5); </a:t>
            </a:r>
            <a:r>
              <a:rPr lang="es-ES" dirty="0" err="1"/>
              <a:t>background-image:url</a:t>
            </a:r>
            <a:r>
              <a:rPr lang="es-ES" dirty="0"/>
              <a:t>(azulejo-pequeno.png); /*Tamaño de la imagen 125 x 125*/ </a:t>
            </a:r>
            <a:r>
              <a:rPr lang="es-ES" dirty="0" err="1"/>
              <a:t>background-size</a:t>
            </a:r>
            <a:r>
              <a:rPr lang="es-ES" dirty="0"/>
              <a:t>: </a:t>
            </a:r>
            <a:r>
              <a:rPr lang="es-ES" dirty="0">
                <a:solidFill>
                  <a:srgbClr val="FF0000"/>
                </a:solidFill>
              </a:rPr>
              <a:t>50px</a:t>
            </a:r>
            <a:r>
              <a:rPr lang="es-ES" dirty="0"/>
              <a:t> auto;</a:t>
            </a:r>
          </a:p>
          <a:p>
            <a:r>
              <a:rPr lang="es-ES" dirty="0"/>
              <a:t> }</a:t>
            </a:r>
          </a:p>
        </p:txBody>
      </p:sp>
      <p:sp>
        <p:nvSpPr>
          <p:cNvPr id="6" name="5 Rectángulo"/>
          <p:cNvSpPr/>
          <p:nvPr/>
        </p:nvSpPr>
        <p:spPr>
          <a:xfrm>
            <a:off x="4527808" y="2852936"/>
            <a:ext cx="4572000"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s-ES" dirty="0"/>
              <a:t>Como podemos observar la imagen de los azulejos se adaptó perfectamente a nuestro DIV sin perder las proporciones y sin que nuestra imagen haya sido cortada por ningún lado. </a:t>
            </a:r>
          </a:p>
        </p:txBody>
      </p:sp>
      <p:pic>
        <p:nvPicPr>
          <p:cNvPr id="1028" name="Picture 4" descr="http://untitled.es/wp-content/uploads/2011/11/Background-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552" y="4637695"/>
            <a:ext cx="3333750" cy="218742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7 Conector angular"/>
          <p:cNvCxnSpPr/>
          <p:nvPr/>
        </p:nvCxnSpPr>
        <p:spPr>
          <a:xfrm rot="5400000">
            <a:off x="4971273" y="3161029"/>
            <a:ext cx="394880" cy="27348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Rectángulo"/>
          <p:cNvSpPr/>
          <p:nvPr/>
        </p:nvSpPr>
        <p:spPr>
          <a:xfrm>
            <a:off x="4211960" y="4919124"/>
            <a:ext cx="4572000"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s-ES" dirty="0"/>
              <a:t>Como unidad de medida hemos utilizado en esta ocasión </a:t>
            </a:r>
            <a:r>
              <a:rPr lang="es-ES" dirty="0" err="1"/>
              <a:t>px</a:t>
            </a:r>
            <a:r>
              <a:rPr lang="es-ES" dirty="0"/>
              <a:t> haciendo referencia al tamaño que queremos para nuestra imagen de fondo. También podemos emplear tantos por ciento. Éstos hacen referencia al tamaño del contendor. </a:t>
            </a:r>
          </a:p>
        </p:txBody>
      </p:sp>
    </p:spTree>
    <p:extLst>
      <p:ext uri="{BB962C8B-B14F-4D97-AF65-F5344CB8AC3E}">
        <p14:creationId xmlns:p14="http://schemas.microsoft.com/office/powerpoint/2010/main" val="4153486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159822"/>
            <a:ext cx="1620957" cy="369332"/>
          </a:xfrm>
          <a:prstGeom prst="rect">
            <a:avLst/>
          </a:prstGeom>
        </p:spPr>
        <p:txBody>
          <a:bodyPr wrap="none">
            <a:spAutoFit/>
          </a:bodyPr>
          <a:lstStyle/>
          <a:p>
            <a:pPr fontAlgn="base"/>
            <a:r>
              <a:rPr lang="es-ES" b="1" dirty="0">
                <a:solidFill>
                  <a:srgbClr val="000000"/>
                </a:solidFill>
                <a:latin typeface="Arial"/>
              </a:rPr>
              <a:t>:</a:t>
            </a:r>
            <a:r>
              <a:rPr lang="es-ES" b="1" dirty="0" err="1">
                <a:solidFill>
                  <a:srgbClr val="000000"/>
                </a:solidFill>
                <a:latin typeface="Arial"/>
              </a:rPr>
              <a:t>nth</a:t>
            </a:r>
            <a:r>
              <a:rPr lang="es-ES" b="1" dirty="0">
                <a:solidFill>
                  <a:srgbClr val="000000"/>
                </a:solidFill>
                <a:latin typeface="Arial"/>
              </a:rPr>
              <a:t>-of-</a:t>
            </a:r>
            <a:r>
              <a:rPr lang="es-ES" b="1" dirty="0" err="1">
                <a:solidFill>
                  <a:srgbClr val="000000"/>
                </a:solidFill>
                <a:latin typeface="Arial"/>
              </a:rPr>
              <a:t>type</a:t>
            </a:r>
            <a:r>
              <a:rPr lang="es-ES" b="1" dirty="0">
                <a:solidFill>
                  <a:srgbClr val="000000"/>
                </a:solidFill>
                <a:latin typeface="Arial"/>
              </a:rPr>
              <a:t>()</a:t>
            </a:r>
            <a:endParaRPr lang="es-ES" b="1" i="0" dirty="0">
              <a:solidFill>
                <a:srgbClr val="000000"/>
              </a:solidFill>
              <a:effectLst/>
              <a:latin typeface="Arial"/>
            </a:endParaRPr>
          </a:p>
        </p:txBody>
      </p:sp>
      <p:sp>
        <p:nvSpPr>
          <p:cNvPr id="3" name="2 Rectángulo"/>
          <p:cNvSpPr/>
          <p:nvPr/>
        </p:nvSpPr>
        <p:spPr>
          <a:xfrm>
            <a:off x="323528" y="692696"/>
            <a:ext cx="7096273" cy="646331"/>
          </a:xfrm>
          <a:prstGeom prst="rect">
            <a:avLst/>
          </a:prstGeom>
        </p:spPr>
        <p:txBody>
          <a:bodyPr wrap="square">
            <a:spAutoFit/>
          </a:bodyPr>
          <a:lstStyle/>
          <a:p>
            <a:r>
              <a:rPr lang="es-ES" dirty="0">
                <a:solidFill>
                  <a:srgbClr val="000000"/>
                </a:solidFill>
                <a:latin typeface="Arial"/>
              </a:rPr>
              <a:t>Con esta </a:t>
            </a:r>
            <a:r>
              <a:rPr lang="es-ES" dirty="0" err="1">
                <a:solidFill>
                  <a:srgbClr val="000000"/>
                </a:solidFill>
                <a:latin typeface="Arial"/>
              </a:rPr>
              <a:t>pseudo</a:t>
            </a:r>
            <a:r>
              <a:rPr lang="es-ES" dirty="0">
                <a:solidFill>
                  <a:srgbClr val="000000"/>
                </a:solidFill>
                <a:latin typeface="Arial"/>
              </a:rPr>
              <a:t>-clase podremos seleccionar mediante la posición, elementos hijos de una forma alterna pero de un </a:t>
            </a:r>
            <a:r>
              <a:rPr lang="es-ES" b="1" dirty="0">
                <a:solidFill>
                  <a:srgbClr val="000000"/>
                </a:solidFill>
                <a:latin typeface="Arial"/>
              </a:rPr>
              <a:t>determinado tipo.</a:t>
            </a:r>
            <a:endParaRPr lang="es-ES" dirty="0"/>
          </a:p>
        </p:txBody>
      </p:sp>
      <p:sp>
        <p:nvSpPr>
          <p:cNvPr id="4" name="3 Rectángulo"/>
          <p:cNvSpPr/>
          <p:nvPr/>
        </p:nvSpPr>
        <p:spPr>
          <a:xfrm>
            <a:off x="323527" y="1700808"/>
            <a:ext cx="7096273" cy="923330"/>
          </a:xfrm>
          <a:prstGeom prst="rect">
            <a:avLst/>
          </a:prstGeom>
        </p:spPr>
        <p:txBody>
          <a:bodyPr wrap="square">
            <a:spAutoFit/>
          </a:bodyPr>
          <a:lstStyle/>
          <a:p>
            <a:r>
              <a:rPr lang="es-ES" dirty="0"/>
              <a:t>#ejemplo p:nth-of-type(2){</a:t>
            </a:r>
          </a:p>
          <a:p>
            <a:r>
              <a:rPr lang="es-ES" dirty="0"/>
              <a:t>	 color:#CF0;</a:t>
            </a:r>
          </a:p>
          <a:p>
            <a:r>
              <a:rPr lang="es-ES" dirty="0"/>
              <a:t>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852936"/>
            <a:ext cx="52387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772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188640"/>
            <a:ext cx="1856727" cy="369332"/>
          </a:xfrm>
          <a:prstGeom prst="rect">
            <a:avLst/>
          </a:prstGeom>
        </p:spPr>
        <p:txBody>
          <a:bodyPr wrap="none">
            <a:spAutoFit/>
          </a:bodyPr>
          <a:lstStyle/>
          <a:p>
            <a:r>
              <a:rPr lang="es-ES" dirty="0"/>
              <a:t>:</a:t>
            </a:r>
            <a:r>
              <a:rPr lang="es-ES" dirty="0" err="1"/>
              <a:t>nth</a:t>
            </a:r>
            <a:r>
              <a:rPr lang="es-ES" dirty="0"/>
              <a:t>-</a:t>
            </a:r>
            <a:r>
              <a:rPr lang="es-ES" dirty="0" err="1"/>
              <a:t>last</a:t>
            </a:r>
            <a:r>
              <a:rPr lang="es-ES" dirty="0"/>
              <a:t>-of-</a:t>
            </a:r>
            <a:r>
              <a:rPr lang="es-ES" dirty="0" err="1"/>
              <a:t>type</a:t>
            </a:r>
            <a:r>
              <a:rPr lang="es-ES" dirty="0"/>
              <a:t>()</a:t>
            </a:r>
          </a:p>
        </p:txBody>
      </p:sp>
      <p:sp>
        <p:nvSpPr>
          <p:cNvPr id="3" name="2 Rectángulo"/>
          <p:cNvSpPr/>
          <p:nvPr/>
        </p:nvSpPr>
        <p:spPr>
          <a:xfrm>
            <a:off x="251520" y="980728"/>
            <a:ext cx="8208912" cy="923330"/>
          </a:xfrm>
          <a:prstGeom prst="rect">
            <a:avLst/>
          </a:prstGeom>
        </p:spPr>
        <p:txBody>
          <a:bodyPr wrap="square">
            <a:spAutoFit/>
          </a:bodyPr>
          <a:lstStyle/>
          <a:p>
            <a:r>
              <a:rPr lang="es-ES" dirty="0"/>
              <a:t>Con esta </a:t>
            </a:r>
            <a:r>
              <a:rPr lang="es-ES" dirty="0" err="1"/>
              <a:t>pseudo</a:t>
            </a:r>
            <a:r>
              <a:rPr lang="es-ES" dirty="0"/>
              <a:t>-clase podremos seleccionar mediante la posición elementos hijos de una forma alterna pero de un determinado tipo. Siendo la posición </a:t>
            </a:r>
            <a:r>
              <a:rPr lang="es-ES" dirty="0" err="1"/>
              <a:t>incial</a:t>
            </a:r>
            <a:r>
              <a:rPr lang="es-ES" dirty="0"/>
              <a:t> el último elemento hijo. </a:t>
            </a:r>
          </a:p>
        </p:txBody>
      </p:sp>
      <p:sp>
        <p:nvSpPr>
          <p:cNvPr id="4" name="3 Rectángulo"/>
          <p:cNvSpPr/>
          <p:nvPr/>
        </p:nvSpPr>
        <p:spPr>
          <a:xfrm>
            <a:off x="251520" y="2045038"/>
            <a:ext cx="6636221" cy="1200329"/>
          </a:xfrm>
          <a:prstGeom prst="rect">
            <a:avLst/>
          </a:prstGeom>
        </p:spPr>
        <p:txBody>
          <a:bodyPr wrap="square">
            <a:spAutoFit/>
          </a:bodyPr>
          <a:lstStyle/>
          <a:p>
            <a:r>
              <a:rPr lang="en-US" dirty="0"/>
              <a:t>#</a:t>
            </a:r>
            <a:r>
              <a:rPr lang="en-US" dirty="0" err="1"/>
              <a:t>ejemplo</a:t>
            </a:r>
            <a:r>
              <a:rPr lang="en-US" dirty="0"/>
              <a:t> p:nth-last-of-type(4){</a:t>
            </a:r>
          </a:p>
          <a:p>
            <a:r>
              <a:rPr lang="en-US" dirty="0"/>
              <a:t>	 </a:t>
            </a:r>
            <a:r>
              <a:rPr lang="en-US" dirty="0" err="1"/>
              <a:t>font-weight:bold</a:t>
            </a:r>
            <a:r>
              <a:rPr lang="en-US" dirty="0"/>
              <a:t>;</a:t>
            </a:r>
          </a:p>
          <a:p>
            <a:r>
              <a:rPr lang="en-US" dirty="0"/>
              <a:t>	 color:#FC0;</a:t>
            </a:r>
          </a:p>
          <a:p>
            <a:r>
              <a:rPr lang="en-US" dirty="0"/>
              <a:t> }</a:t>
            </a:r>
            <a:endParaRPr lang="es-E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402439"/>
            <a:ext cx="52387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2053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6213" y="104815"/>
            <a:ext cx="1544012" cy="369332"/>
          </a:xfrm>
          <a:prstGeom prst="rect">
            <a:avLst/>
          </a:prstGeom>
        </p:spPr>
        <p:txBody>
          <a:bodyPr wrap="none">
            <a:spAutoFit/>
          </a:bodyPr>
          <a:lstStyle/>
          <a:p>
            <a:pPr fontAlgn="base"/>
            <a:r>
              <a:rPr lang="es-ES" b="1" dirty="0">
                <a:solidFill>
                  <a:srgbClr val="000000"/>
                </a:solidFill>
                <a:latin typeface="Arial"/>
              </a:rPr>
              <a:t>:</a:t>
            </a:r>
            <a:r>
              <a:rPr lang="es-ES" b="1" dirty="0" err="1">
                <a:solidFill>
                  <a:srgbClr val="000000"/>
                </a:solidFill>
                <a:latin typeface="Arial"/>
              </a:rPr>
              <a:t>first</a:t>
            </a:r>
            <a:r>
              <a:rPr lang="es-ES" b="1" dirty="0">
                <a:solidFill>
                  <a:srgbClr val="000000"/>
                </a:solidFill>
                <a:latin typeface="Arial"/>
              </a:rPr>
              <a:t>-of-</a:t>
            </a:r>
            <a:r>
              <a:rPr lang="es-ES" b="1" dirty="0" err="1">
                <a:solidFill>
                  <a:srgbClr val="000000"/>
                </a:solidFill>
                <a:latin typeface="Arial"/>
              </a:rPr>
              <a:t>type</a:t>
            </a:r>
            <a:endParaRPr lang="es-ES" b="1" i="0" dirty="0">
              <a:solidFill>
                <a:srgbClr val="000000"/>
              </a:solidFill>
              <a:effectLst/>
              <a:latin typeface="Arial"/>
            </a:endParaRPr>
          </a:p>
        </p:txBody>
      </p:sp>
      <p:sp>
        <p:nvSpPr>
          <p:cNvPr id="3" name="2 Rectángulo"/>
          <p:cNvSpPr/>
          <p:nvPr/>
        </p:nvSpPr>
        <p:spPr>
          <a:xfrm>
            <a:off x="395536" y="533440"/>
            <a:ext cx="8136904" cy="646331"/>
          </a:xfrm>
          <a:prstGeom prst="rect">
            <a:avLst/>
          </a:prstGeom>
        </p:spPr>
        <p:txBody>
          <a:bodyPr wrap="square">
            <a:spAutoFit/>
          </a:bodyPr>
          <a:lstStyle/>
          <a:p>
            <a:r>
              <a:rPr lang="es-ES" dirty="0">
                <a:solidFill>
                  <a:srgbClr val="000000"/>
                </a:solidFill>
                <a:latin typeface="Arial"/>
              </a:rPr>
              <a:t>Con esta </a:t>
            </a:r>
            <a:r>
              <a:rPr lang="es-ES" dirty="0" err="1">
                <a:solidFill>
                  <a:srgbClr val="000000"/>
                </a:solidFill>
                <a:latin typeface="Arial"/>
              </a:rPr>
              <a:t>pseudo</a:t>
            </a:r>
            <a:r>
              <a:rPr lang="es-ES" dirty="0">
                <a:solidFill>
                  <a:srgbClr val="000000"/>
                </a:solidFill>
                <a:latin typeface="Arial"/>
              </a:rPr>
              <a:t>-clase seleccionamos al primer elemento hijo de un determinado tipo.</a:t>
            </a:r>
            <a:endParaRPr lang="es-ES" dirty="0"/>
          </a:p>
        </p:txBody>
      </p:sp>
      <p:sp>
        <p:nvSpPr>
          <p:cNvPr id="4" name="3 Rectángulo"/>
          <p:cNvSpPr/>
          <p:nvPr/>
        </p:nvSpPr>
        <p:spPr>
          <a:xfrm>
            <a:off x="395536" y="1257082"/>
            <a:ext cx="6133876" cy="1477328"/>
          </a:xfrm>
          <a:prstGeom prst="rect">
            <a:avLst/>
          </a:prstGeom>
        </p:spPr>
        <p:txBody>
          <a:bodyPr wrap="square">
            <a:spAutoFit/>
          </a:bodyPr>
          <a:lstStyle/>
          <a:p>
            <a:r>
              <a:rPr lang="en-US" dirty="0"/>
              <a:t>#</a:t>
            </a:r>
            <a:r>
              <a:rPr lang="en-US" dirty="0" err="1"/>
              <a:t>ejemplo</a:t>
            </a:r>
            <a:r>
              <a:rPr lang="en-US" dirty="0"/>
              <a:t> p:first-of-type{ </a:t>
            </a:r>
          </a:p>
          <a:p>
            <a:r>
              <a:rPr lang="en-US" dirty="0"/>
              <a:t>	</a:t>
            </a:r>
            <a:r>
              <a:rPr lang="en-US" dirty="0" err="1"/>
              <a:t>text-transform:uppercase</a:t>
            </a:r>
            <a:r>
              <a:rPr lang="en-US" dirty="0"/>
              <a:t>;</a:t>
            </a:r>
          </a:p>
          <a:p>
            <a:r>
              <a:rPr lang="en-US" dirty="0"/>
              <a:t>	 </a:t>
            </a:r>
            <a:r>
              <a:rPr lang="en-US" dirty="0" err="1"/>
              <a:t>font-weight:bold</a:t>
            </a:r>
            <a:r>
              <a:rPr lang="en-US" dirty="0"/>
              <a:t>;</a:t>
            </a:r>
          </a:p>
          <a:p>
            <a:r>
              <a:rPr lang="en-US" dirty="0"/>
              <a:t>	 color:#9FF;</a:t>
            </a:r>
          </a:p>
          <a:p>
            <a:r>
              <a:rPr lang="en-US" dirty="0"/>
              <a:t> }</a:t>
            </a:r>
            <a:endParaRPr lang="es-ES" dirty="0"/>
          </a:p>
        </p:txBody>
      </p:sp>
      <p:sp>
        <p:nvSpPr>
          <p:cNvPr id="5" name="4 Rectángulo"/>
          <p:cNvSpPr/>
          <p:nvPr/>
        </p:nvSpPr>
        <p:spPr>
          <a:xfrm>
            <a:off x="256212" y="2777272"/>
            <a:ext cx="7988195" cy="2585323"/>
          </a:xfrm>
          <a:prstGeom prst="rect">
            <a:avLst/>
          </a:prstGeom>
        </p:spPr>
        <p:txBody>
          <a:bodyPr wrap="square">
            <a:spAutoFit/>
          </a:bodyPr>
          <a:lstStyle/>
          <a:p>
            <a:r>
              <a:rPr lang="es-ES" dirty="0"/>
              <a:t>&lt;h1&gt;H1 es un título de nuestro documento&lt;/h1&gt;</a:t>
            </a:r>
          </a:p>
          <a:p>
            <a:r>
              <a:rPr lang="es-ES" dirty="0"/>
              <a:t> &lt;h2&gt;H2 es otro título de nuestro documento&lt;/h2&gt;</a:t>
            </a:r>
          </a:p>
          <a:p>
            <a:r>
              <a:rPr lang="es-ES" dirty="0"/>
              <a:t> &lt;div&gt;</a:t>
            </a:r>
          </a:p>
          <a:p>
            <a:r>
              <a:rPr lang="es-ES" dirty="0"/>
              <a:t>	 &lt;p&gt;P es hijo de su padre DIV&lt;/p&gt;</a:t>
            </a:r>
          </a:p>
          <a:p>
            <a:r>
              <a:rPr lang="es-ES" dirty="0"/>
              <a:t> &lt;/div&gt;</a:t>
            </a:r>
          </a:p>
          <a:p>
            <a:r>
              <a:rPr lang="es-ES" dirty="0"/>
              <a:t> &lt;div id="ejemplo"&gt;</a:t>
            </a:r>
          </a:p>
          <a:p>
            <a:r>
              <a:rPr lang="es-ES" dirty="0"/>
              <a:t>	 &lt;p&gt;P es hijo de su padre DIV con </a:t>
            </a:r>
            <a:r>
              <a:rPr lang="es-ES" dirty="0" err="1"/>
              <a:t>indentificado</a:t>
            </a:r>
            <a:r>
              <a:rPr lang="es-ES" dirty="0"/>
              <a:t> "ejemplo"&lt;/p&gt;</a:t>
            </a:r>
          </a:p>
          <a:p>
            <a:r>
              <a:rPr lang="es-ES" dirty="0"/>
              <a:t>	 &lt;p&gt;P es hijo de su padre DIV con </a:t>
            </a:r>
            <a:r>
              <a:rPr lang="es-ES" dirty="0" err="1"/>
              <a:t>indentificado</a:t>
            </a:r>
            <a:r>
              <a:rPr lang="es-ES" dirty="0"/>
              <a:t> "ejemplo"&lt;/p&gt;</a:t>
            </a:r>
          </a:p>
          <a:p>
            <a:r>
              <a:rPr lang="es-ES" dirty="0"/>
              <a:t> &lt;/div&gt;</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918" y="5229200"/>
            <a:ext cx="523875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8643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31235"/>
            <a:ext cx="1582484" cy="369332"/>
          </a:xfrm>
          <a:prstGeom prst="rect">
            <a:avLst/>
          </a:prstGeom>
        </p:spPr>
        <p:txBody>
          <a:bodyPr wrap="none">
            <a:spAutoFit/>
          </a:bodyPr>
          <a:lstStyle/>
          <a:p>
            <a:pPr fontAlgn="base"/>
            <a:r>
              <a:rPr lang="es-ES" b="1" dirty="0">
                <a:solidFill>
                  <a:srgbClr val="000000"/>
                </a:solidFill>
                <a:latin typeface="Arial"/>
              </a:rPr>
              <a:t>:</a:t>
            </a:r>
            <a:r>
              <a:rPr lang="es-ES" b="1" dirty="0" err="1">
                <a:solidFill>
                  <a:srgbClr val="000000"/>
                </a:solidFill>
                <a:latin typeface="Arial"/>
              </a:rPr>
              <a:t>only</a:t>
            </a:r>
            <a:r>
              <a:rPr lang="es-ES" b="1" dirty="0">
                <a:solidFill>
                  <a:srgbClr val="000000"/>
                </a:solidFill>
                <a:latin typeface="Arial"/>
              </a:rPr>
              <a:t>-of-</a:t>
            </a:r>
            <a:r>
              <a:rPr lang="es-ES" b="1" dirty="0" err="1">
                <a:solidFill>
                  <a:srgbClr val="000000"/>
                </a:solidFill>
                <a:latin typeface="Arial"/>
              </a:rPr>
              <a:t>type</a:t>
            </a:r>
            <a:endParaRPr lang="es-ES" b="1" i="0" dirty="0">
              <a:solidFill>
                <a:srgbClr val="000000"/>
              </a:solidFill>
              <a:effectLst/>
              <a:latin typeface="Arial"/>
            </a:endParaRPr>
          </a:p>
        </p:txBody>
      </p:sp>
      <p:sp>
        <p:nvSpPr>
          <p:cNvPr id="3" name="2 Rectángulo"/>
          <p:cNvSpPr/>
          <p:nvPr/>
        </p:nvSpPr>
        <p:spPr>
          <a:xfrm>
            <a:off x="385761" y="523957"/>
            <a:ext cx="7930653" cy="646331"/>
          </a:xfrm>
          <a:prstGeom prst="rect">
            <a:avLst/>
          </a:prstGeom>
        </p:spPr>
        <p:txBody>
          <a:bodyPr wrap="square">
            <a:spAutoFit/>
          </a:bodyPr>
          <a:lstStyle/>
          <a:p>
            <a:r>
              <a:rPr lang="es-ES" dirty="0">
                <a:solidFill>
                  <a:srgbClr val="000000"/>
                </a:solidFill>
                <a:latin typeface="Arial"/>
              </a:rPr>
              <a:t>Esta </a:t>
            </a:r>
            <a:r>
              <a:rPr lang="es-ES" dirty="0" err="1">
                <a:solidFill>
                  <a:srgbClr val="000000"/>
                </a:solidFill>
                <a:latin typeface="Arial"/>
              </a:rPr>
              <a:t>pseudo</a:t>
            </a:r>
            <a:r>
              <a:rPr lang="es-ES" dirty="0">
                <a:solidFill>
                  <a:srgbClr val="000000"/>
                </a:solidFill>
                <a:latin typeface="Arial"/>
              </a:rPr>
              <a:t>-clase selecciona </a:t>
            </a:r>
            <a:r>
              <a:rPr lang="es-ES" dirty="0" err="1">
                <a:solidFill>
                  <a:srgbClr val="000000"/>
                </a:solidFill>
                <a:latin typeface="Arial"/>
              </a:rPr>
              <a:t>cúando</a:t>
            </a:r>
            <a:r>
              <a:rPr lang="es-ES" dirty="0">
                <a:solidFill>
                  <a:srgbClr val="000000"/>
                </a:solidFill>
                <a:latin typeface="Arial"/>
              </a:rPr>
              <a:t> hay un único hijo de ese tipo en ese elemento de un mismo tipo.</a:t>
            </a:r>
            <a:endParaRPr lang="es-ES" dirty="0"/>
          </a:p>
        </p:txBody>
      </p:sp>
      <p:sp>
        <p:nvSpPr>
          <p:cNvPr id="4" name="3 Rectángulo"/>
          <p:cNvSpPr/>
          <p:nvPr/>
        </p:nvSpPr>
        <p:spPr>
          <a:xfrm>
            <a:off x="385759" y="1170288"/>
            <a:ext cx="5698409" cy="5355312"/>
          </a:xfrm>
          <a:prstGeom prst="rect">
            <a:avLst/>
          </a:prstGeom>
        </p:spPr>
        <p:txBody>
          <a:bodyPr wrap="square">
            <a:spAutoFit/>
          </a:bodyPr>
          <a:lstStyle/>
          <a:p>
            <a:r>
              <a:rPr lang="es-ES" dirty="0"/>
              <a:t>a:only-of-type{</a:t>
            </a:r>
          </a:p>
          <a:p>
            <a:r>
              <a:rPr lang="es-ES" dirty="0"/>
              <a:t>	 </a:t>
            </a:r>
            <a:r>
              <a:rPr lang="es-ES" dirty="0" err="1"/>
              <a:t>text-decoration:none</a:t>
            </a:r>
            <a:r>
              <a:rPr lang="es-ES" dirty="0"/>
              <a:t>;</a:t>
            </a:r>
          </a:p>
          <a:p>
            <a:r>
              <a:rPr lang="es-ES" dirty="0"/>
              <a:t>	 </a:t>
            </a:r>
            <a:r>
              <a:rPr lang="es-ES" dirty="0" err="1"/>
              <a:t>font-weight:bold</a:t>
            </a:r>
            <a:r>
              <a:rPr lang="es-ES" dirty="0"/>
              <a:t>;</a:t>
            </a:r>
          </a:p>
          <a:p>
            <a:r>
              <a:rPr lang="es-ES" dirty="0"/>
              <a:t>	 color:#6FF;</a:t>
            </a:r>
          </a:p>
          <a:p>
            <a:r>
              <a:rPr lang="es-ES" dirty="0"/>
              <a:t> } </a:t>
            </a:r>
          </a:p>
          <a:p>
            <a:endParaRPr lang="es-ES" dirty="0"/>
          </a:p>
          <a:p>
            <a:r>
              <a:rPr lang="es-ES" dirty="0"/>
              <a:t>&lt;div&gt;</a:t>
            </a:r>
          </a:p>
          <a:p>
            <a:r>
              <a:rPr lang="es-ES" dirty="0"/>
              <a:t>	 &lt; a </a:t>
            </a:r>
            <a:r>
              <a:rPr lang="es-ES" dirty="0" err="1"/>
              <a:t>href</a:t>
            </a:r>
            <a:r>
              <a:rPr lang="es-ES" dirty="0"/>
              <a:t>=""&gt;Enlace 1 del primer DIV&lt; /a&gt;</a:t>
            </a:r>
          </a:p>
          <a:p>
            <a:r>
              <a:rPr lang="es-ES" dirty="0"/>
              <a:t>	 &lt; a </a:t>
            </a:r>
            <a:r>
              <a:rPr lang="es-ES" dirty="0" err="1"/>
              <a:t>href</a:t>
            </a:r>
            <a:r>
              <a:rPr lang="es-ES" dirty="0"/>
              <a:t>=""&gt;Enlace 2 del primer DIV&lt; /a&gt;</a:t>
            </a:r>
          </a:p>
          <a:p>
            <a:r>
              <a:rPr lang="es-ES" dirty="0"/>
              <a:t> &lt;/div&gt;</a:t>
            </a:r>
          </a:p>
          <a:p>
            <a:r>
              <a:rPr lang="es-ES" dirty="0"/>
              <a:t> &lt;div&gt;</a:t>
            </a:r>
          </a:p>
          <a:p>
            <a:r>
              <a:rPr lang="es-ES" dirty="0"/>
              <a:t>	 &lt;h1&gt;Esto es un título para mi documento&lt;/h1&gt; 	&lt;h1&gt;Esto es otro título para mi documento&lt;/h1&gt;</a:t>
            </a:r>
          </a:p>
          <a:p>
            <a:r>
              <a:rPr lang="es-ES" dirty="0"/>
              <a:t>	 &lt; a </a:t>
            </a:r>
            <a:r>
              <a:rPr lang="es-ES" dirty="0" err="1"/>
              <a:t>href</a:t>
            </a:r>
            <a:r>
              <a:rPr lang="es-ES" dirty="0"/>
              <a:t>=""&gt;Enlace único del DIV 2&lt; /a&gt;</a:t>
            </a:r>
          </a:p>
          <a:p>
            <a:r>
              <a:rPr lang="en-US" dirty="0"/>
              <a:t>&lt;/div&gt;</a:t>
            </a:r>
          </a:p>
          <a:p>
            <a:r>
              <a:rPr lang="en-US" dirty="0"/>
              <a:t> &lt;div&gt;</a:t>
            </a:r>
          </a:p>
          <a:p>
            <a:r>
              <a:rPr lang="en-US" dirty="0"/>
              <a:t>	 &lt; a </a:t>
            </a:r>
            <a:r>
              <a:rPr lang="en-US" dirty="0" err="1"/>
              <a:t>href</a:t>
            </a:r>
            <a:r>
              <a:rPr lang="en-US" dirty="0"/>
              <a:t>=""&gt;Enlace 1 del DIV 3&lt; /a&gt;</a:t>
            </a:r>
          </a:p>
          <a:p>
            <a:r>
              <a:rPr lang="en-US" dirty="0"/>
              <a:t>	 &lt; a </a:t>
            </a:r>
            <a:r>
              <a:rPr lang="en-US" dirty="0" err="1"/>
              <a:t>href</a:t>
            </a:r>
            <a:r>
              <a:rPr lang="en-US" dirty="0"/>
              <a:t>=""&gt;Enlace 2 del DIV 3&lt; /a&gt;</a:t>
            </a:r>
          </a:p>
          <a:p>
            <a:r>
              <a:rPr lang="en-US" dirty="0"/>
              <a:t> &lt;/div&gt;</a:t>
            </a:r>
            <a:endParaRPr lang="es-E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520" y="1340768"/>
            <a:ext cx="523875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041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131247"/>
            <a:ext cx="941283" cy="369332"/>
          </a:xfrm>
          <a:prstGeom prst="rect">
            <a:avLst/>
          </a:prstGeom>
        </p:spPr>
        <p:txBody>
          <a:bodyPr wrap="none">
            <a:spAutoFit/>
          </a:bodyPr>
          <a:lstStyle/>
          <a:p>
            <a:pPr fontAlgn="base"/>
            <a:r>
              <a:rPr lang="es-ES" b="1" dirty="0">
                <a:solidFill>
                  <a:srgbClr val="000000"/>
                </a:solidFill>
                <a:latin typeface="Arial"/>
              </a:rPr>
              <a:t>:</a:t>
            </a:r>
            <a:r>
              <a:rPr lang="es-ES" b="1" dirty="0" err="1">
                <a:solidFill>
                  <a:srgbClr val="000000"/>
                </a:solidFill>
                <a:latin typeface="Arial"/>
              </a:rPr>
              <a:t>empty</a:t>
            </a:r>
            <a:endParaRPr lang="es-ES" b="1" i="0" dirty="0">
              <a:solidFill>
                <a:srgbClr val="000000"/>
              </a:solidFill>
              <a:effectLst/>
              <a:latin typeface="Arial"/>
            </a:endParaRPr>
          </a:p>
        </p:txBody>
      </p:sp>
      <p:sp>
        <p:nvSpPr>
          <p:cNvPr id="3" name="2 Rectángulo"/>
          <p:cNvSpPr/>
          <p:nvPr/>
        </p:nvSpPr>
        <p:spPr>
          <a:xfrm>
            <a:off x="251520" y="692696"/>
            <a:ext cx="8352928" cy="1200329"/>
          </a:xfrm>
          <a:prstGeom prst="rect">
            <a:avLst/>
          </a:prstGeom>
        </p:spPr>
        <p:txBody>
          <a:bodyPr wrap="square">
            <a:spAutoFit/>
          </a:bodyPr>
          <a:lstStyle/>
          <a:p>
            <a:r>
              <a:rPr lang="es-ES" dirty="0">
                <a:solidFill>
                  <a:srgbClr val="000000"/>
                </a:solidFill>
                <a:latin typeface="Arial"/>
              </a:rPr>
              <a:t>Selecciona un elemento que no tiene hijos. Se considera como hijo también al texto.</a:t>
            </a:r>
          </a:p>
          <a:p>
            <a:r>
              <a:rPr lang="es-ES" dirty="0">
                <a:solidFill>
                  <a:srgbClr val="000000"/>
                </a:solidFill>
                <a:latin typeface="Arial"/>
              </a:rPr>
              <a:t>Es decir, que un elemento que contenga un espacio en blanco no está vacío, por lo tanto no se aplicarán los estilos declarados.</a:t>
            </a:r>
            <a:endParaRPr lang="es-ES" dirty="0"/>
          </a:p>
        </p:txBody>
      </p:sp>
      <p:sp>
        <p:nvSpPr>
          <p:cNvPr id="4" name="3 Rectángulo"/>
          <p:cNvSpPr/>
          <p:nvPr/>
        </p:nvSpPr>
        <p:spPr>
          <a:xfrm>
            <a:off x="251520" y="1951672"/>
            <a:ext cx="4572000" cy="2308324"/>
          </a:xfrm>
          <a:prstGeom prst="rect">
            <a:avLst/>
          </a:prstGeom>
        </p:spPr>
        <p:txBody>
          <a:bodyPr>
            <a:spAutoFit/>
          </a:bodyPr>
          <a:lstStyle/>
          <a:p>
            <a:r>
              <a:rPr lang="en-US" dirty="0"/>
              <a:t>:empty{</a:t>
            </a:r>
          </a:p>
          <a:p>
            <a:r>
              <a:rPr lang="en-US" dirty="0"/>
              <a:t>	 height:100px;</a:t>
            </a:r>
          </a:p>
          <a:p>
            <a:r>
              <a:rPr lang="en-US" dirty="0"/>
              <a:t>	 width:100px;</a:t>
            </a:r>
          </a:p>
          <a:p>
            <a:r>
              <a:rPr lang="en-US" dirty="0"/>
              <a:t>	 background-color:#CFF;</a:t>
            </a:r>
          </a:p>
          <a:p>
            <a:r>
              <a:rPr lang="en-US" dirty="0"/>
              <a:t> }</a:t>
            </a:r>
          </a:p>
          <a:p>
            <a:r>
              <a:rPr lang="en-US" dirty="0"/>
              <a:t> &lt;div&gt;&lt;/div&gt;</a:t>
            </a:r>
          </a:p>
          <a:p>
            <a:r>
              <a:rPr lang="en-US" dirty="0"/>
              <a:t> &lt;div&gt; &lt;/div&gt;</a:t>
            </a:r>
          </a:p>
          <a:p>
            <a:r>
              <a:rPr lang="en-US" dirty="0"/>
              <a:t> &lt;div&gt;Este div </a:t>
            </a:r>
            <a:r>
              <a:rPr lang="en-US" dirty="0" err="1"/>
              <a:t>contiene</a:t>
            </a:r>
            <a:r>
              <a:rPr lang="en-US" dirty="0"/>
              <a:t> </a:t>
            </a:r>
            <a:r>
              <a:rPr lang="en-US" dirty="0" err="1"/>
              <a:t>texto</a:t>
            </a:r>
            <a:r>
              <a:rPr lang="en-US" dirty="0"/>
              <a:t>&lt;/div&gt;</a:t>
            </a:r>
            <a:endParaRPr lang="es-E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653136"/>
            <a:ext cx="52387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433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130086"/>
            <a:ext cx="8064896" cy="369332"/>
          </a:xfrm>
          <a:prstGeom prst="rect">
            <a:avLst/>
          </a:prstGeom>
        </p:spPr>
        <p:txBody>
          <a:bodyPr wrap="square">
            <a:spAutoFit/>
          </a:bodyPr>
          <a:lstStyle/>
          <a:p>
            <a:pPr fontAlgn="base"/>
            <a:r>
              <a:rPr lang="es-ES" b="1" dirty="0" err="1">
                <a:solidFill>
                  <a:srgbClr val="000000"/>
                </a:solidFill>
                <a:latin typeface="Arial"/>
              </a:rPr>
              <a:t>Pseudo</a:t>
            </a:r>
            <a:r>
              <a:rPr lang="es-ES" b="1" dirty="0">
                <a:solidFill>
                  <a:srgbClr val="000000"/>
                </a:solidFill>
                <a:latin typeface="Arial"/>
              </a:rPr>
              <a:t>-clases estructurales CSS3 – Fórmula :</a:t>
            </a:r>
            <a:r>
              <a:rPr lang="es-ES" b="1" dirty="0" err="1">
                <a:solidFill>
                  <a:srgbClr val="000000"/>
                </a:solidFill>
                <a:latin typeface="Arial"/>
              </a:rPr>
              <a:t>nth-child</a:t>
            </a:r>
            <a:endParaRPr lang="es-ES" b="1" i="0" u="none" strike="noStrike" dirty="0">
              <a:solidFill>
                <a:srgbClr val="000000"/>
              </a:solidFill>
              <a:effectLst/>
              <a:latin typeface="Arial"/>
            </a:endParaRPr>
          </a:p>
        </p:txBody>
      </p:sp>
      <p:sp>
        <p:nvSpPr>
          <p:cNvPr id="3" name="2 Rectángulo"/>
          <p:cNvSpPr/>
          <p:nvPr/>
        </p:nvSpPr>
        <p:spPr>
          <a:xfrm>
            <a:off x="382414" y="836712"/>
            <a:ext cx="7934002" cy="646331"/>
          </a:xfrm>
          <a:prstGeom prst="rect">
            <a:avLst/>
          </a:prstGeom>
        </p:spPr>
        <p:txBody>
          <a:bodyPr wrap="square">
            <a:spAutoFit/>
          </a:bodyPr>
          <a:lstStyle/>
          <a:p>
            <a:r>
              <a:rPr lang="es-ES" dirty="0"/>
              <a:t>Las :</a:t>
            </a:r>
            <a:r>
              <a:rPr lang="es-ES" dirty="0" err="1"/>
              <a:t>pseudo</a:t>
            </a:r>
            <a:r>
              <a:rPr lang="es-ES" dirty="0"/>
              <a:t>-clases, éstas tienen muchas cosas en común con los selectores de atributos</a:t>
            </a:r>
          </a:p>
        </p:txBody>
      </p:sp>
      <p:sp>
        <p:nvSpPr>
          <p:cNvPr id="4" name="3 Rectángulo"/>
          <p:cNvSpPr/>
          <p:nvPr/>
        </p:nvSpPr>
        <p:spPr>
          <a:xfrm>
            <a:off x="395536" y="1700808"/>
            <a:ext cx="7920880" cy="646331"/>
          </a:xfrm>
          <a:prstGeom prst="rect">
            <a:avLst/>
          </a:prstGeom>
        </p:spPr>
        <p:txBody>
          <a:bodyPr wrap="square">
            <a:spAutoFit/>
          </a:bodyPr>
          <a:lstStyle/>
          <a:p>
            <a:r>
              <a:rPr lang="es-ES" dirty="0"/>
              <a:t>Antes de nada, vamos a crear el esquema de la estructura DOM con la que trabajaremos los ejemplos. </a:t>
            </a:r>
          </a:p>
        </p:txBody>
      </p:sp>
      <p:sp>
        <p:nvSpPr>
          <p:cNvPr id="5" name="4 Rectángulo"/>
          <p:cNvSpPr/>
          <p:nvPr/>
        </p:nvSpPr>
        <p:spPr>
          <a:xfrm>
            <a:off x="410418" y="2564904"/>
            <a:ext cx="7257925" cy="3139321"/>
          </a:xfrm>
          <a:prstGeom prst="rect">
            <a:avLst/>
          </a:prstGeom>
        </p:spPr>
        <p:txBody>
          <a:bodyPr wrap="square">
            <a:spAutoFit/>
          </a:bodyPr>
          <a:lstStyle/>
          <a:p>
            <a:r>
              <a:rPr lang="es-ES" dirty="0"/>
              <a:t>&lt;</a:t>
            </a:r>
            <a:r>
              <a:rPr lang="es-ES" dirty="0" err="1"/>
              <a:t>body</a:t>
            </a:r>
            <a:r>
              <a:rPr lang="es-ES" dirty="0"/>
              <a:t>&gt; </a:t>
            </a:r>
          </a:p>
          <a:p>
            <a:r>
              <a:rPr lang="es-ES" dirty="0"/>
              <a:t>	&lt;div&gt;Esto es un texto de prueba para el elemento div 1&lt;/div&gt; 	&lt;div&gt;Esto es un texto de prueba para el elemento div 2&lt;/div&gt; 	&lt;div&gt;Esto es un texto de prueba para el elemento div 3&lt;/div&gt; 	&lt;div&gt;Esto es un texto de prueba para el elemento div 4&lt;/div&gt; 	&lt;div&gt;Esto es un texto de prueba para el elemento div 5&lt;/div&gt; 	&lt;div&gt;Esto es un texto de prueba para el elemento div 6&lt;/div&gt; 	&lt;div&gt;Esto es un texto de prueba para el elemento div 7&lt;/div&gt; 	&lt;div&gt;Esto es un texto de prueba para el elemento div 8&lt;/div&gt; 	&lt;div&gt;Esto es un texto de prueba para el elemento div 9&lt;/div&gt; &lt;/</a:t>
            </a:r>
            <a:r>
              <a:rPr lang="es-ES" dirty="0" err="1"/>
              <a:t>body</a:t>
            </a:r>
            <a:r>
              <a:rPr lang="es-ES" dirty="0"/>
              <a:t>&gt;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540" y="5366966"/>
            <a:ext cx="4762500"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2370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107047"/>
            <a:ext cx="6984776" cy="369332"/>
          </a:xfrm>
          <a:prstGeom prst="rect">
            <a:avLst/>
          </a:prstGeom>
        </p:spPr>
        <p:txBody>
          <a:bodyPr wrap="square">
            <a:spAutoFit/>
          </a:bodyPr>
          <a:lstStyle/>
          <a:p>
            <a:r>
              <a:rPr lang="es-ES" dirty="0">
                <a:solidFill>
                  <a:srgbClr val="000000"/>
                </a:solidFill>
                <a:latin typeface="Arial"/>
              </a:rPr>
              <a:t>También he aplicado un estilo al </a:t>
            </a:r>
            <a:r>
              <a:rPr lang="es-ES" b="1" dirty="0" err="1">
                <a:solidFill>
                  <a:srgbClr val="000000"/>
                </a:solidFill>
                <a:latin typeface="Arial"/>
              </a:rPr>
              <a:t>body</a:t>
            </a:r>
            <a:r>
              <a:rPr lang="es-ES" b="1" dirty="0">
                <a:solidFill>
                  <a:srgbClr val="000000"/>
                </a:solidFill>
                <a:latin typeface="Arial"/>
              </a:rPr>
              <a:t>.</a:t>
            </a:r>
            <a:endParaRPr lang="es-ES" dirty="0"/>
          </a:p>
        </p:txBody>
      </p:sp>
      <p:sp>
        <p:nvSpPr>
          <p:cNvPr id="3" name="2 Rectángulo"/>
          <p:cNvSpPr/>
          <p:nvPr/>
        </p:nvSpPr>
        <p:spPr>
          <a:xfrm>
            <a:off x="395536" y="692696"/>
            <a:ext cx="6840760" cy="1200329"/>
          </a:xfrm>
          <a:prstGeom prst="rect">
            <a:avLst/>
          </a:prstGeom>
        </p:spPr>
        <p:txBody>
          <a:bodyPr wrap="square">
            <a:spAutoFit/>
          </a:bodyPr>
          <a:lstStyle/>
          <a:p>
            <a:r>
              <a:rPr lang="en-US" dirty="0"/>
              <a:t>body{</a:t>
            </a:r>
          </a:p>
          <a:p>
            <a:r>
              <a:rPr lang="en-US" dirty="0"/>
              <a:t>	 </a:t>
            </a:r>
            <a:r>
              <a:rPr lang="en-US" dirty="0" err="1"/>
              <a:t>font-family:Arial</a:t>
            </a:r>
            <a:r>
              <a:rPr lang="en-US" dirty="0"/>
              <a:t>, Helvetica, sans-serif; </a:t>
            </a:r>
            <a:r>
              <a:rPr lang="en-US" dirty="0" err="1"/>
              <a:t>font-weight:bold</a:t>
            </a:r>
            <a:r>
              <a:rPr lang="en-US" dirty="0"/>
              <a:t>; 	background-color:#666; color:#ccc;</a:t>
            </a:r>
          </a:p>
          <a:p>
            <a:r>
              <a:rPr lang="en-US" dirty="0"/>
              <a:t> }</a:t>
            </a:r>
            <a:endParaRPr lang="es-ES" dirty="0"/>
          </a:p>
        </p:txBody>
      </p:sp>
      <p:sp>
        <p:nvSpPr>
          <p:cNvPr id="4" name="3 Rectángulo"/>
          <p:cNvSpPr/>
          <p:nvPr/>
        </p:nvSpPr>
        <p:spPr>
          <a:xfrm>
            <a:off x="395536" y="2331522"/>
            <a:ext cx="1595309" cy="369332"/>
          </a:xfrm>
          <a:prstGeom prst="rect">
            <a:avLst/>
          </a:prstGeom>
        </p:spPr>
        <p:txBody>
          <a:bodyPr wrap="none">
            <a:spAutoFit/>
          </a:bodyPr>
          <a:lstStyle/>
          <a:p>
            <a:pPr fontAlgn="base"/>
            <a:r>
              <a:rPr lang="es-ES" b="1" dirty="0">
                <a:solidFill>
                  <a:srgbClr val="000000"/>
                </a:solidFill>
                <a:latin typeface="Arial"/>
              </a:rPr>
              <a:t>:</a:t>
            </a:r>
            <a:r>
              <a:rPr lang="es-ES" b="1" dirty="0" err="1">
                <a:solidFill>
                  <a:srgbClr val="000000"/>
                </a:solidFill>
                <a:latin typeface="Arial"/>
              </a:rPr>
              <a:t>nth-child</a:t>
            </a:r>
            <a:r>
              <a:rPr lang="es-ES" b="1" dirty="0">
                <a:solidFill>
                  <a:srgbClr val="000000"/>
                </a:solidFill>
                <a:latin typeface="Arial"/>
              </a:rPr>
              <a:t> (n)</a:t>
            </a:r>
            <a:endParaRPr lang="es-ES" b="1" i="0" dirty="0">
              <a:solidFill>
                <a:srgbClr val="000000"/>
              </a:solidFill>
              <a:effectLst/>
              <a:latin typeface="Arial"/>
            </a:endParaRPr>
          </a:p>
        </p:txBody>
      </p:sp>
      <p:sp>
        <p:nvSpPr>
          <p:cNvPr id="5" name="4 Rectángulo"/>
          <p:cNvSpPr/>
          <p:nvPr/>
        </p:nvSpPr>
        <p:spPr>
          <a:xfrm>
            <a:off x="409848" y="2852936"/>
            <a:ext cx="8266608" cy="1200329"/>
          </a:xfrm>
          <a:prstGeom prst="rect">
            <a:avLst/>
          </a:prstGeom>
        </p:spPr>
        <p:txBody>
          <a:bodyPr wrap="square">
            <a:spAutoFit/>
          </a:bodyPr>
          <a:lstStyle/>
          <a:p>
            <a:r>
              <a:rPr lang="es-ES" dirty="0"/>
              <a:t>Con esta </a:t>
            </a:r>
            <a:r>
              <a:rPr lang="es-ES" dirty="0" err="1"/>
              <a:t>pseudo</a:t>
            </a:r>
            <a:r>
              <a:rPr lang="es-ES" dirty="0"/>
              <a:t>-clase podremos seleccionar mediante la posición, elementos hijos de una forma alterna.</a:t>
            </a:r>
            <a:br>
              <a:rPr lang="es-ES" dirty="0"/>
            </a:br>
            <a:r>
              <a:rPr lang="es-ES" dirty="0">
                <a:solidFill>
                  <a:srgbClr val="000000"/>
                </a:solidFill>
                <a:latin typeface="Arial"/>
              </a:rPr>
              <a:t>Con este ejemplo seleccionaremos varios de los </a:t>
            </a:r>
            <a:r>
              <a:rPr lang="es-ES" b="1" dirty="0">
                <a:solidFill>
                  <a:srgbClr val="000000"/>
                </a:solidFill>
                <a:latin typeface="Arial"/>
              </a:rPr>
              <a:t>elementos div</a:t>
            </a:r>
            <a:r>
              <a:rPr lang="es-ES" dirty="0">
                <a:solidFill>
                  <a:srgbClr val="000000"/>
                </a:solidFill>
                <a:latin typeface="Arial"/>
              </a:rPr>
              <a:t> haciendo referencia a su posición con un número entero.</a:t>
            </a:r>
            <a:endParaRPr lang="es-ES" dirty="0"/>
          </a:p>
        </p:txBody>
      </p:sp>
      <p:sp>
        <p:nvSpPr>
          <p:cNvPr id="6" name="5 Rectángulo"/>
          <p:cNvSpPr/>
          <p:nvPr/>
        </p:nvSpPr>
        <p:spPr>
          <a:xfrm>
            <a:off x="395536" y="4107538"/>
            <a:ext cx="5472608" cy="1754326"/>
          </a:xfrm>
          <a:prstGeom prst="rect">
            <a:avLst/>
          </a:prstGeom>
        </p:spPr>
        <p:txBody>
          <a:bodyPr wrap="square">
            <a:spAutoFit/>
          </a:bodyPr>
          <a:lstStyle/>
          <a:p>
            <a:r>
              <a:rPr lang="en-US" dirty="0" err="1"/>
              <a:t>div:nth-child</a:t>
            </a:r>
            <a:r>
              <a:rPr lang="en-US" dirty="0"/>
              <a:t>(2) {</a:t>
            </a:r>
          </a:p>
          <a:p>
            <a:r>
              <a:rPr lang="en-US" dirty="0"/>
              <a:t>	 color:#9FF;</a:t>
            </a:r>
          </a:p>
          <a:p>
            <a:r>
              <a:rPr lang="en-US" dirty="0"/>
              <a:t> } </a:t>
            </a:r>
          </a:p>
          <a:p>
            <a:r>
              <a:rPr lang="en-US" dirty="0" err="1"/>
              <a:t>div:nth-child</a:t>
            </a:r>
            <a:r>
              <a:rPr lang="en-US" dirty="0"/>
              <a:t>(4) {</a:t>
            </a:r>
          </a:p>
          <a:p>
            <a:r>
              <a:rPr lang="en-US" dirty="0"/>
              <a:t>	 color:#F3F;</a:t>
            </a:r>
          </a:p>
          <a:p>
            <a:r>
              <a:rPr lang="en-US" dirty="0"/>
              <a:t> }</a:t>
            </a:r>
            <a:endParaRPr lang="es-E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908" y="5095101"/>
            <a:ext cx="523875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6361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7504" y="59810"/>
            <a:ext cx="1980029" cy="369332"/>
          </a:xfrm>
          <a:prstGeom prst="rect">
            <a:avLst/>
          </a:prstGeom>
        </p:spPr>
        <p:txBody>
          <a:bodyPr wrap="none">
            <a:spAutoFit/>
          </a:bodyPr>
          <a:lstStyle/>
          <a:p>
            <a:pPr fontAlgn="base"/>
            <a:r>
              <a:rPr lang="es-ES" b="1" dirty="0">
                <a:solidFill>
                  <a:srgbClr val="000000"/>
                </a:solidFill>
                <a:latin typeface="Arial"/>
              </a:rPr>
              <a:t>:</a:t>
            </a:r>
            <a:r>
              <a:rPr lang="es-ES" b="1" dirty="0" err="1">
                <a:solidFill>
                  <a:srgbClr val="000000"/>
                </a:solidFill>
                <a:latin typeface="Arial"/>
              </a:rPr>
              <a:t>nth-child</a:t>
            </a:r>
            <a:r>
              <a:rPr lang="es-ES" b="1" dirty="0">
                <a:solidFill>
                  <a:srgbClr val="000000"/>
                </a:solidFill>
                <a:latin typeface="Arial"/>
              </a:rPr>
              <a:t> (</a:t>
            </a:r>
            <a:r>
              <a:rPr lang="es-ES" b="1" dirty="0" err="1">
                <a:solidFill>
                  <a:srgbClr val="000000"/>
                </a:solidFill>
                <a:latin typeface="Arial"/>
              </a:rPr>
              <a:t>even</a:t>
            </a:r>
            <a:r>
              <a:rPr lang="es-ES" b="1" dirty="0">
                <a:solidFill>
                  <a:srgbClr val="000000"/>
                </a:solidFill>
                <a:latin typeface="Arial"/>
              </a:rPr>
              <a:t>)</a:t>
            </a:r>
            <a:endParaRPr lang="es-ES" b="1" i="0" dirty="0">
              <a:solidFill>
                <a:srgbClr val="000000"/>
              </a:solidFill>
              <a:effectLst/>
              <a:latin typeface="Arial"/>
            </a:endParaRPr>
          </a:p>
        </p:txBody>
      </p:sp>
      <p:sp>
        <p:nvSpPr>
          <p:cNvPr id="3" name="2 Rectángulo"/>
          <p:cNvSpPr/>
          <p:nvPr/>
        </p:nvSpPr>
        <p:spPr>
          <a:xfrm>
            <a:off x="107504" y="542281"/>
            <a:ext cx="8712968" cy="646331"/>
          </a:xfrm>
          <a:prstGeom prst="rect">
            <a:avLst/>
          </a:prstGeom>
        </p:spPr>
        <p:txBody>
          <a:bodyPr wrap="square">
            <a:spAutoFit/>
          </a:bodyPr>
          <a:lstStyle/>
          <a:p>
            <a:r>
              <a:rPr lang="es-ES" dirty="0">
                <a:solidFill>
                  <a:srgbClr val="000000"/>
                </a:solidFill>
                <a:latin typeface="Arial"/>
              </a:rPr>
              <a:t>Con este ejemplo seleccionaremos los </a:t>
            </a:r>
            <a:r>
              <a:rPr lang="es-ES" b="1" dirty="0">
                <a:solidFill>
                  <a:srgbClr val="000000"/>
                </a:solidFill>
                <a:latin typeface="Arial"/>
              </a:rPr>
              <a:t>elementos div</a:t>
            </a:r>
            <a:r>
              <a:rPr lang="es-ES" dirty="0">
                <a:solidFill>
                  <a:srgbClr val="000000"/>
                </a:solidFill>
                <a:latin typeface="Arial"/>
              </a:rPr>
              <a:t> que tengan una </a:t>
            </a:r>
            <a:r>
              <a:rPr lang="es-ES" b="1" dirty="0">
                <a:solidFill>
                  <a:srgbClr val="000000"/>
                </a:solidFill>
                <a:latin typeface="Arial"/>
              </a:rPr>
              <a:t>posición par, </a:t>
            </a:r>
            <a:r>
              <a:rPr lang="es-ES" dirty="0">
                <a:solidFill>
                  <a:srgbClr val="000000"/>
                </a:solidFill>
                <a:latin typeface="Arial"/>
              </a:rPr>
              <a:t>para esto empleamos la palabra </a:t>
            </a:r>
            <a:r>
              <a:rPr lang="es-ES" b="1" dirty="0" err="1">
                <a:solidFill>
                  <a:srgbClr val="000000"/>
                </a:solidFill>
                <a:latin typeface="Arial"/>
              </a:rPr>
              <a:t>even</a:t>
            </a:r>
            <a:r>
              <a:rPr lang="es-ES" b="1" dirty="0">
                <a:solidFill>
                  <a:srgbClr val="000000"/>
                </a:solidFill>
                <a:latin typeface="Arial"/>
              </a:rPr>
              <a:t>.</a:t>
            </a:r>
            <a:endParaRPr lang="es-ES" dirty="0"/>
          </a:p>
        </p:txBody>
      </p:sp>
      <p:sp>
        <p:nvSpPr>
          <p:cNvPr id="4" name="3 Rectángulo"/>
          <p:cNvSpPr/>
          <p:nvPr/>
        </p:nvSpPr>
        <p:spPr>
          <a:xfrm>
            <a:off x="323528" y="1248240"/>
            <a:ext cx="2286000" cy="923330"/>
          </a:xfrm>
          <a:prstGeom prst="rect">
            <a:avLst/>
          </a:prstGeom>
        </p:spPr>
        <p:txBody>
          <a:bodyPr>
            <a:spAutoFit/>
          </a:bodyPr>
          <a:lstStyle/>
          <a:p>
            <a:r>
              <a:rPr lang="es-ES" dirty="0" err="1"/>
              <a:t>div:nth-child</a:t>
            </a:r>
            <a:r>
              <a:rPr lang="es-ES" dirty="0"/>
              <a:t>(</a:t>
            </a:r>
            <a:r>
              <a:rPr lang="es-ES" dirty="0" err="1"/>
              <a:t>even</a:t>
            </a:r>
            <a:r>
              <a:rPr lang="es-ES" dirty="0"/>
              <a:t>) { 	color:#F3F;</a:t>
            </a:r>
          </a:p>
          <a:p>
            <a:r>
              <a:rPr lang="es-ES" dirty="0"/>
              <a:t>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48880"/>
            <a:ext cx="523875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276075" y="4221088"/>
            <a:ext cx="1856598" cy="369332"/>
          </a:xfrm>
          <a:prstGeom prst="rect">
            <a:avLst/>
          </a:prstGeom>
        </p:spPr>
        <p:txBody>
          <a:bodyPr wrap="none">
            <a:spAutoFit/>
          </a:bodyPr>
          <a:lstStyle/>
          <a:p>
            <a:r>
              <a:rPr lang="es-ES" dirty="0"/>
              <a:t>:</a:t>
            </a:r>
            <a:r>
              <a:rPr lang="es-ES" b="1" dirty="0" err="1">
                <a:solidFill>
                  <a:srgbClr val="000000"/>
                </a:solidFill>
                <a:latin typeface="Arial"/>
              </a:rPr>
              <a:t>nth-child</a:t>
            </a:r>
            <a:r>
              <a:rPr lang="es-ES" b="1" dirty="0">
                <a:solidFill>
                  <a:srgbClr val="000000"/>
                </a:solidFill>
                <a:latin typeface="Arial"/>
              </a:rPr>
              <a:t> (</a:t>
            </a:r>
            <a:r>
              <a:rPr lang="es-ES" b="1" dirty="0" err="1">
                <a:solidFill>
                  <a:srgbClr val="000000"/>
                </a:solidFill>
                <a:latin typeface="Arial"/>
              </a:rPr>
              <a:t>odd</a:t>
            </a:r>
            <a:r>
              <a:rPr lang="es-ES" dirty="0"/>
              <a:t>)</a:t>
            </a:r>
          </a:p>
        </p:txBody>
      </p:sp>
      <p:sp>
        <p:nvSpPr>
          <p:cNvPr id="6" name="5 Rectángulo"/>
          <p:cNvSpPr/>
          <p:nvPr/>
        </p:nvSpPr>
        <p:spPr>
          <a:xfrm>
            <a:off x="323528" y="4797152"/>
            <a:ext cx="8496944" cy="646331"/>
          </a:xfrm>
          <a:prstGeom prst="rect">
            <a:avLst/>
          </a:prstGeom>
        </p:spPr>
        <p:txBody>
          <a:bodyPr wrap="square">
            <a:spAutoFit/>
          </a:bodyPr>
          <a:lstStyle/>
          <a:p>
            <a:r>
              <a:rPr lang="es-ES" dirty="0"/>
              <a:t>Con este ejemplo seleccionaremos los elementos div que tengan una posición impar, para esto empleamos la palabra </a:t>
            </a:r>
            <a:r>
              <a:rPr lang="es-ES" dirty="0" err="1"/>
              <a:t>odd</a:t>
            </a:r>
            <a:r>
              <a:rPr lang="es-ES" dirty="0"/>
              <a:t>.</a:t>
            </a:r>
          </a:p>
        </p:txBody>
      </p:sp>
      <p:sp>
        <p:nvSpPr>
          <p:cNvPr id="7" name="6 Rectángulo"/>
          <p:cNvSpPr/>
          <p:nvPr/>
        </p:nvSpPr>
        <p:spPr>
          <a:xfrm>
            <a:off x="323528" y="5661248"/>
            <a:ext cx="2149627" cy="923330"/>
          </a:xfrm>
          <a:prstGeom prst="rect">
            <a:avLst/>
          </a:prstGeom>
        </p:spPr>
        <p:txBody>
          <a:bodyPr wrap="none">
            <a:spAutoFit/>
          </a:bodyPr>
          <a:lstStyle/>
          <a:p>
            <a:r>
              <a:rPr lang="es-ES" dirty="0" err="1"/>
              <a:t>div:nth-child</a:t>
            </a:r>
            <a:r>
              <a:rPr lang="es-ES" dirty="0"/>
              <a:t>(</a:t>
            </a:r>
            <a:r>
              <a:rPr lang="es-ES" dirty="0" err="1"/>
              <a:t>odd</a:t>
            </a:r>
            <a:r>
              <a:rPr lang="es-ES" dirty="0"/>
              <a:t>) { </a:t>
            </a:r>
          </a:p>
          <a:p>
            <a:r>
              <a:rPr lang="es-ES" dirty="0"/>
              <a:t>	color:#9FF;</a:t>
            </a:r>
          </a:p>
          <a:p>
            <a:r>
              <a:rPr lang="es-ES" dirty="0"/>
              <a:t> }</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0" y="5356150"/>
            <a:ext cx="523875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0726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86905" y="260648"/>
            <a:ext cx="1984839" cy="369332"/>
          </a:xfrm>
          <a:prstGeom prst="rect">
            <a:avLst/>
          </a:prstGeom>
        </p:spPr>
        <p:txBody>
          <a:bodyPr wrap="none">
            <a:spAutoFit/>
          </a:bodyPr>
          <a:lstStyle/>
          <a:p>
            <a:r>
              <a:rPr lang="es-ES" dirty="0"/>
              <a:t>:</a:t>
            </a:r>
            <a:r>
              <a:rPr lang="es-ES" b="1" dirty="0" err="1">
                <a:solidFill>
                  <a:srgbClr val="000000"/>
                </a:solidFill>
                <a:latin typeface="Arial"/>
              </a:rPr>
              <a:t>nth-child</a:t>
            </a:r>
            <a:r>
              <a:rPr lang="es-ES" b="1" dirty="0">
                <a:solidFill>
                  <a:srgbClr val="000000"/>
                </a:solidFill>
                <a:latin typeface="Arial"/>
              </a:rPr>
              <a:t> (</a:t>
            </a:r>
            <a:r>
              <a:rPr lang="es-ES" b="1" dirty="0" err="1">
                <a:solidFill>
                  <a:srgbClr val="000000"/>
                </a:solidFill>
                <a:latin typeface="Arial"/>
              </a:rPr>
              <a:t>an+b</a:t>
            </a:r>
            <a:r>
              <a:rPr lang="es-ES" b="1" dirty="0">
                <a:solidFill>
                  <a:srgbClr val="000000"/>
                </a:solidFill>
                <a:latin typeface="Arial"/>
              </a:rPr>
              <a:t>)</a:t>
            </a:r>
          </a:p>
        </p:txBody>
      </p:sp>
      <p:sp>
        <p:nvSpPr>
          <p:cNvPr id="3" name="2 Rectángulo"/>
          <p:cNvSpPr/>
          <p:nvPr/>
        </p:nvSpPr>
        <p:spPr>
          <a:xfrm>
            <a:off x="179512" y="751056"/>
            <a:ext cx="7848351" cy="1754326"/>
          </a:xfrm>
          <a:prstGeom prst="rect">
            <a:avLst/>
          </a:prstGeom>
        </p:spPr>
        <p:txBody>
          <a:bodyPr wrap="square">
            <a:spAutoFit/>
          </a:bodyPr>
          <a:lstStyle/>
          <a:p>
            <a:pPr fontAlgn="base"/>
            <a:r>
              <a:rPr lang="es-ES" dirty="0">
                <a:solidFill>
                  <a:srgbClr val="000000"/>
                </a:solidFill>
                <a:latin typeface="Arial"/>
              </a:rPr>
              <a:t>Con este ejemplo seleccionaremos los </a:t>
            </a:r>
            <a:r>
              <a:rPr lang="es-ES" b="1" dirty="0">
                <a:solidFill>
                  <a:srgbClr val="000000"/>
                </a:solidFill>
                <a:latin typeface="inherit"/>
              </a:rPr>
              <a:t>elementos div</a:t>
            </a:r>
            <a:r>
              <a:rPr lang="es-ES" dirty="0">
                <a:solidFill>
                  <a:srgbClr val="000000"/>
                </a:solidFill>
                <a:latin typeface="Arial"/>
              </a:rPr>
              <a:t> que den como resultado de aplicar la </a:t>
            </a:r>
            <a:r>
              <a:rPr lang="es-ES" b="1" dirty="0" err="1">
                <a:solidFill>
                  <a:srgbClr val="000000"/>
                </a:solidFill>
                <a:latin typeface="inherit"/>
              </a:rPr>
              <a:t>fórumla</a:t>
            </a:r>
            <a:r>
              <a:rPr lang="es-ES" b="1" dirty="0">
                <a:solidFill>
                  <a:srgbClr val="000000"/>
                </a:solidFill>
                <a:latin typeface="inherit"/>
              </a:rPr>
              <a:t> (</a:t>
            </a:r>
            <a:r>
              <a:rPr lang="es-ES" b="1" dirty="0" err="1">
                <a:solidFill>
                  <a:srgbClr val="000000"/>
                </a:solidFill>
                <a:latin typeface="inherit"/>
              </a:rPr>
              <a:t>an+b</a:t>
            </a:r>
            <a:r>
              <a:rPr lang="es-ES" b="1" dirty="0">
                <a:solidFill>
                  <a:srgbClr val="000000"/>
                </a:solidFill>
                <a:latin typeface="inherit"/>
              </a:rPr>
              <a:t>).</a:t>
            </a:r>
            <a:endParaRPr lang="es-ES" dirty="0">
              <a:solidFill>
                <a:srgbClr val="000000"/>
              </a:solidFill>
              <a:latin typeface="Arial"/>
            </a:endParaRPr>
          </a:p>
          <a:p>
            <a:pPr fontAlgn="base"/>
            <a:r>
              <a:rPr lang="es-ES" dirty="0">
                <a:solidFill>
                  <a:srgbClr val="000000"/>
                </a:solidFill>
                <a:latin typeface="Arial"/>
              </a:rPr>
              <a:t>El funcionamiento de esta fórmula viene a ser parecido a la estructura de programación </a:t>
            </a:r>
            <a:r>
              <a:rPr lang="es-ES" b="1" dirty="0" err="1">
                <a:solidFill>
                  <a:srgbClr val="000000"/>
                </a:solidFill>
                <a:latin typeface="inherit"/>
              </a:rPr>
              <a:t>for</a:t>
            </a:r>
            <a:r>
              <a:rPr lang="es-ES" dirty="0">
                <a:solidFill>
                  <a:srgbClr val="000000"/>
                </a:solidFill>
                <a:latin typeface="Arial"/>
              </a:rPr>
              <a:t>.</a:t>
            </a:r>
            <a:br>
              <a:rPr lang="es-ES" dirty="0">
                <a:solidFill>
                  <a:srgbClr val="000000"/>
                </a:solidFill>
                <a:latin typeface="Arial"/>
              </a:rPr>
            </a:br>
            <a:r>
              <a:rPr lang="es-ES" dirty="0">
                <a:solidFill>
                  <a:srgbClr val="000000"/>
                </a:solidFill>
                <a:latin typeface="Arial"/>
              </a:rPr>
              <a:t>Obviamente no tiene nada que ver con ella, pero su funcionamiento es similar.</a:t>
            </a:r>
            <a:endParaRPr lang="es-ES" b="0" i="0" dirty="0">
              <a:solidFill>
                <a:srgbClr val="000000"/>
              </a:solidFill>
              <a:effectLst/>
              <a:latin typeface="Arial"/>
            </a:endParaRPr>
          </a:p>
        </p:txBody>
      </p:sp>
      <p:sp>
        <p:nvSpPr>
          <p:cNvPr id="4" name="3 Rectángulo"/>
          <p:cNvSpPr/>
          <p:nvPr/>
        </p:nvSpPr>
        <p:spPr>
          <a:xfrm>
            <a:off x="289125" y="2719945"/>
            <a:ext cx="883575" cy="369332"/>
          </a:xfrm>
          <a:prstGeom prst="rect">
            <a:avLst/>
          </a:prstGeom>
        </p:spPr>
        <p:txBody>
          <a:bodyPr wrap="none">
            <a:spAutoFit/>
          </a:bodyPr>
          <a:lstStyle/>
          <a:p>
            <a:pPr fontAlgn="base"/>
            <a:r>
              <a:rPr lang="es-ES" b="1" dirty="0">
                <a:solidFill>
                  <a:srgbClr val="000000"/>
                </a:solidFill>
                <a:latin typeface="Arial"/>
              </a:rPr>
              <a:t>(</a:t>
            </a:r>
            <a:r>
              <a:rPr lang="es-ES" b="1" dirty="0" err="1">
                <a:solidFill>
                  <a:srgbClr val="000000"/>
                </a:solidFill>
                <a:latin typeface="Arial"/>
              </a:rPr>
              <a:t>an+b</a:t>
            </a:r>
            <a:r>
              <a:rPr lang="es-ES" b="1" dirty="0">
                <a:solidFill>
                  <a:srgbClr val="000000"/>
                </a:solidFill>
                <a:latin typeface="Arial"/>
              </a:rPr>
              <a:t>)</a:t>
            </a:r>
            <a:endParaRPr lang="es-ES" b="1" i="0" dirty="0">
              <a:solidFill>
                <a:srgbClr val="000000"/>
              </a:solidFill>
              <a:effectLst/>
              <a:latin typeface="Arial"/>
            </a:endParaRPr>
          </a:p>
        </p:txBody>
      </p:sp>
      <p:sp>
        <p:nvSpPr>
          <p:cNvPr id="5" name="4 Rectángulo"/>
          <p:cNvSpPr/>
          <p:nvPr/>
        </p:nvSpPr>
        <p:spPr>
          <a:xfrm>
            <a:off x="199554" y="3212976"/>
            <a:ext cx="7612806" cy="2031325"/>
          </a:xfrm>
          <a:prstGeom prst="rect">
            <a:avLst/>
          </a:prstGeom>
        </p:spPr>
        <p:txBody>
          <a:bodyPr wrap="square">
            <a:spAutoFit/>
          </a:bodyPr>
          <a:lstStyle/>
          <a:p>
            <a:pPr fontAlgn="base"/>
            <a:r>
              <a:rPr lang="es-ES" dirty="0">
                <a:solidFill>
                  <a:srgbClr val="000000"/>
                </a:solidFill>
                <a:latin typeface="Arial"/>
              </a:rPr>
              <a:t>No olvidemos que esta fórmula se puede aplicar a las siguientes </a:t>
            </a:r>
            <a:r>
              <a:rPr lang="es-ES" b="1" dirty="0">
                <a:solidFill>
                  <a:srgbClr val="000000"/>
                </a:solidFill>
                <a:latin typeface="inherit"/>
              </a:rPr>
              <a:t>:</a:t>
            </a:r>
            <a:r>
              <a:rPr lang="es-ES" b="1" dirty="0" err="1">
                <a:solidFill>
                  <a:srgbClr val="000000"/>
                </a:solidFill>
                <a:latin typeface="inherit"/>
              </a:rPr>
              <a:t>pseudo</a:t>
            </a:r>
            <a:r>
              <a:rPr lang="es-ES" b="1" dirty="0">
                <a:solidFill>
                  <a:srgbClr val="000000"/>
                </a:solidFill>
                <a:latin typeface="inherit"/>
              </a:rPr>
              <a:t>-clases</a:t>
            </a:r>
          </a:p>
          <a:p>
            <a:pPr fontAlgn="base"/>
            <a:endParaRPr lang="es-ES" dirty="0">
              <a:solidFill>
                <a:srgbClr val="000000"/>
              </a:solidFill>
              <a:latin typeface="Arial"/>
            </a:endParaRPr>
          </a:p>
          <a:p>
            <a:pPr lvl="1" fontAlgn="base"/>
            <a:r>
              <a:rPr lang="es-ES" b="1" dirty="0">
                <a:solidFill>
                  <a:srgbClr val="000000"/>
                </a:solidFill>
                <a:latin typeface="inherit"/>
              </a:rPr>
              <a:t>:</a:t>
            </a:r>
            <a:r>
              <a:rPr lang="es-ES" b="1" dirty="0" err="1">
                <a:solidFill>
                  <a:srgbClr val="000000"/>
                </a:solidFill>
                <a:latin typeface="inherit"/>
              </a:rPr>
              <a:t>nth-child</a:t>
            </a:r>
            <a:r>
              <a:rPr lang="es-ES" b="1" dirty="0">
                <a:solidFill>
                  <a:srgbClr val="000000"/>
                </a:solidFill>
                <a:latin typeface="inherit"/>
              </a:rPr>
              <a:t> ( </a:t>
            </a:r>
            <a:r>
              <a:rPr lang="es-ES" b="1" dirty="0" err="1">
                <a:solidFill>
                  <a:srgbClr val="000000"/>
                </a:solidFill>
                <a:latin typeface="inherit"/>
              </a:rPr>
              <a:t>an+b</a:t>
            </a:r>
            <a:r>
              <a:rPr lang="es-ES" b="1" dirty="0">
                <a:solidFill>
                  <a:srgbClr val="000000"/>
                </a:solidFill>
                <a:latin typeface="inherit"/>
              </a:rPr>
              <a:t> )</a:t>
            </a:r>
            <a:br>
              <a:rPr lang="es-ES" dirty="0">
                <a:solidFill>
                  <a:srgbClr val="000000"/>
                </a:solidFill>
                <a:latin typeface="Arial"/>
              </a:rPr>
            </a:br>
            <a:r>
              <a:rPr lang="es-ES" b="1" dirty="0">
                <a:solidFill>
                  <a:srgbClr val="000000"/>
                </a:solidFill>
                <a:latin typeface="inherit"/>
              </a:rPr>
              <a:t>:</a:t>
            </a:r>
            <a:r>
              <a:rPr lang="es-ES" b="1" dirty="0" err="1">
                <a:solidFill>
                  <a:srgbClr val="000000"/>
                </a:solidFill>
                <a:latin typeface="inherit"/>
              </a:rPr>
              <a:t>nth-last-child</a:t>
            </a:r>
            <a:r>
              <a:rPr lang="es-ES" b="1" dirty="0">
                <a:solidFill>
                  <a:srgbClr val="000000"/>
                </a:solidFill>
                <a:latin typeface="inherit"/>
              </a:rPr>
              <a:t> ( </a:t>
            </a:r>
            <a:r>
              <a:rPr lang="es-ES" b="1" dirty="0" err="1">
                <a:solidFill>
                  <a:srgbClr val="000000"/>
                </a:solidFill>
                <a:latin typeface="inherit"/>
              </a:rPr>
              <a:t>an+b</a:t>
            </a:r>
            <a:r>
              <a:rPr lang="es-ES" b="1" dirty="0">
                <a:solidFill>
                  <a:srgbClr val="000000"/>
                </a:solidFill>
                <a:latin typeface="inherit"/>
              </a:rPr>
              <a:t> )</a:t>
            </a:r>
            <a:br>
              <a:rPr lang="es-ES" dirty="0">
                <a:solidFill>
                  <a:srgbClr val="000000"/>
                </a:solidFill>
                <a:latin typeface="Arial"/>
              </a:rPr>
            </a:br>
            <a:r>
              <a:rPr lang="es-ES" b="1" dirty="0">
                <a:solidFill>
                  <a:srgbClr val="000000"/>
                </a:solidFill>
                <a:latin typeface="inherit"/>
              </a:rPr>
              <a:t>:</a:t>
            </a:r>
            <a:r>
              <a:rPr lang="es-ES" b="1" dirty="0" err="1">
                <a:solidFill>
                  <a:srgbClr val="000000"/>
                </a:solidFill>
                <a:latin typeface="inherit"/>
              </a:rPr>
              <a:t>nth</a:t>
            </a:r>
            <a:r>
              <a:rPr lang="es-ES" b="1" dirty="0">
                <a:solidFill>
                  <a:srgbClr val="000000"/>
                </a:solidFill>
                <a:latin typeface="inherit"/>
              </a:rPr>
              <a:t>-of-</a:t>
            </a:r>
            <a:r>
              <a:rPr lang="es-ES" b="1" dirty="0" err="1">
                <a:solidFill>
                  <a:srgbClr val="000000"/>
                </a:solidFill>
                <a:latin typeface="inherit"/>
              </a:rPr>
              <a:t>type</a:t>
            </a:r>
            <a:r>
              <a:rPr lang="es-ES" b="1" dirty="0">
                <a:solidFill>
                  <a:srgbClr val="000000"/>
                </a:solidFill>
                <a:latin typeface="inherit"/>
              </a:rPr>
              <a:t> ( </a:t>
            </a:r>
            <a:r>
              <a:rPr lang="es-ES" b="1" dirty="0" err="1">
                <a:solidFill>
                  <a:srgbClr val="000000"/>
                </a:solidFill>
                <a:latin typeface="inherit"/>
              </a:rPr>
              <a:t>an+b</a:t>
            </a:r>
            <a:r>
              <a:rPr lang="es-ES" b="1" dirty="0">
                <a:solidFill>
                  <a:srgbClr val="000000"/>
                </a:solidFill>
                <a:latin typeface="inherit"/>
              </a:rPr>
              <a:t> )</a:t>
            </a:r>
            <a:br>
              <a:rPr lang="es-ES" dirty="0">
                <a:solidFill>
                  <a:srgbClr val="000000"/>
                </a:solidFill>
                <a:latin typeface="Arial"/>
              </a:rPr>
            </a:br>
            <a:r>
              <a:rPr lang="es-ES" b="1" dirty="0">
                <a:solidFill>
                  <a:srgbClr val="000000"/>
                </a:solidFill>
                <a:latin typeface="inherit"/>
              </a:rPr>
              <a:t>:</a:t>
            </a:r>
            <a:r>
              <a:rPr lang="es-ES" b="1" dirty="0" err="1">
                <a:solidFill>
                  <a:srgbClr val="000000"/>
                </a:solidFill>
                <a:latin typeface="inherit"/>
              </a:rPr>
              <a:t>nth</a:t>
            </a:r>
            <a:r>
              <a:rPr lang="es-ES" b="1" dirty="0">
                <a:solidFill>
                  <a:srgbClr val="000000"/>
                </a:solidFill>
                <a:latin typeface="inherit"/>
              </a:rPr>
              <a:t>-</a:t>
            </a:r>
            <a:r>
              <a:rPr lang="es-ES" b="1" dirty="0" err="1">
                <a:solidFill>
                  <a:srgbClr val="000000"/>
                </a:solidFill>
                <a:latin typeface="inherit"/>
              </a:rPr>
              <a:t>last</a:t>
            </a:r>
            <a:r>
              <a:rPr lang="es-ES" b="1" dirty="0">
                <a:solidFill>
                  <a:srgbClr val="000000"/>
                </a:solidFill>
                <a:latin typeface="inherit"/>
              </a:rPr>
              <a:t>-of-</a:t>
            </a:r>
            <a:r>
              <a:rPr lang="es-ES" b="1" dirty="0" err="1">
                <a:solidFill>
                  <a:srgbClr val="000000"/>
                </a:solidFill>
                <a:latin typeface="inherit"/>
              </a:rPr>
              <a:t>type</a:t>
            </a:r>
            <a:r>
              <a:rPr lang="es-ES" b="1" dirty="0">
                <a:solidFill>
                  <a:srgbClr val="000000"/>
                </a:solidFill>
                <a:latin typeface="inherit"/>
              </a:rPr>
              <a:t> ( </a:t>
            </a:r>
            <a:r>
              <a:rPr lang="es-ES" b="1" dirty="0" err="1">
                <a:solidFill>
                  <a:srgbClr val="000000"/>
                </a:solidFill>
                <a:latin typeface="inherit"/>
              </a:rPr>
              <a:t>an+b</a:t>
            </a:r>
            <a:r>
              <a:rPr lang="es-ES" b="1" dirty="0">
                <a:solidFill>
                  <a:srgbClr val="000000"/>
                </a:solidFill>
                <a:latin typeface="inherit"/>
              </a:rPr>
              <a:t> )</a:t>
            </a:r>
            <a:endParaRPr lang="es-ES" b="0" i="0" dirty="0">
              <a:solidFill>
                <a:srgbClr val="000000"/>
              </a:solidFill>
              <a:effectLst/>
              <a:latin typeface="Arial"/>
            </a:endParaRPr>
          </a:p>
        </p:txBody>
      </p:sp>
      <p:sp>
        <p:nvSpPr>
          <p:cNvPr id="6" name="5 Rectángulo"/>
          <p:cNvSpPr/>
          <p:nvPr/>
        </p:nvSpPr>
        <p:spPr>
          <a:xfrm>
            <a:off x="355526" y="5373216"/>
            <a:ext cx="7300862" cy="1200329"/>
          </a:xfrm>
          <a:prstGeom prst="rect">
            <a:avLst/>
          </a:prstGeom>
        </p:spPr>
        <p:txBody>
          <a:bodyPr wrap="square">
            <a:spAutoFit/>
          </a:bodyPr>
          <a:lstStyle/>
          <a:p>
            <a:r>
              <a:rPr lang="es-ES" b="1" dirty="0">
                <a:solidFill>
                  <a:srgbClr val="000000"/>
                </a:solidFill>
                <a:latin typeface="Arial"/>
              </a:rPr>
              <a:t>a:</a:t>
            </a:r>
            <a:r>
              <a:rPr lang="es-ES" dirty="0">
                <a:solidFill>
                  <a:srgbClr val="000000"/>
                </a:solidFill>
                <a:latin typeface="Arial"/>
              </a:rPr>
              <a:t> es el ciclo o número de veces que deseamos que se repita.</a:t>
            </a:r>
            <a:br>
              <a:rPr lang="es-ES" dirty="0"/>
            </a:br>
            <a:r>
              <a:rPr lang="es-ES" b="1" dirty="0">
                <a:solidFill>
                  <a:srgbClr val="000000"/>
                </a:solidFill>
                <a:latin typeface="Arial"/>
              </a:rPr>
              <a:t>n:</a:t>
            </a:r>
            <a:r>
              <a:rPr lang="es-ES" dirty="0">
                <a:solidFill>
                  <a:srgbClr val="000000"/>
                </a:solidFill>
                <a:latin typeface="Arial"/>
              </a:rPr>
              <a:t> es el contador que partirá de 0 y aumentará de 1 en 1 hasta el final de los elementos.</a:t>
            </a:r>
            <a:br>
              <a:rPr lang="es-ES" dirty="0"/>
            </a:br>
            <a:r>
              <a:rPr lang="es-ES" b="1" dirty="0">
                <a:solidFill>
                  <a:srgbClr val="000000"/>
                </a:solidFill>
                <a:latin typeface="Arial"/>
              </a:rPr>
              <a:t>b:</a:t>
            </a:r>
            <a:r>
              <a:rPr lang="es-ES" dirty="0">
                <a:solidFill>
                  <a:srgbClr val="000000"/>
                </a:solidFill>
                <a:latin typeface="Arial"/>
              </a:rPr>
              <a:t> aumento.</a:t>
            </a:r>
            <a:endParaRPr lang="es-ES" dirty="0"/>
          </a:p>
        </p:txBody>
      </p:sp>
    </p:spTree>
    <p:extLst>
      <p:ext uri="{BB962C8B-B14F-4D97-AF65-F5344CB8AC3E}">
        <p14:creationId xmlns:p14="http://schemas.microsoft.com/office/powerpoint/2010/main" val="1294727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8424936" cy="6924973"/>
          </a:xfrm>
          <a:prstGeom prst="rect">
            <a:avLst/>
          </a:prstGeom>
        </p:spPr>
        <p:txBody>
          <a:bodyPr wrap="square">
            <a:spAutoFit/>
          </a:bodyPr>
          <a:lstStyle/>
          <a:p>
            <a:r>
              <a:rPr lang="es-ES" sz="1600" dirty="0"/>
              <a:t>Con este ejemplo seleccionaremos los elementos div impares mediante esta fórmula (</a:t>
            </a:r>
            <a:r>
              <a:rPr lang="es-ES" sz="1600" dirty="0" err="1"/>
              <a:t>an+b</a:t>
            </a:r>
            <a:r>
              <a:rPr lang="es-ES" sz="1600" dirty="0"/>
              <a:t>).</a:t>
            </a:r>
          </a:p>
          <a:p>
            <a:endParaRPr lang="es-ES" sz="1600" dirty="0"/>
          </a:p>
          <a:p>
            <a:r>
              <a:rPr lang="es-ES" sz="1600" dirty="0" err="1"/>
              <a:t>div:nth-child</a:t>
            </a:r>
            <a:r>
              <a:rPr lang="es-ES" sz="1600" dirty="0"/>
              <a:t>(2n+1) { </a:t>
            </a:r>
          </a:p>
          <a:p>
            <a:r>
              <a:rPr lang="es-ES" sz="1600" dirty="0"/>
              <a:t>	color:#9FF;</a:t>
            </a:r>
          </a:p>
          <a:p>
            <a:r>
              <a:rPr lang="es-ES" sz="1600" dirty="0"/>
              <a:t>}</a:t>
            </a:r>
          </a:p>
          <a:p>
            <a:r>
              <a:rPr lang="es-ES" sz="1600" dirty="0"/>
              <a:t>Aplicando los siguientes valores en nuestra fórmula 2n+1, podríamos también seleccionar los impares.</a:t>
            </a:r>
          </a:p>
          <a:p>
            <a:r>
              <a:rPr lang="es-ES" sz="1600" dirty="0"/>
              <a:t>Los cálculos serían estos.</a:t>
            </a:r>
          </a:p>
          <a:p>
            <a:endParaRPr lang="es-ES" sz="1600" dirty="0"/>
          </a:p>
          <a:p>
            <a:r>
              <a:rPr lang="es-ES" sz="1600" dirty="0"/>
              <a:t>(2*0) + 1 = 1</a:t>
            </a:r>
          </a:p>
          <a:p>
            <a:r>
              <a:rPr lang="es-ES" sz="1600" dirty="0"/>
              <a:t>(2*1) + 1 = 3</a:t>
            </a:r>
          </a:p>
          <a:p>
            <a:r>
              <a:rPr lang="es-ES" sz="1600" dirty="0"/>
              <a:t>(2*2) + 1 = 5</a:t>
            </a:r>
          </a:p>
          <a:p>
            <a:r>
              <a:rPr lang="es-ES" sz="1600" dirty="0"/>
              <a:t>(2*3) + 1 = 7</a:t>
            </a:r>
          </a:p>
          <a:p>
            <a:r>
              <a:rPr lang="es-ES" sz="1600" dirty="0"/>
              <a:t>(2*4) + 1 = 9</a:t>
            </a:r>
          </a:p>
          <a:p>
            <a:r>
              <a:rPr lang="es-ES" sz="1600" dirty="0"/>
              <a:t>(2*5) + 1 = 11</a:t>
            </a:r>
          </a:p>
          <a:p>
            <a:endParaRPr lang="es-ES" sz="1600" dirty="0"/>
          </a:p>
          <a:p>
            <a:r>
              <a:rPr lang="es-ES" sz="1600" dirty="0"/>
              <a:t>Obviamente no tiene mucha lógica emplear esta fórmula para seleccionar los pares o impares. Pero sí cuándo queremos seleccionar por ejemplo 1 de cada 3, incluyendo en esta selección posiciones pares e impares.</a:t>
            </a:r>
          </a:p>
          <a:p>
            <a:endParaRPr lang="es-ES" sz="1600" dirty="0"/>
          </a:p>
          <a:p>
            <a:r>
              <a:rPr lang="es-ES" sz="1600" dirty="0" err="1"/>
              <a:t>div:nth-child</a:t>
            </a:r>
            <a:r>
              <a:rPr lang="es-ES" sz="1600" dirty="0"/>
              <a:t>(3n+1) { </a:t>
            </a:r>
          </a:p>
          <a:p>
            <a:r>
              <a:rPr lang="es-ES" sz="1600" dirty="0"/>
              <a:t>     color:#9FF;</a:t>
            </a:r>
          </a:p>
          <a:p>
            <a:r>
              <a:rPr lang="es-ES" sz="1600" dirty="0"/>
              <a:t>}</a:t>
            </a:r>
          </a:p>
          <a:p>
            <a:r>
              <a:rPr lang="es-ES" sz="1600" dirty="0"/>
              <a:t>(3*0) + 1 = 1</a:t>
            </a:r>
          </a:p>
          <a:p>
            <a:r>
              <a:rPr lang="es-ES" sz="1600" dirty="0"/>
              <a:t>(3*1) + 1 = 4</a:t>
            </a:r>
          </a:p>
          <a:p>
            <a:r>
              <a:rPr lang="es-ES" sz="1600" dirty="0"/>
              <a:t>(3*2) + 1 = 7</a:t>
            </a:r>
          </a:p>
          <a:p>
            <a:r>
              <a:rPr lang="es-ES" sz="1600" dirty="0"/>
              <a:t>(3*3) + 1 = 10</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119" y="4797152"/>
            <a:ext cx="5237163"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97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382013"/>
            <a:ext cx="4572000" cy="2308324"/>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s-ES" dirty="0"/>
              <a:t>div {</a:t>
            </a:r>
          </a:p>
          <a:p>
            <a:r>
              <a:rPr lang="es-ES" dirty="0"/>
              <a:t> width:600px;</a:t>
            </a:r>
          </a:p>
          <a:p>
            <a:r>
              <a:rPr lang="es-ES" dirty="0"/>
              <a:t> height:350px;</a:t>
            </a:r>
          </a:p>
          <a:p>
            <a:r>
              <a:rPr lang="es-ES" dirty="0"/>
              <a:t> </a:t>
            </a:r>
            <a:r>
              <a:rPr lang="es-ES" dirty="0" err="1"/>
              <a:t>border</a:t>
            </a:r>
            <a:r>
              <a:rPr lang="es-ES" dirty="0"/>
              <a:t>: 5px </a:t>
            </a:r>
            <a:r>
              <a:rPr lang="es-ES" dirty="0" err="1"/>
              <a:t>solid</a:t>
            </a:r>
            <a:r>
              <a:rPr lang="es-ES" dirty="0"/>
              <a:t> </a:t>
            </a:r>
            <a:r>
              <a:rPr lang="es-ES" dirty="0" err="1"/>
              <a:t>hsla</a:t>
            </a:r>
            <a:r>
              <a:rPr lang="es-ES" dirty="0"/>
              <a:t>(30, 8%, 5%, .5); </a:t>
            </a:r>
            <a:r>
              <a:rPr lang="es-ES" dirty="0" err="1"/>
              <a:t>background-image:url</a:t>
            </a:r>
            <a:r>
              <a:rPr lang="es-ES" dirty="0"/>
              <a:t>(azulejo-pequeno.png); /*Tamaño de la imagen 125 x 125*/ /*</a:t>
            </a:r>
            <a:r>
              <a:rPr lang="es-ES" dirty="0" err="1"/>
              <a:t>background-size</a:t>
            </a:r>
            <a:r>
              <a:rPr lang="es-ES" dirty="0"/>
              <a:t>: 50px auto;</a:t>
            </a:r>
          </a:p>
          <a:p>
            <a:r>
              <a:rPr lang="es-ES" dirty="0"/>
              <a:t>*/ </a:t>
            </a:r>
            <a:r>
              <a:rPr lang="es-ES" dirty="0" err="1"/>
              <a:t>background-size</a:t>
            </a:r>
            <a:r>
              <a:rPr lang="es-ES" dirty="0"/>
              <a:t>: 50% 100%; }</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540812"/>
            <a:ext cx="33337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505396" y="2996952"/>
            <a:ext cx="4572000"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s-ES" dirty="0"/>
              <a:t>Obviamente esta variaciones de tamaños pueden hacer que las proporciones o ratio de nuestra imagen varíen.</a:t>
            </a:r>
          </a:p>
          <a:p>
            <a:r>
              <a:rPr lang="es-ES" dirty="0"/>
              <a:t>No olvidar que algunas versiones antiguas de navegadores pueden obligar a utilizar las etiquetas o prefijos -</a:t>
            </a:r>
            <a:r>
              <a:rPr lang="es-ES" dirty="0" err="1"/>
              <a:t>webkit</a:t>
            </a:r>
            <a:r>
              <a:rPr lang="es-ES" dirty="0"/>
              <a:t>, -</a:t>
            </a:r>
            <a:r>
              <a:rPr lang="es-ES" dirty="0" err="1"/>
              <a:t>moz</a:t>
            </a:r>
            <a:r>
              <a:rPr lang="es-ES" dirty="0"/>
              <a:t>, etc.</a:t>
            </a:r>
          </a:p>
        </p:txBody>
      </p:sp>
    </p:spTree>
    <p:extLst>
      <p:ext uri="{BB962C8B-B14F-4D97-AF65-F5344CB8AC3E}">
        <p14:creationId xmlns:p14="http://schemas.microsoft.com/office/powerpoint/2010/main" val="38802335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211960" y="5269"/>
            <a:ext cx="4572000" cy="6863417"/>
          </a:xfrm>
          <a:prstGeom prst="rect">
            <a:avLst/>
          </a:prstGeom>
        </p:spPr>
        <p:txBody>
          <a:bodyPr>
            <a:spAutoFit/>
          </a:bodyPr>
          <a:lstStyle/>
          <a:p>
            <a:r>
              <a:rPr lang="es-ES" sz="1000" dirty="0"/>
              <a:t>&lt;!DOCTYPE </a:t>
            </a:r>
            <a:r>
              <a:rPr lang="es-ES" sz="1000" dirty="0" err="1"/>
              <a:t>html</a:t>
            </a:r>
            <a:r>
              <a:rPr lang="es-ES" sz="1000" dirty="0"/>
              <a:t> PUBLIC "-//W3C//DTD XHTML 1.0 </a:t>
            </a:r>
            <a:r>
              <a:rPr lang="es-ES" sz="1000" dirty="0" err="1"/>
              <a:t>Transitional</a:t>
            </a:r>
            <a:r>
              <a:rPr lang="es-ES" sz="1000" dirty="0"/>
              <a:t>//EN" "http://www.w3.org/TR/xhtml1/DTD/xhtml1-transitional.dtd"&gt;</a:t>
            </a:r>
          </a:p>
          <a:p>
            <a:r>
              <a:rPr lang="es-ES" sz="1000" dirty="0"/>
              <a:t>&lt;</a:t>
            </a:r>
            <a:r>
              <a:rPr lang="es-ES" sz="1000" dirty="0" err="1"/>
              <a:t>html</a:t>
            </a:r>
            <a:r>
              <a:rPr lang="es-ES" sz="1000" dirty="0"/>
              <a:t> </a:t>
            </a:r>
            <a:r>
              <a:rPr lang="es-ES" sz="1000" dirty="0" err="1"/>
              <a:t>xmlns</a:t>
            </a:r>
            <a:r>
              <a:rPr lang="es-ES" sz="1000" dirty="0"/>
              <a:t>="http://www.w3.org/1999/xhtml"&gt;</a:t>
            </a:r>
          </a:p>
          <a:p>
            <a:r>
              <a:rPr lang="es-ES" sz="1000" dirty="0"/>
              <a:t>&lt;head&gt;</a:t>
            </a:r>
          </a:p>
          <a:p>
            <a:r>
              <a:rPr lang="es-ES" sz="1000" dirty="0"/>
              <a:t>&lt;meta http-</a:t>
            </a:r>
            <a:r>
              <a:rPr lang="es-ES" sz="1000" dirty="0" err="1"/>
              <a:t>equiv</a:t>
            </a:r>
            <a:r>
              <a:rPr lang="es-ES" sz="1000" dirty="0"/>
              <a:t>="Content-</a:t>
            </a:r>
            <a:r>
              <a:rPr lang="es-ES" sz="1000" dirty="0" err="1"/>
              <a:t>Type</a:t>
            </a:r>
            <a:r>
              <a:rPr lang="es-ES" sz="1000" dirty="0"/>
              <a:t>" </a:t>
            </a:r>
            <a:r>
              <a:rPr lang="es-ES" sz="1000" dirty="0" err="1"/>
              <a:t>content</a:t>
            </a:r>
            <a:r>
              <a:rPr lang="es-ES" sz="1000" dirty="0"/>
              <a:t>="</a:t>
            </a:r>
            <a:r>
              <a:rPr lang="es-ES" sz="1000" dirty="0" err="1"/>
              <a:t>text</a:t>
            </a:r>
            <a:r>
              <a:rPr lang="es-ES" sz="1000" dirty="0"/>
              <a:t>/</a:t>
            </a:r>
            <a:r>
              <a:rPr lang="es-ES" sz="1000" dirty="0" err="1"/>
              <a:t>html</a:t>
            </a:r>
            <a:r>
              <a:rPr lang="es-ES" sz="1000" dirty="0"/>
              <a:t>; </a:t>
            </a:r>
            <a:r>
              <a:rPr lang="es-ES" sz="1000" dirty="0" err="1"/>
              <a:t>charset</a:t>
            </a:r>
            <a:r>
              <a:rPr lang="es-ES" sz="1000" dirty="0"/>
              <a:t>=utf-8" /&gt;</a:t>
            </a:r>
          </a:p>
          <a:p>
            <a:r>
              <a:rPr lang="es-ES" sz="1000" dirty="0"/>
              <a:t>&lt;</a:t>
            </a:r>
            <a:r>
              <a:rPr lang="es-ES" sz="1000" dirty="0" err="1"/>
              <a:t>title</a:t>
            </a:r>
            <a:r>
              <a:rPr lang="es-ES" sz="1000" dirty="0"/>
              <a:t>&gt;</a:t>
            </a:r>
            <a:r>
              <a:rPr lang="es-ES" sz="1000" dirty="0" err="1"/>
              <a:t>Pseudo</a:t>
            </a:r>
            <a:r>
              <a:rPr lang="es-ES" sz="1000" dirty="0"/>
              <a:t>-clases :</a:t>
            </a:r>
            <a:r>
              <a:rPr lang="es-ES" sz="1000" dirty="0" err="1"/>
              <a:t>nth-child</a:t>
            </a:r>
            <a:r>
              <a:rPr lang="es-ES" sz="1000" dirty="0"/>
              <a:t> con CSS3 por Untitled.es&lt;/</a:t>
            </a:r>
            <a:r>
              <a:rPr lang="es-ES" sz="1000" dirty="0" err="1"/>
              <a:t>title</a:t>
            </a:r>
            <a:r>
              <a:rPr lang="es-ES" sz="1000" dirty="0"/>
              <a:t>&gt;</a:t>
            </a:r>
          </a:p>
          <a:p>
            <a:r>
              <a:rPr lang="es-ES" sz="1000" dirty="0"/>
              <a:t>&lt;</a:t>
            </a:r>
            <a:r>
              <a:rPr lang="es-ES" sz="1000" dirty="0" err="1"/>
              <a:t>style</a:t>
            </a:r>
            <a:r>
              <a:rPr lang="es-ES" sz="1000" dirty="0"/>
              <a:t>&gt;</a:t>
            </a:r>
          </a:p>
          <a:p>
            <a:r>
              <a:rPr lang="es-ES" sz="1000" dirty="0" err="1"/>
              <a:t>body</a:t>
            </a:r>
            <a:r>
              <a:rPr lang="es-ES" sz="1000" dirty="0"/>
              <a:t>{</a:t>
            </a:r>
          </a:p>
          <a:p>
            <a:r>
              <a:rPr lang="es-ES" sz="1000" dirty="0"/>
              <a:t>	</a:t>
            </a:r>
            <a:r>
              <a:rPr lang="es-ES" sz="1000" dirty="0" err="1"/>
              <a:t>font-family:Arial</a:t>
            </a:r>
            <a:r>
              <a:rPr lang="es-ES" sz="1000" dirty="0"/>
              <a:t>, </a:t>
            </a:r>
            <a:r>
              <a:rPr lang="es-ES" sz="1000" dirty="0" err="1"/>
              <a:t>Helvetica</a:t>
            </a:r>
            <a:r>
              <a:rPr lang="es-ES" sz="1000" dirty="0"/>
              <a:t>, </a:t>
            </a:r>
            <a:r>
              <a:rPr lang="es-ES" sz="1000" dirty="0" err="1"/>
              <a:t>sans-serif</a:t>
            </a:r>
            <a:r>
              <a:rPr lang="es-ES" sz="1000" dirty="0"/>
              <a:t>;</a:t>
            </a:r>
          </a:p>
          <a:p>
            <a:r>
              <a:rPr lang="es-ES" sz="1000" dirty="0"/>
              <a:t>	</a:t>
            </a:r>
            <a:r>
              <a:rPr lang="es-ES" sz="1000" dirty="0" err="1"/>
              <a:t>font-weight:bold</a:t>
            </a:r>
            <a:r>
              <a:rPr lang="es-ES" sz="1000" dirty="0"/>
              <a:t>;</a:t>
            </a:r>
          </a:p>
          <a:p>
            <a:r>
              <a:rPr lang="es-ES" sz="1000" dirty="0"/>
              <a:t>	</a:t>
            </a:r>
            <a:r>
              <a:rPr lang="es-ES" sz="1000" dirty="0" err="1"/>
              <a:t>background</a:t>
            </a:r>
            <a:r>
              <a:rPr lang="es-ES" sz="1000" dirty="0"/>
              <a:t>-color:#666;</a:t>
            </a:r>
          </a:p>
          <a:p>
            <a:r>
              <a:rPr lang="es-ES" sz="1000" dirty="0"/>
              <a:t>	color:#ccc;</a:t>
            </a:r>
          </a:p>
          <a:p>
            <a:r>
              <a:rPr lang="es-ES" sz="1000" dirty="0"/>
              <a:t>}</a:t>
            </a:r>
          </a:p>
          <a:p>
            <a:r>
              <a:rPr lang="es-ES" sz="1000" dirty="0"/>
              <a:t>/*</a:t>
            </a:r>
            <a:r>
              <a:rPr lang="es-ES" sz="1000" dirty="0" err="1"/>
              <a:t>div:nth-child</a:t>
            </a:r>
            <a:r>
              <a:rPr lang="es-ES" sz="1000" dirty="0"/>
              <a:t>(2) { </a:t>
            </a:r>
          </a:p>
          <a:p>
            <a:r>
              <a:rPr lang="es-ES" sz="1000" dirty="0"/>
              <a:t>	color:#9FF; </a:t>
            </a:r>
          </a:p>
          <a:p>
            <a:r>
              <a:rPr lang="es-ES" sz="1000" dirty="0"/>
              <a:t>}</a:t>
            </a:r>
          </a:p>
          <a:p>
            <a:r>
              <a:rPr lang="es-ES" sz="1000" dirty="0" err="1"/>
              <a:t>div:nth-child</a:t>
            </a:r>
            <a:r>
              <a:rPr lang="es-ES" sz="1000" dirty="0"/>
              <a:t>(4) { </a:t>
            </a:r>
          </a:p>
          <a:p>
            <a:r>
              <a:rPr lang="es-ES" sz="1000" dirty="0"/>
              <a:t>	color:#F3F; </a:t>
            </a:r>
          </a:p>
          <a:p>
            <a:r>
              <a:rPr lang="es-ES" sz="1000" dirty="0"/>
              <a:t>}</a:t>
            </a:r>
          </a:p>
          <a:p>
            <a:endParaRPr lang="es-ES" sz="1000" dirty="0"/>
          </a:p>
          <a:p>
            <a:r>
              <a:rPr lang="es-ES" sz="1000" dirty="0" err="1"/>
              <a:t>div:nth-child</a:t>
            </a:r>
            <a:r>
              <a:rPr lang="es-ES" sz="1000" dirty="0"/>
              <a:t>(</a:t>
            </a:r>
            <a:r>
              <a:rPr lang="es-ES" sz="1000" dirty="0" err="1"/>
              <a:t>even</a:t>
            </a:r>
            <a:r>
              <a:rPr lang="es-ES" sz="1000" dirty="0"/>
              <a:t>) { </a:t>
            </a:r>
          </a:p>
          <a:p>
            <a:r>
              <a:rPr lang="es-ES" sz="1000" dirty="0"/>
              <a:t>	color:#F3F;</a:t>
            </a:r>
          </a:p>
          <a:p>
            <a:r>
              <a:rPr lang="es-ES" sz="1000" dirty="0"/>
              <a:t>}</a:t>
            </a:r>
          </a:p>
          <a:p>
            <a:endParaRPr lang="es-ES" sz="1000" dirty="0"/>
          </a:p>
          <a:p>
            <a:r>
              <a:rPr lang="es-ES" sz="1000" dirty="0" err="1"/>
              <a:t>div:nth-child</a:t>
            </a:r>
            <a:r>
              <a:rPr lang="es-ES" sz="1000" dirty="0"/>
              <a:t>(</a:t>
            </a:r>
            <a:r>
              <a:rPr lang="es-ES" sz="1000" dirty="0" err="1"/>
              <a:t>odd</a:t>
            </a:r>
            <a:r>
              <a:rPr lang="es-ES" sz="1000" dirty="0"/>
              <a:t>) { </a:t>
            </a:r>
          </a:p>
          <a:p>
            <a:r>
              <a:rPr lang="es-ES" sz="1000" dirty="0"/>
              <a:t>	color:#9FF;</a:t>
            </a:r>
          </a:p>
          <a:p>
            <a:r>
              <a:rPr lang="es-ES" sz="1000" dirty="0"/>
              <a:t>}*/</a:t>
            </a:r>
          </a:p>
          <a:p>
            <a:r>
              <a:rPr lang="es-ES" sz="1000" dirty="0" err="1"/>
              <a:t>div:nth-child</a:t>
            </a:r>
            <a:r>
              <a:rPr lang="es-ES" sz="1000" dirty="0"/>
              <a:t>(3n+1) { </a:t>
            </a:r>
          </a:p>
          <a:p>
            <a:r>
              <a:rPr lang="es-ES" sz="1000" dirty="0"/>
              <a:t>	color:#9FF;</a:t>
            </a:r>
          </a:p>
          <a:p>
            <a:r>
              <a:rPr lang="es-ES" sz="1000" dirty="0"/>
              <a:t>}</a:t>
            </a:r>
          </a:p>
          <a:p>
            <a:r>
              <a:rPr lang="es-ES" sz="1000" dirty="0"/>
              <a:t>&lt;/</a:t>
            </a:r>
            <a:r>
              <a:rPr lang="es-ES" sz="1000" dirty="0" err="1"/>
              <a:t>style</a:t>
            </a:r>
            <a:r>
              <a:rPr lang="es-ES" sz="1000" dirty="0"/>
              <a:t>&gt;</a:t>
            </a:r>
          </a:p>
          <a:p>
            <a:r>
              <a:rPr lang="es-ES" sz="1000" dirty="0"/>
              <a:t>&lt;/head&gt;</a:t>
            </a:r>
          </a:p>
          <a:p>
            <a:r>
              <a:rPr lang="es-ES" sz="1000" dirty="0"/>
              <a:t>&lt;</a:t>
            </a:r>
            <a:r>
              <a:rPr lang="es-ES" sz="1000" dirty="0" err="1"/>
              <a:t>body</a:t>
            </a:r>
            <a:r>
              <a:rPr lang="es-ES" sz="1000" dirty="0"/>
              <a:t>&gt;</a:t>
            </a:r>
          </a:p>
          <a:p>
            <a:r>
              <a:rPr lang="es-ES" sz="1000" dirty="0"/>
              <a:t>&lt;div&gt;Esto es un texto de prueba para el elemento div 1&lt;/div&gt;</a:t>
            </a:r>
          </a:p>
          <a:p>
            <a:r>
              <a:rPr lang="es-ES" sz="1000" dirty="0"/>
              <a:t>&lt;div&gt;Esto es un texto de prueba para el elemento div 2&lt;/div&gt;</a:t>
            </a:r>
          </a:p>
          <a:p>
            <a:r>
              <a:rPr lang="es-ES" sz="1000" dirty="0"/>
              <a:t>&lt;div&gt;Esto es un texto de prueba para el elemento div 3&lt;/div&gt;</a:t>
            </a:r>
          </a:p>
          <a:p>
            <a:r>
              <a:rPr lang="es-ES" sz="1000" dirty="0"/>
              <a:t>&lt;div&gt;Esto es un texto de prueba para el elemento div 4&lt;/div&gt;</a:t>
            </a:r>
          </a:p>
          <a:p>
            <a:r>
              <a:rPr lang="es-ES" sz="1000" dirty="0"/>
              <a:t>&lt;div&gt;Esto es un texto de prueba para el elemento div 5&lt;/div&gt;</a:t>
            </a:r>
          </a:p>
          <a:p>
            <a:r>
              <a:rPr lang="es-ES" sz="1000" dirty="0"/>
              <a:t>&lt;div&gt;Esto es un texto de prueba para el elemento div 6&lt;/div&gt;</a:t>
            </a:r>
          </a:p>
          <a:p>
            <a:r>
              <a:rPr lang="es-ES" sz="1000" dirty="0"/>
              <a:t>&lt;div&gt;Esto es un texto de prueba para el elemento div 7&lt;/div&gt;</a:t>
            </a:r>
          </a:p>
          <a:p>
            <a:r>
              <a:rPr lang="es-ES" sz="1000" dirty="0"/>
              <a:t>&lt;div&gt;Esto es un texto de prueba para el elemento div 8&lt;/div&gt;</a:t>
            </a:r>
          </a:p>
          <a:p>
            <a:r>
              <a:rPr lang="es-ES" sz="1000" dirty="0"/>
              <a:t>&lt;div&gt;Esto es un texto de prueba para el elemento div 9&lt;/div&gt;</a:t>
            </a:r>
          </a:p>
          <a:p>
            <a:r>
              <a:rPr lang="es-ES" sz="1000" dirty="0"/>
              <a:t>&lt;/</a:t>
            </a:r>
            <a:r>
              <a:rPr lang="es-ES" sz="1000" dirty="0" err="1"/>
              <a:t>body</a:t>
            </a:r>
            <a:r>
              <a:rPr lang="es-ES" sz="1000" dirty="0"/>
              <a:t>&gt;</a:t>
            </a:r>
          </a:p>
          <a:p>
            <a:r>
              <a:rPr lang="es-ES" sz="1000" dirty="0"/>
              <a:t>&lt;/</a:t>
            </a:r>
            <a:r>
              <a:rPr lang="es-ES" sz="1000" dirty="0" err="1"/>
              <a:t>html</a:t>
            </a:r>
            <a:r>
              <a:rPr lang="es-ES" sz="1000" dirty="0"/>
              <a:t>&gt;</a:t>
            </a:r>
          </a:p>
        </p:txBody>
      </p:sp>
      <p:graphicFrame>
        <p:nvGraphicFramePr>
          <p:cNvPr id="4" name="3 Diagrama"/>
          <p:cNvGraphicFramePr/>
          <p:nvPr>
            <p:extLst>
              <p:ext uri="{D42A27DB-BD31-4B8C-83A1-F6EECF244321}">
                <p14:modId xmlns:p14="http://schemas.microsoft.com/office/powerpoint/2010/main" val="3526028573"/>
              </p:ext>
            </p:extLst>
          </p:nvPr>
        </p:nvGraphicFramePr>
        <p:xfrm>
          <a:off x="179512" y="188640"/>
          <a:ext cx="2088232"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7395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81000" y="91688"/>
            <a:ext cx="4513162" cy="369332"/>
          </a:xfrm>
          <a:prstGeom prst="rect">
            <a:avLst/>
          </a:prstGeom>
        </p:spPr>
        <p:txBody>
          <a:bodyPr wrap="square">
            <a:spAutoFit/>
          </a:bodyPr>
          <a:lstStyle/>
          <a:p>
            <a:pPr fontAlgn="base"/>
            <a:r>
              <a:rPr lang="es-ES" b="1" dirty="0" err="1">
                <a:solidFill>
                  <a:srgbClr val="000000"/>
                </a:solidFill>
                <a:latin typeface="Arial"/>
              </a:rPr>
              <a:t>Pseudo</a:t>
            </a:r>
            <a:r>
              <a:rPr lang="es-ES" b="1" dirty="0">
                <a:solidFill>
                  <a:srgbClr val="000000"/>
                </a:solidFill>
                <a:latin typeface="Arial"/>
              </a:rPr>
              <a:t>-clase :target CSS3</a:t>
            </a:r>
            <a:endParaRPr lang="es-ES" b="1" i="0" u="none" strike="noStrike" dirty="0">
              <a:solidFill>
                <a:srgbClr val="000000"/>
              </a:solidFill>
              <a:effectLst/>
              <a:latin typeface="Arial"/>
            </a:endParaRPr>
          </a:p>
        </p:txBody>
      </p:sp>
      <p:sp>
        <p:nvSpPr>
          <p:cNvPr id="3" name="2 Rectángulo"/>
          <p:cNvSpPr/>
          <p:nvPr/>
        </p:nvSpPr>
        <p:spPr>
          <a:xfrm>
            <a:off x="313818" y="980728"/>
            <a:ext cx="4580344" cy="1200329"/>
          </a:xfrm>
          <a:prstGeom prst="rect">
            <a:avLst/>
          </a:prstGeom>
        </p:spPr>
        <p:txBody>
          <a:bodyPr wrap="square">
            <a:spAutoFit/>
          </a:bodyPr>
          <a:lstStyle/>
          <a:p>
            <a:r>
              <a:rPr lang="es-ES" dirty="0">
                <a:solidFill>
                  <a:srgbClr val="000000"/>
                </a:solidFill>
                <a:latin typeface="Arial"/>
              </a:rPr>
              <a:t>Con el uso de las </a:t>
            </a:r>
            <a:r>
              <a:rPr lang="es-ES" b="1" dirty="0">
                <a:solidFill>
                  <a:srgbClr val="000000"/>
                </a:solidFill>
                <a:latin typeface="Arial"/>
              </a:rPr>
              <a:t>:</a:t>
            </a:r>
            <a:r>
              <a:rPr lang="es-ES" b="1" dirty="0" err="1">
                <a:solidFill>
                  <a:srgbClr val="000000"/>
                </a:solidFill>
                <a:latin typeface="Arial"/>
              </a:rPr>
              <a:t>pseudo</a:t>
            </a:r>
            <a:r>
              <a:rPr lang="es-ES" b="1" dirty="0">
                <a:solidFill>
                  <a:srgbClr val="000000"/>
                </a:solidFill>
                <a:latin typeface="Arial"/>
              </a:rPr>
              <a:t>-clases</a:t>
            </a:r>
            <a:r>
              <a:rPr lang="es-ES" dirty="0"/>
              <a:t>  podremos apuntar a determinados elementos de nuestro código HTML sin la necesidad de emplear clases ni identificadores.</a:t>
            </a:r>
          </a:p>
        </p:txBody>
      </p:sp>
      <p:sp>
        <p:nvSpPr>
          <p:cNvPr id="4" name="3 Rectángulo"/>
          <p:cNvSpPr/>
          <p:nvPr/>
        </p:nvSpPr>
        <p:spPr>
          <a:xfrm>
            <a:off x="451762" y="601316"/>
            <a:ext cx="949812" cy="369332"/>
          </a:xfrm>
          <a:prstGeom prst="rect">
            <a:avLst/>
          </a:prstGeom>
        </p:spPr>
        <p:txBody>
          <a:bodyPr wrap="none">
            <a:spAutoFit/>
          </a:bodyPr>
          <a:lstStyle/>
          <a:p>
            <a:pPr fontAlgn="base"/>
            <a:r>
              <a:rPr lang="es-ES" b="1" dirty="0">
                <a:solidFill>
                  <a:srgbClr val="000000"/>
                </a:solidFill>
                <a:latin typeface="Arial"/>
              </a:rPr>
              <a:t>:Target</a:t>
            </a:r>
            <a:endParaRPr lang="es-ES" b="1" i="0" dirty="0">
              <a:solidFill>
                <a:srgbClr val="000000"/>
              </a:solidFill>
              <a:effectLst/>
              <a:latin typeface="Arial"/>
            </a:endParaRPr>
          </a:p>
        </p:txBody>
      </p:sp>
      <p:sp>
        <p:nvSpPr>
          <p:cNvPr id="5" name="4 Rectángulo"/>
          <p:cNvSpPr/>
          <p:nvPr/>
        </p:nvSpPr>
        <p:spPr>
          <a:xfrm>
            <a:off x="316284" y="2203759"/>
            <a:ext cx="4343238" cy="1477328"/>
          </a:xfrm>
          <a:prstGeom prst="rect">
            <a:avLst/>
          </a:prstGeom>
        </p:spPr>
        <p:txBody>
          <a:bodyPr wrap="square">
            <a:spAutoFit/>
          </a:bodyPr>
          <a:lstStyle/>
          <a:p>
            <a:r>
              <a:rPr lang="es-ES" dirty="0">
                <a:solidFill>
                  <a:srgbClr val="000000"/>
                </a:solidFill>
                <a:latin typeface="Arial"/>
              </a:rPr>
              <a:t>Utilizaremos la </a:t>
            </a:r>
            <a:r>
              <a:rPr lang="es-ES" dirty="0" err="1">
                <a:hlinkClick r:id="rId2" tooltip="Pseudo-clases estructurales"/>
              </a:rPr>
              <a:t>pseudo</a:t>
            </a:r>
            <a:r>
              <a:rPr lang="es-ES" dirty="0">
                <a:hlinkClick r:id="rId2" tooltip="Pseudo-clases estructurales"/>
              </a:rPr>
              <a:t>-clase</a:t>
            </a:r>
            <a:r>
              <a:rPr lang="es-ES" dirty="0">
                <a:solidFill>
                  <a:srgbClr val="000000"/>
                </a:solidFill>
                <a:latin typeface="Arial"/>
              </a:rPr>
              <a:t> </a:t>
            </a:r>
            <a:r>
              <a:rPr lang="es-ES" b="1" dirty="0">
                <a:solidFill>
                  <a:srgbClr val="000000"/>
                </a:solidFill>
                <a:latin typeface="Arial"/>
              </a:rPr>
              <a:t>:target</a:t>
            </a:r>
            <a:r>
              <a:rPr lang="es-ES" dirty="0">
                <a:solidFill>
                  <a:srgbClr val="000000"/>
                </a:solidFill>
                <a:latin typeface="Arial"/>
              </a:rPr>
              <a:t> para moverme mediante enlaces con </a:t>
            </a:r>
            <a:r>
              <a:rPr lang="es-ES" dirty="0">
                <a:hlinkClick r:id="rId3" tooltip="Selectores"/>
              </a:rPr>
              <a:t>identificadores</a:t>
            </a:r>
            <a:r>
              <a:rPr lang="es-ES" dirty="0">
                <a:solidFill>
                  <a:srgbClr val="000000"/>
                </a:solidFill>
                <a:latin typeface="Arial"/>
              </a:rPr>
              <a:t> (selectores) fragmentados dentro de una misma página.</a:t>
            </a:r>
            <a:endParaRPr lang="es-ES" dirty="0"/>
          </a:p>
        </p:txBody>
      </p:sp>
      <p:sp>
        <p:nvSpPr>
          <p:cNvPr id="6" name="5 Rectángulo"/>
          <p:cNvSpPr/>
          <p:nvPr/>
        </p:nvSpPr>
        <p:spPr>
          <a:xfrm>
            <a:off x="4905954" y="0"/>
            <a:ext cx="4572000" cy="5632311"/>
          </a:xfrm>
          <a:prstGeom prst="rect">
            <a:avLst/>
          </a:prstGeom>
        </p:spPr>
        <p:txBody>
          <a:bodyPr>
            <a:spAutoFit/>
          </a:bodyPr>
          <a:lstStyle/>
          <a:p>
            <a:r>
              <a:rPr lang="es-ES" dirty="0"/>
              <a:t>Estilos CSS</a:t>
            </a:r>
          </a:p>
          <a:p>
            <a:r>
              <a:rPr lang="es-ES" dirty="0" err="1"/>
              <a:t>body</a:t>
            </a:r>
            <a:r>
              <a:rPr lang="es-ES" dirty="0"/>
              <a:t>{</a:t>
            </a:r>
          </a:p>
          <a:p>
            <a:r>
              <a:rPr lang="es-ES" dirty="0"/>
              <a:t>     </a:t>
            </a:r>
            <a:r>
              <a:rPr lang="es-ES" dirty="0" err="1"/>
              <a:t>background</a:t>
            </a:r>
            <a:r>
              <a:rPr lang="es-ES" dirty="0"/>
              <a:t>-color:#333;</a:t>
            </a:r>
          </a:p>
          <a:p>
            <a:r>
              <a:rPr lang="es-ES" dirty="0"/>
              <a:t>     </a:t>
            </a:r>
            <a:r>
              <a:rPr lang="es-ES" dirty="0" err="1"/>
              <a:t>font-family:Verdana</a:t>
            </a:r>
            <a:r>
              <a:rPr lang="es-ES" dirty="0"/>
              <a:t>, Geneva, </a:t>
            </a:r>
            <a:r>
              <a:rPr lang="es-ES" dirty="0" err="1"/>
              <a:t>sans-serif</a:t>
            </a:r>
            <a:r>
              <a:rPr lang="es-ES" dirty="0"/>
              <a:t>;</a:t>
            </a:r>
          </a:p>
          <a:p>
            <a:r>
              <a:rPr lang="es-ES" dirty="0"/>
              <a:t>     font-size:13px;</a:t>
            </a:r>
          </a:p>
          <a:p>
            <a:r>
              <a:rPr lang="es-ES" dirty="0"/>
              <a:t>     color:#999;</a:t>
            </a:r>
          </a:p>
          <a:p>
            <a:r>
              <a:rPr lang="es-ES" dirty="0"/>
              <a:t>}</a:t>
            </a:r>
          </a:p>
          <a:p>
            <a:endParaRPr lang="es-ES" dirty="0"/>
          </a:p>
          <a:p>
            <a:r>
              <a:rPr lang="es-ES" dirty="0"/>
              <a:t>h1:target{</a:t>
            </a:r>
          </a:p>
          <a:p>
            <a:r>
              <a:rPr lang="es-ES" dirty="0"/>
              <a:t>	</a:t>
            </a:r>
            <a:r>
              <a:rPr lang="es-ES" dirty="0" err="1"/>
              <a:t>background</a:t>
            </a:r>
            <a:r>
              <a:rPr lang="es-ES" dirty="0"/>
              <a:t>-color:#CFF;</a:t>
            </a:r>
          </a:p>
          <a:p>
            <a:r>
              <a:rPr lang="es-ES" dirty="0"/>
              <a:t>	color:#333;</a:t>
            </a:r>
          </a:p>
          <a:p>
            <a:r>
              <a:rPr lang="es-ES" dirty="0"/>
              <a:t>	</a:t>
            </a:r>
            <a:r>
              <a:rPr lang="es-ES" dirty="0" err="1"/>
              <a:t>text-decoration:line-through</a:t>
            </a:r>
            <a:r>
              <a:rPr lang="es-ES" dirty="0"/>
              <a:t>;</a:t>
            </a:r>
          </a:p>
          <a:p>
            <a:r>
              <a:rPr lang="es-ES" dirty="0"/>
              <a:t>}</a:t>
            </a:r>
          </a:p>
          <a:p>
            <a:endParaRPr lang="es-ES" dirty="0"/>
          </a:p>
          <a:p>
            <a:r>
              <a:rPr lang="es-ES" dirty="0"/>
              <a:t>a {</a:t>
            </a:r>
          </a:p>
          <a:p>
            <a:r>
              <a:rPr lang="es-ES" dirty="0"/>
              <a:t>	font-size:10px; </a:t>
            </a:r>
          </a:p>
          <a:p>
            <a:r>
              <a:rPr lang="es-ES" dirty="0"/>
              <a:t>	</a:t>
            </a:r>
            <a:r>
              <a:rPr lang="es-ES" dirty="0" err="1"/>
              <a:t>font-weight:bold</a:t>
            </a:r>
            <a:r>
              <a:rPr lang="es-ES" dirty="0"/>
              <a:t>; </a:t>
            </a:r>
          </a:p>
          <a:p>
            <a:r>
              <a:rPr lang="es-ES" dirty="0"/>
              <a:t>	color:#</a:t>
            </a:r>
            <a:r>
              <a:rPr lang="es-ES" dirty="0" err="1"/>
              <a:t>fff</a:t>
            </a:r>
            <a:r>
              <a:rPr lang="es-ES" dirty="0"/>
              <a:t>; </a:t>
            </a:r>
          </a:p>
          <a:p>
            <a:r>
              <a:rPr lang="es-ES" dirty="0"/>
              <a:t>	margin:20px;</a:t>
            </a:r>
          </a:p>
          <a:p>
            <a:r>
              <a:rPr lang="es-ES" dirty="0"/>
              <a:t>}</a:t>
            </a:r>
          </a:p>
        </p:txBody>
      </p:sp>
      <p:sp>
        <p:nvSpPr>
          <p:cNvPr id="7" name="6 Rectángulo"/>
          <p:cNvSpPr/>
          <p:nvPr/>
        </p:nvSpPr>
        <p:spPr>
          <a:xfrm>
            <a:off x="389593" y="3847426"/>
            <a:ext cx="2247988" cy="369332"/>
          </a:xfrm>
          <a:prstGeom prst="rect">
            <a:avLst/>
          </a:prstGeom>
        </p:spPr>
        <p:txBody>
          <a:bodyPr wrap="none">
            <a:spAutoFit/>
          </a:bodyPr>
          <a:lstStyle/>
          <a:p>
            <a:pPr lvl="0"/>
            <a:r>
              <a:rPr lang="es-ES" dirty="0">
                <a:solidFill>
                  <a:prstClr val="black"/>
                </a:solidFill>
              </a:rPr>
              <a:t>Parte de código HTML</a:t>
            </a:r>
          </a:p>
        </p:txBody>
      </p:sp>
      <p:sp>
        <p:nvSpPr>
          <p:cNvPr id="8" name="7 Rectángulo"/>
          <p:cNvSpPr/>
          <p:nvPr/>
        </p:nvSpPr>
        <p:spPr>
          <a:xfrm>
            <a:off x="370586" y="4293096"/>
            <a:ext cx="4523576" cy="1754326"/>
          </a:xfrm>
          <a:prstGeom prst="rect">
            <a:avLst/>
          </a:prstGeom>
        </p:spPr>
        <p:txBody>
          <a:bodyPr wrap="square">
            <a:spAutoFit/>
          </a:bodyPr>
          <a:lstStyle/>
          <a:p>
            <a:pPr lvl="0"/>
            <a:r>
              <a:rPr lang="es-ES" dirty="0">
                <a:solidFill>
                  <a:prstClr val="black"/>
                </a:solidFill>
              </a:rPr>
              <a:t>Línea 1ª</a:t>
            </a:r>
          </a:p>
          <a:p>
            <a:pPr lvl="0"/>
            <a:r>
              <a:rPr lang="es-ES" dirty="0">
                <a:solidFill>
                  <a:prstClr val="black"/>
                </a:solidFill>
              </a:rPr>
              <a:t>Línea 2ª</a:t>
            </a:r>
          </a:p>
          <a:p>
            <a:pPr lvl="0"/>
            <a:r>
              <a:rPr lang="es-ES" dirty="0">
                <a:solidFill>
                  <a:prstClr val="black"/>
                </a:solidFill>
              </a:rPr>
              <a:t>Línea 3ª</a:t>
            </a:r>
          </a:p>
          <a:p>
            <a:pPr lvl="0"/>
            <a:r>
              <a:rPr lang="es-ES" dirty="0">
                <a:solidFill>
                  <a:prstClr val="black"/>
                </a:solidFill>
              </a:rPr>
              <a:t>&lt;h1 id="texto1"&gt;Línea de texto nº 1&lt;/h1&gt;</a:t>
            </a:r>
          </a:p>
          <a:p>
            <a:pPr lvl="0"/>
            <a:r>
              <a:rPr lang="es-ES" dirty="0">
                <a:solidFill>
                  <a:prstClr val="black"/>
                </a:solidFill>
              </a:rPr>
              <a:t>&lt;h1 id="texto2"&gt;Línea de texto nº 2&lt;/h1&gt;</a:t>
            </a:r>
          </a:p>
          <a:p>
            <a:pPr lvl="0"/>
            <a:r>
              <a:rPr lang="es-ES" dirty="0">
                <a:solidFill>
                  <a:prstClr val="black"/>
                </a:solidFill>
              </a:rPr>
              <a:t>&lt;h1 id="texto3"&gt;Línea de texto nº 3&lt;/h1&gt;</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5632311"/>
            <a:ext cx="333375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21345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52983"/>
            <a:ext cx="8712968" cy="2308324"/>
          </a:xfrm>
          <a:prstGeom prst="rect">
            <a:avLst/>
          </a:prstGeom>
        </p:spPr>
        <p:txBody>
          <a:bodyPr wrap="square">
            <a:spAutoFit/>
          </a:bodyPr>
          <a:lstStyle/>
          <a:p>
            <a:r>
              <a:rPr lang="es-ES" dirty="0"/>
              <a:t>Como podemos ver el código es muy sencillo, únicamente debemos conocer los identificadores fragmentados dentro de una misma página para poder movernos por ella.</a:t>
            </a:r>
          </a:p>
          <a:p>
            <a:endParaRPr lang="es-ES" dirty="0"/>
          </a:p>
          <a:p>
            <a:r>
              <a:rPr lang="es-ES" dirty="0"/>
              <a:t>Se han colocado en este primer ejemplo, únicamente 3 enlaces &lt; a&gt; y tres etiquetas &lt; h1&gt;  sin texto entre ellas para conseguir un efecto de cambio de foco o botón.</a:t>
            </a:r>
          </a:p>
          <a:p>
            <a:endParaRPr lang="es-ES" dirty="0"/>
          </a:p>
          <a:p>
            <a:r>
              <a:rPr lang="es-ES" dirty="0"/>
              <a:t>Ahora le vamos a añadir al ejemplo texto para ver como podemos movernos por nuestra página una vez que aparecen las barras de </a:t>
            </a:r>
            <a:r>
              <a:rPr lang="es-ES" dirty="0" err="1"/>
              <a:t>scroll</a:t>
            </a:r>
            <a:r>
              <a:rPr lang="es-ES" dirty="0"/>
              <a:t>  gracias a esta </a:t>
            </a:r>
            <a:r>
              <a:rPr lang="es-ES" dirty="0" err="1"/>
              <a:t>pseudo</a:t>
            </a:r>
            <a:r>
              <a:rPr lang="es-ES" dirty="0"/>
              <a:t>-clase.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73" y="2564904"/>
            <a:ext cx="4320331" cy="4143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5364088" y="3861048"/>
            <a:ext cx="2880320" cy="646331"/>
          </a:xfrm>
          <a:prstGeom prst="rect">
            <a:avLst/>
          </a:prstGeom>
          <a:noFill/>
        </p:spPr>
        <p:txBody>
          <a:bodyPr wrap="square" rtlCol="0">
            <a:spAutoFit/>
          </a:bodyPr>
          <a:lstStyle/>
          <a:p>
            <a:r>
              <a:rPr lang="es-ES" dirty="0"/>
              <a:t>Ver ejemplo: Pseudo-clases-Target.html</a:t>
            </a:r>
          </a:p>
        </p:txBody>
      </p:sp>
    </p:spTree>
    <p:extLst>
      <p:ext uri="{BB962C8B-B14F-4D97-AF65-F5344CB8AC3E}">
        <p14:creationId xmlns:p14="http://schemas.microsoft.com/office/powerpoint/2010/main" val="402870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73050" y="73710"/>
            <a:ext cx="8403406" cy="369332"/>
          </a:xfrm>
          <a:prstGeom prst="rect">
            <a:avLst/>
          </a:prstGeom>
        </p:spPr>
        <p:txBody>
          <a:bodyPr wrap="square">
            <a:spAutoFit/>
          </a:bodyPr>
          <a:lstStyle/>
          <a:p>
            <a:pPr fontAlgn="base"/>
            <a:r>
              <a:rPr lang="es-ES" b="1" dirty="0">
                <a:solidFill>
                  <a:srgbClr val="000000"/>
                </a:solidFill>
                <a:latin typeface="Arial"/>
              </a:rPr>
              <a:t>Selectores CSS3 – Parte 1</a:t>
            </a:r>
            <a:endParaRPr lang="es-ES" b="1" i="0" u="none" strike="noStrike" dirty="0">
              <a:solidFill>
                <a:srgbClr val="000000"/>
              </a:solidFill>
              <a:effectLst/>
              <a:latin typeface="Arial"/>
            </a:endParaRPr>
          </a:p>
        </p:txBody>
      </p:sp>
      <p:sp>
        <p:nvSpPr>
          <p:cNvPr id="3" name="2 Rectángulo"/>
          <p:cNvSpPr/>
          <p:nvPr/>
        </p:nvSpPr>
        <p:spPr>
          <a:xfrm>
            <a:off x="273050" y="495658"/>
            <a:ext cx="7395294" cy="923330"/>
          </a:xfrm>
          <a:prstGeom prst="rect">
            <a:avLst/>
          </a:prstGeom>
        </p:spPr>
        <p:txBody>
          <a:bodyPr wrap="square">
            <a:spAutoFit/>
          </a:bodyPr>
          <a:lstStyle/>
          <a:p>
            <a:r>
              <a:rPr lang="es-ES" dirty="0">
                <a:solidFill>
                  <a:srgbClr val="000000"/>
                </a:solidFill>
                <a:latin typeface="Arial"/>
              </a:rPr>
              <a:t>Mediante los selectores de CSS podemos seleccionar diferentes elementos de nuestra web para dar a éstos una forma determinada aplicando estilos.</a:t>
            </a:r>
            <a:endParaRPr lang="es-ES" dirty="0"/>
          </a:p>
        </p:txBody>
      </p:sp>
      <p:sp>
        <p:nvSpPr>
          <p:cNvPr id="4" name="3 Rectángulo"/>
          <p:cNvSpPr/>
          <p:nvPr/>
        </p:nvSpPr>
        <p:spPr>
          <a:xfrm>
            <a:off x="280338" y="1439204"/>
            <a:ext cx="7134051" cy="923330"/>
          </a:xfrm>
          <a:prstGeom prst="rect">
            <a:avLst/>
          </a:prstGeom>
        </p:spPr>
        <p:txBody>
          <a:bodyPr wrap="square">
            <a:spAutoFit/>
          </a:bodyPr>
          <a:lstStyle/>
          <a:p>
            <a:r>
              <a:rPr lang="es-ES" dirty="0">
                <a:solidFill>
                  <a:srgbClr val="000000"/>
                </a:solidFill>
                <a:latin typeface="Arial"/>
              </a:rPr>
              <a:t>Vamos a ver entre otros los añadidos en CSS3, sus propiedades y como utilizarlos mediante un ejemplo claro y sencillo. Empezaremos recordando los más empleados de versiones anteriores.</a:t>
            </a:r>
            <a:endParaRPr lang="es-ES" dirty="0"/>
          </a:p>
        </p:txBody>
      </p:sp>
      <p:sp>
        <p:nvSpPr>
          <p:cNvPr id="5" name="4 Rectángulo"/>
          <p:cNvSpPr/>
          <p:nvPr/>
        </p:nvSpPr>
        <p:spPr>
          <a:xfrm>
            <a:off x="273482" y="2417406"/>
            <a:ext cx="1838965" cy="369332"/>
          </a:xfrm>
          <a:prstGeom prst="rect">
            <a:avLst/>
          </a:prstGeom>
        </p:spPr>
        <p:txBody>
          <a:bodyPr wrap="none">
            <a:spAutoFit/>
          </a:bodyPr>
          <a:lstStyle/>
          <a:p>
            <a:pPr fontAlgn="base"/>
            <a:r>
              <a:rPr lang="es-ES" b="1" dirty="0">
                <a:solidFill>
                  <a:srgbClr val="000000"/>
                </a:solidFill>
                <a:latin typeface="Arial"/>
              </a:rPr>
              <a:t>Selector .Clase</a:t>
            </a:r>
            <a:endParaRPr lang="es-ES" b="1" i="0" dirty="0">
              <a:solidFill>
                <a:srgbClr val="000000"/>
              </a:solidFill>
              <a:effectLst/>
              <a:latin typeface="Arial"/>
            </a:endParaRPr>
          </a:p>
        </p:txBody>
      </p:sp>
      <p:sp>
        <p:nvSpPr>
          <p:cNvPr id="6" name="5 Rectángulo"/>
          <p:cNvSpPr/>
          <p:nvPr/>
        </p:nvSpPr>
        <p:spPr>
          <a:xfrm>
            <a:off x="246450" y="2820987"/>
            <a:ext cx="6942901" cy="646331"/>
          </a:xfrm>
          <a:prstGeom prst="rect">
            <a:avLst/>
          </a:prstGeom>
        </p:spPr>
        <p:txBody>
          <a:bodyPr wrap="square">
            <a:spAutoFit/>
          </a:bodyPr>
          <a:lstStyle/>
          <a:p>
            <a:r>
              <a:rPr lang="es-ES" dirty="0">
                <a:solidFill>
                  <a:srgbClr val="000000"/>
                </a:solidFill>
                <a:latin typeface="Arial"/>
              </a:rPr>
              <a:t>Aplicará el estilo definido a todos los elementos que tengan </a:t>
            </a:r>
            <a:r>
              <a:rPr lang="es-ES" dirty="0" err="1">
                <a:solidFill>
                  <a:srgbClr val="000000"/>
                </a:solidFill>
                <a:latin typeface="Arial"/>
              </a:rPr>
              <a:t>class</a:t>
            </a:r>
            <a:r>
              <a:rPr lang="es-ES" dirty="0">
                <a:solidFill>
                  <a:srgbClr val="000000"/>
                </a:solidFill>
                <a:latin typeface="Arial"/>
              </a:rPr>
              <a:t>=”Clase”.</a:t>
            </a:r>
            <a:endParaRPr lang="es-ES" dirty="0"/>
          </a:p>
        </p:txBody>
      </p:sp>
      <p:sp>
        <p:nvSpPr>
          <p:cNvPr id="8" name="7 Rectángulo"/>
          <p:cNvSpPr/>
          <p:nvPr/>
        </p:nvSpPr>
        <p:spPr>
          <a:xfrm>
            <a:off x="262786" y="3512646"/>
            <a:ext cx="4572000" cy="2862322"/>
          </a:xfrm>
          <a:prstGeom prst="rect">
            <a:avLst/>
          </a:prstGeom>
        </p:spPr>
        <p:txBody>
          <a:bodyPr>
            <a:spAutoFit/>
          </a:bodyPr>
          <a:lstStyle/>
          <a:p>
            <a:r>
              <a:rPr lang="es-ES" dirty="0"/>
              <a:t>.Clase{</a:t>
            </a:r>
          </a:p>
          <a:p>
            <a:r>
              <a:rPr lang="es-ES" dirty="0"/>
              <a:t>     width:100px;</a:t>
            </a:r>
          </a:p>
          <a:p>
            <a:r>
              <a:rPr lang="es-ES" dirty="0"/>
              <a:t>     height:250px;</a:t>
            </a:r>
          </a:p>
          <a:p>
            <a:r>
              <a:rPr lang="es-ES" dirty="0"/>
              <a:t>     </a:t>
            </a:r>
            <a:r>
              <a:rPr lang="es-ES" dirty="0" err="1"/>
              <a:t>background</a:t>
            </a:r>
            <a:r>
              <a:rPr lang="es-ES" dirty="0"/>
              <a:t>-color:#999;</a:t>
            </a:r>
          </a:p>
          <a:p>
            <a:r>
              <a:rPr lang="es-ES" dirty="0"/>
              <a:t>     padding:10px;</a:t>
            </a:r>
          </a:p>
          <a:p>
            <a:r>
              <a:rPr lang="es-ES" dirty="0"/>
              <a:t>} </a:t>
            </a:r>
          </a:p>
          <a:p>
            <a:r>
              <a:rPr lang="es-ES" dirty="0"/>
              <a:t> Ejemplos</a:t>
            </a:r>
          </a:p>
          <a:p>
            <a:r>
              <a:rPr lang="es-ES" dirty="0"/>
              <a:t>&lt; a </a:t>
            </a:r>
            <a:r>
              <a:rPr lang="es-ES" dirty="0" err="1"/>
              <a:t>href</a:t>
            </a:r>
            <a:r>
              <a:rPr lang="es-ES" dirty="0"/>
              <a:t>="http://untitled.es" </a:t>
            </a:r>
            <a:r>
              <a:rPr lang="es-ES" dirty="0" err="1"/>
              <a:t>class</a:t>
            </a:r>
            <a:r>
              <a:rPr lang="es-ES" dirty="0"/>
              <a:t>="Clase"&gt;Untitled.es&lt; /a&gt;</a:t>
            </a:r>
          </a:p>
          <a:p>
            <a:r>
              <a:rPr lang="es-ES" dirty="0"/>
              <a:t>Untitled.es</a:t>
            </a:r>
          </a:p>
        </p:txBody>
      </p:sp>
    </p:spTree>
    <p:extLst>
      <p:ext uri="{BB962C8B-B14F-4D97-AF65-F5344CB8AC3E}">
        <p14:creationId xmlns:p14="http://schemas.microsoft.com/office/powerpoint/2010/main" val="1351749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85720" y="214290"/>
            <a:ext cx="5581662" cy="369332"/>
          </a:xfrm>
          <a:prstGeom prst="rect">
            <a:avLst/>
          </a:prstGeom>
        </p:spPr>
        <p:txBody>
          <a:bodyPr wrap="square">
            <a:spAutoFit/>
          </a:bodyPr>
          <a:lstStyle/>
          <a:p>
            <a:r>
              <a:rPr lang="es-ES" b="1" dirty="0"/>
              <a:t>Selector #Identificador</a:t>
            </a:r>
          </a:p>
        </p:txBody>
      </p:sp>
      <p:sp>
        <p:nvSpPr>
          <p:cNvPr id="3" name="2 Rectángulo"/>
          <p:cNvSpPr/>
          <p:nvPr/>
        </p:nvSpPr>
        <p:spPr>
          <a:xfrm>
            <a:off x="285720" y="714356"/>
            <a:ext cx="5500726" cy="369332"/>
          </a:xfrm>
          <a:prstGeom prst="rect">
            <a:avLst/>
          </a:prstGeom>
        </p:spPr>
        <p:txBody>
          <a:bodyPr wrap="square">
            <a:spAutoFit/>
          </a:bodyPr>
          <a:lstStyle/>
          <a:p>
            <a:r>
              <a:rPr lang="es-ES" b="1" dirty="0"/>
              <a:t>Incluido en la versión de CSS.</a:t>
            </a:r>
            <a:endParaRPr lang="es-ES" dirty="0"/>
          </a:p>
        </p:txBody>
      </p:sp>
      <p:sp>
        <p:nvSpPr>
          <p:cNvPr id="5" name="4 Rectángulo"/>
          <p:cNvSpPr/>
          <p:nvPr/>
        </p:nvSpPr>
        <p:spPr>
          <a:xfrm>
            <a:off x="428596" y="1285860"/>
            <a:ext cx="8358246" cy="3693319"/>
          </a:xfrm>
          <a:prstGeom prst="rect">
            <a:avLst/>
          </a:prstGeom>
        </p:spPr>
        <p:txBody>
          <a:bodyPr wrap="square">
            <a:spAutoFit/>
          </a:bodyPr>
          <a:lstStyle/>
          <a:p>
            <a:r>
              <a:rPr lang="es-ES" dirty="0"/>
              <a:t>Aplicará el estilo definido al elemento que tengan este identificador</a:t>
            </a:r>
          </a:p>
          <a:p>
            <a:r>
              <a:rPr lang="es-ES" dirty="0"/>
              <a:t> id=”Identificador”.</a:t>
            </a:r>
          </a:p>
          <a:p>
            <a:endParaRPr lang="es-ES" dirty="0"/>
          </a:p>
          <a:p>
            <a:r>
              <a:rPr lang="es-ES" dirty="0"/>
              <a:t>#Identificador{</a:t>
            </a:r>
          </a:p>
          <a:p>
            <a:r>
              <a:rPr lang="es-ES" dirty="0"/>
              <a:t>	 width:100px;</a:t>
            </a:r>
          </a:p>
          <a:p>
            <a:r>
              <a:rPr lang="es-ES" dirty="0"/>
              <a:t>	 height:250px;</a:t>
            </a:r>
          </a:p>
          <a:p>
            <a:r>
              <a:rPr lang="es-ES" dirty="0"/>
              <a:t>	 </a:t>
            </a:r>
            <a:r>
              <a:rPr lang="es-ES" dirty="0" err="1"/>
              <a:t>background</a:t>
            </a:r>
            <a:r>
              <a:rPr lang="es-ES" dirty="0"/>
              <a:t>-color:#999;</a:t>
            </a:r>
          </a:p>
          <a:p>
            <a:r>
              <a:rPr lang="es-ES" dirty="0"/>
              <a:t>	 padding:10px;</a:t>
            </a:r>
          </a:p>
          <a:p>
            <a:r>
              <a:rPr lang="es-ES" dirty="0"/>
              <a:t> }</a:t>
            </a:r>
          </a:p>
          <a:p>
            <a:endParaRPr lang="es-ES" dirty="0"/>
          </a:p>
          <a:p>
            <a:r>
              <a:rPr lang="es-ES" dirty="0"/>
              <a:t> </a:t>
            </a:r>
            <a:r>
              <a:rPr lang="es-ES" b="1" dirty="0"/>
              <a:t>Ejemplo</a:t>
            </a:r>
          </a:p>
          <a:p>
            <a:endParaRPr lang="es-ES" dirty="0"/>
          </a:p>
          <a:p>
            <a:r>
              <a:rPr lang="es-ES" dirty="0"/>
              <a:t>&lt;</a:t>
            </a:r>
            <a:r>
              <a:rPr lang="es-ES" dirty="0" err="1"/>
              <a:t>div</a:t>
            </a:r>
            <a:r>
              <a:rPr lang="es-ES" dirty="0"/>
              <a:t> id="Identificador"&gt;Untitled.es&lt;/</a:t>
            </a:r>
            <a:r>
              <a:rPr lang="es-ES" dirty="0" err="1"/>
              <a:t>div</a:t>
            </a:r>
            <a:r>
              <a:rPr lang="es-ES" dirty="0"/>
              <a:t>&gt;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5909310"/>
          </a:xfrm>
          <a:prstGeom prst="rect">
            <a:avLst/>
          </a:prstGeom>
        </p:spPr>
        <p:txBody>
          <a:bodyPr wrap="square">
            <a:spAutoFit/>
          </a:bodyPr>
          <a:lstStyle/>
          <a:p>
            <a:r>
              <a:rPr lang="es-ES" dirty="0"/>
              <a:t>Una vez vistos estos dos selectores podemos pensar en aplicar determinados estilos a un mismo elemento, algunos mediante su clase </a:t>
            </a:r>
            <a:r>
              <a:rPr lang="es-ES" b="1" dirty="0" err="1"/>
              <a:t>class</a:t>
            </a:r>
            <a:r>
              <a:rPr lang="es-ES" b="1" dirty="0"/>
              <a:t>=”"</a:t>
            </a:r>
            <a:r>
              <a:rPr lang="es-ES" dirty="0"/>
              <a:t> y otros por su identificador </a:t>
            </a:r>
            <a:r>
              <a:rPr lang="es-ES" b="1" dirty="0"/>
              <a:t>id=”".</a:t>
            </a:r>
          </a:p>
          <a:p>
            <a:r>
              <a:rPr lang="es-ES" dirty="0"/>
              <a:t>Para esto debemos saber que si existen estilos que se repitan en ambas pero con diferentes valores, el elemento aplicará el definido en su identificador.</a:t>
            </a:r>
          </a:p>
          <a:p>
            <a:endParaRPr lang="es-ES" dirty="0"/>
          </a:p>
          <a:p>
            <a:r>
              <a:rPr lang="es-ES" b="1" dirty="0"/>
              <a:t>Ejemplo</a:t>
            </a:r>
          </a:p>
          <a:p>
            <a:endParaRPr lang="es-ES" dirty="0"/>
          </a:p>
          <a:p>
            <a:r>
              <a:rPr lang="es-ES" dirty="0"/>
              <a:t>.Clase{</a:t>
            </a:r>
          </a:p>
          <a:p>
            <a:r>
              <a:rPr lang="es-ES" dirty="0"/>
              <a:t> width:100px;</a:t>
            </a:r>
          </a:p>
          <a:p>
            <a:r>
              <a:rPr lang="es-ES" dirty="0"/>
              <a:t> height:250px; </a:t>
            </a:r>
          </a:p>
          <a:p>
            <a:r>
              <a:rPr lang="es-ES" dirty="0" err="1"/>
              <a:t>background</a:t>
            </a:r>
            <a:r>
              <a:rPr lang="es-ES" dirty="0"/>
              <a:t>-color:#999;</a:t>
            </a:r>
          </a:p>
          <a:p>
            <a:r>
              <a:rPr lang="es-ES" dirty="0"/>
              <a:t> padding:10px;</a:t>
            </a:r>
          </a:p>
          <a:p>
            <a:r>
              <a:rPr lang="es-ES" dirty="0"/>
              <a:t> </a:t>
            </a:r>
            <a:r>
              <a:rPr lang="es-ES" b="1" dirty="0"/>
              <a:t>color:#FFF;</a:t>
            </a:r>
          </a:p>
          <a:p>
            <a:r>
              <a:rPr lang="es-ES" dirty="0"/>
              <a:t> } </a:t>
            </a:r>
          </a:p>
          <a:p>
            <a:r>
              <a:rPr lang="es-ES" dirty="0"/>
              <a:t>#Identificador{ </a:t>
            </a:r>
          </a:p>
          <a:p>
            <a:r>
              <a:rPr lang="es-ES" dirty="0"/>
              <a:t>width:400px;</a:t>
            </a:r>
          </a:p>
          <a:p>
            <a:r>
              <a:rPr lang="es-ES" dirty="0"/>
              <a:t> height:250px;</a:t>
            </a:r>
          </a:p>
          <a:p>
            <a:r>
              <a:rPr lang="es-ES" dirty="0"/>
              <a:t> </a:t>
            </a:r>
            <a:r>
              <a:rPr lang="es-ES" dirty="0" err="1"/>
              <a:t>background</a:t>
            </a:r>
            <a:r>
              <a:rPr lang="es-ES" dirty="0"/>
              <a:t>-color:#000;</a:t>
            </a:r>
          </a:p>
          <a:p>
            <a:r>
              <a:rPr lang="es-ES" dirty="0"/>
              <a:t> padding:30px;</a:t>
            </a:r>
          </a:p>
          <a:p>
            <a:r>
              <a:rPr lang="es-ES" dirty="0"/>
              <a:t> } </a:t>
            </a:r>
          </a:p>
          <a:p>
            <a:r>
              <a:rPr lang="es-ES" dirty="0"/>
              <a:t>&lt;</a:t>
            </a:r>
            <a:r>
              <a:rPr lang="es-ES" dirty="0" err="1"/>
              <a:t>div</a:t>
            </a:r>
            <a:r>
              <a:rPr lang="es-ES" dirty="0"/>
              <a:t> </a:t>
            </a:r>
            <a:r>
              <a:rPr lang="es-ES" dirty="0" err="1"/>
              <a:t>class</a:t>
            </a:r>
            <a:r>
              <a:rPr lang="es-ES" dirty="0"/>
              <a:t>="Clase" id="Identificador" &gt;Untitled.es&lt;/</a:t>
            </a:r>
            <a:r>
              <a:rPr lang="es-ES" dirty="0" err="1"/>
              <a:t>div</a:t>
            </a:r>
            <a:r>
              <a:rPr lang="es-ES" dirty="0"/>
              <a:t>&gt;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9144000" cy="1200329"/>
          </a:xfrm>
          <a:prstGeom prst="rect">
            <a:avLst/>
          </a:prstGeom>
        </p:spPr>
        <p:txBody>
          <a:bodyPr wrap="square">
            <a:spAutoFit/>
          </a:bodyPr>
          <a:lstStyle/>
          <a:p>
            <a:r>
              <a:rPr lang="es-ES" dirty="0"/>
              <a:t>En este ejemplo hemos incluido algunos estilos mediante su clase y otros por su  identificador.</a:t>
            </a:r>
            <a:br>
              <a:rPr lang="es-ES" dirty="0"/>
            </a:br>
            <a:r>
              <a:rPr lang="es-ES" dirty="0"/>
              <a:t>Si ejecutamos el archivo de ejemplo, observaremos que se aplica de </a:t>
            </a:r>
            <a:r>
              <a:rPr lang="es-ES" b="1" dirty="0"/>
              <a:t>.Clase</a:t>
            </a:r>
            <a:r>
              <a:rPr lang="es-ES" dirty="0"/>
              <a:t> únicamente </a:t>
            </a:r>
            <a:r>
              <a:rPr lang="es-ES" b="1" dirty="0" err="1"/>
              <a:t>color:FFF</a:t>
            </a:r>
            <a:r>
              <a:rPr lang="es-ES" b="1" dirty="0"/>
              <a:t>;</a:t>
            </a:r>
            <a:r>
              <a:rPr lang="es-ES" dirty="0"/>
              <a:t> que es el único que no está incluido en los dos, lo demás serán los estilos definidos para el identificador.</a:t>
            </a:r>
          </a:p>
        </p:txBody>
      </p:sp>
      <p:sp>
        <p:nvSpPr>
          <p:cNvPr id="3" name="2 Rectángulo"/>
          <p:cNvSpPr/>
          <p:nvPr/>
        </p:nvSpPr>
        <p:spPr>
          <a:xfrm>
            <a:off x="0" y="1214422"/>
            <a:ext cx="9144000" cy="3139321"/>
          </a:xfrm>
          <a:prstGeom prst="rect">
            <a:avLst/>
          </a:prstGeom>
        </p:spPr>
        <p:txBody>
          <a:bodyPr wrap="square">
            <a:spAutoFit/>
          </a:bodyPr>
          <a:lstStyle/>
          <a:p>
            <a:r>
              <a:rPr lang="es-ES" b="1" dirty="0"/>
              <a:t>Selector *</a:t>
            </a:r>
          </a:p>
          <a:p>
            <a:r>
              <a:rPr lang="es-ES" b="1" dirty="0"/>
              <a:t>Incluido en la versión de CSS2.</a:t>
            </a:r>
            <a:endParaRPr lang="es-ES" dirty="0"/>
          </a:p>
          <a:p>
            <a:r>
              <a:rPr lang="es-ES" dirty="0"/>
              <a:t>Aplicará el estilo definido a todos los elementos.</a:t>
            </a:r>
          </a:p>
          <a:p>
            <a:r>
              <a:rPr lang="es-ES" dirty="0"/>
              <a:t>*{</a:t>
            </a:r>
          </a:p>
          <a:p>
            <a:r>
              <a:rPr lang="es-ES" dirty="0"/>
              <a:t> font-size:36px;</a:t>
            </a:r>
          </a:p>
          <a:p>
            <a:r>
              <a:rPr lang="es-ES" dirty="0"/>
              <a:t> }</a:t>
            </a:r>
          </a:p>
          <a:p>
            <a:r>
              <a:rPr lang="es-ES" dirty="0"/>
              <a:t> Con este selector pasa algo parecido a lo que ocurría con los dos anteriores.  Ahora cuándo definimos estilos para el </a:t>
            </a:r>
            <a:r>
              <a:rPr lang="es-ES" b="1" dirty="0"/>
              <a:t>selector *</a:t>
            </a:r>
            <a:r>
              <a:rPr lang="es-ES" dirty="0"/>
              <a:t> estamos aplicando éstos a todos los elementos de nuestra web.</a:t>
            </a:r>
          </a:p>
          <a:p>
            <a:r>
              <a:rPr lang="es-ES" dirty="0"/>
              <a:t> Si aparte aplicamos estilos a nuestros elementos mediante </a:t>
            </a:r>
            <a:r>
              <a:rPr lang="es-ES" b="1" dirty="0"/>
              <a:t>.Clase o #id,</a:t>
            </a:r>
            <a:r>
              <a:rPr lang="es-ES" dirty="0"/>
              <a:t> debemos saber que estos estilos prevalecen sobre los que hemos aplicado mediante el </a:t>
            </a:r>
            <a:r>
              <a:rPr lang="es-ES" b="1" dirty="0"/>
              <a:t>selector *.</a:t>
            </a:r>
            <a:endParaRPr lang="es-ES" dirty="0"/>
          </a:p>
        </p:txBody>
      </p:sp>
      <p:sp>
        <p:nvSpPr>
          <p:cNvPr id="4" name="3 Rectángulo"/>
          <p:cNvSpPr/>
          <p:nvPr/>
        </p:nvSpPr>
        <p:spPr>
          <a:xfrm>
            <a:off x="0" y="4286256"/>
            <a:ext cx="9144000" cy="2585323"/>
          </a:xfrm>
          <a:prstGeom prst="rect">
            <a:avLst/>
          </a:prstGeom>
        </p:spPr>
        <p:txBody>
          <a:bodyPr wrap="square">
            <a:spAutoFit/>
          </a:bodyPr>
          <a:lstStyle/>
          <a:p>
            <a:r>
              <a:rPr lang="es-ES" b="1" dirty="0"/>
              <a:t>Ejemplo</a:t>
            </a:r>
            <a:endParaRPr lang="es-ES" dirty="0"/>
          </a:p>
          <a:p>
            <a:r>
              <a:rPr lang="es-ES" dirty="0"/>
              <a:t>*{ </a:t>
            </a:r>
          </a:p>
          <a:p>
            <a:r>
              <a:rPr lang="es-ES" dirty="0"/>
              <a:t>font-size:36px; </a:t>
            </a:r>
          </a:p>
          <a:p>
            <a:r>
              <a:rPr lang="es-ES" dirty="0"/>
              <a:t>}</a:t>
            </a:r>
          </a:p>
          <a:p>
            <a:r>
              <a:rPr lang="es-ES" dirty="0"/>
              <a:t> .</a:t>
            </a:r>
            <a:r>
              <a:rPr lang="es-ES" dirty="0" err="1"/>
              <a:t>PieDePagina</a:t>
            </a:r>
            <a:r>
              <a:rPr lang="es-ES" dirty="0"/>
              <a:t>{ </a:t>
            </a:r>
          </a:p>
          <a:p>
            <a:r>
              <a:rPr lang="es-ES" dirty="0"/>
              <a:t>	font-size:12px; </a:t>
            </a:r>
          </a:p>
          <a:p>
            <a:r>
              <a:rPr lang="es-ES" dirty="0"/>
              <a:t>} </a:t>
            </a:r>
          </a:p>
          <a:p>
            <a:r>
              <a:rPr lang="es-ES" dirty="0"/>
              <a:t>&lt;</a:t>
            </a:r>
            <a:r>
              <a:rPr lang="es-ES" dirty="0" err="1"/>
              <a:t>div</a:t>
            </a:r>
            <a:r>
              <a:rPr lang="es-ES" dirty="0"/>
              <a:t> </a:t>
            </a:r>
            <a:r>
              <a:rPr lang="es-ES" dirty="0" err="1"/>
              <a:t>class</a:t>
            </a:r>
            <a:r>
              <a:rPr lang="es-ES" dirty="0"/>
              <a:t>="</a:t>
            </a:r>
            <a:r>
              <a:rPr lang="es-ES" dirty="0" err="1"/>
              <a:t>PieDePagina</a:t>
            </a:r>
            <a:r>
              <a:rPr lang="es-ES" dirty="0"/>
              <a:t>"&gt;Untitled.es&lt;/</a:t>
            </a:r>
            <a:r>
              <a:rPr lang="es-ES" dirty="0" err="1"/>
              <a:t>div</a:t>
            </a:r>
            <a:r>
              <a:rPr lang="es-ES" dirty="0"/>
              <a:t>&gt; </a:t>
            </a:r>
          </a:p>
          <a:p>
            <a:r>
              <a:rPr lang="es-ES" sz="1400" dirty="0"/>
              <a:t>En esta ocasión el estilo de </a:t>
            </a:r>
            <a:r>
              <a:rPr lang="es-ES" sz="1400" b="1" dirty="0" err="1"/>
              <a:t>PieDePagina</a:t>
            </a:r>
            <a:r>
              <a:rPr lang="es-ES" sz="1400" dirty="0"/>
              <a:t> prevalece sobre el del </a:t>
            </a:r>
            <a:r>
              <a:rPr lang="es-ES" sz="1400" b="1" dirty="0"/>
              <a:t>selector *</a:t>
            </a:r>
            <a:r>
              <a:rPr lang="es-ES" sz="1400" dirty="0"/>
              <a:t>, mostrando el texto en pantalla a 12px</a:t>
            </a:r>
            <a:r>
              <a:rPr lang="es-ES" dirty="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85720" y="214290"/>
            <a:ext cx="8572560" cy="4247317"/>
          </a:xfrm>
          <a:prstGeom prst="rect">
            <a:avLst/>
          </a:prstGeom>
        </p:spPr>
        <p:txBody>
          <a:bodyPr wrap="square">
            <a:spAutoFit/>
          </a:bodyPr>
          <a:lstStyle/>
          <a:p>
            <a:r>
              <a:rPr lang="es-ES" dirty="0"/>
              <a:t>Aplicará el estilo definido a determinadas etiquetas de nuestra web.</a:t>
            </a:r>
          </a:p>
          <a:p>
            <a:r>
              <a:rPr lang="es-ES" dirty="0"/>
              <a:t>p {</a:t>
            </a:r>
          </a:p>
          <a:p>
            <a:r>
              <a:rPr lang="es-ES" dirty="0"/>
              <a:t> font-size:15px;</a:t>
            </a:r>
          </a:p>
          <a:p>
            <a:r>
              <a:rPr lang="es-ES" dirty="0"/>
              <a:t> color:#333;</a:t>
            </a:r>
          </a:p>
          <a:p>
            <a:r>
              <a:rPr lang="es-ES" dirty="0"/>
              <a:t> } </a:t>
            </a:r>
          </a:p>
          <a:p>
            <a:r>
              <a:rPr lang="es-ES" dirty="0"/>
              <a:t>h1 { </a:t>
            </a:r>
          </a:p>
          <a:p>
            <a:r>
              <a:rPr lang="es-ES" dirty="0"/>
              <a:t>	font-size:30px;</a:t>
            </a:r>
          </a:p>
          <a:p>
            <a:r>
              <a:rPr lang="es-ES" dirty="0"/>
              <a:t>	 color:#000;</a:t>
            </a:r>
          </a:p>
          <a:p>
            <a:r>
              <a:rPr lang="es-ES" dirty="0"/>
              <a:t> }</a:t>
            </a:r>
          </a:p>
          <a:p>
            <a:r>
              <a:rPr lang="es-ES" dirty="0"/>
              <a:t> Podemos emplear este selector para asignar estilos a varias etiquetas diferentes a la vez. Tendremos que separar cada una de las etiquetas mediante una coma.</a:t>
            </a:r>
          </a:p>
          <a:p>
            <a:r>
              <a:rPr lang="es-ES" dirty="0"/>
              <a:t>p, h1, h2 {</a:t>
            </a:r>
          </a:p>
          <a:p>
            <a:r>
              <a:rPr lang="es-ES" dirty="0"/>
              <a:t>	 </a:t>
            </a:r>
            <a:r>
              <a:rPr lang="es-ES" dirty="0" err="1"/>
              <a:t>font-family:Arial</a:t>
            </a:r>
            <a:r>
              <a:rPr lang="es-ES" dirty="0"/>
              <a:t>, </a:t>
            </a:r>
            <a:r>
              <a:rPr lang="es-ES" dirty="0" err="1"/>
              <a:t>Helvetica</a:t>
            </a:r>
            <a:r>
              <a:rPr lang="es-ES" dirty="0"/>
              <a:t>, </a:t>
            </a:r>
            <a:r>
              <a:rPr lang="es-ES" dirty="0" err="1"/>
              <a:t>sans-serif</a:t>
            </a:r>
            <a:r>
              <a:rPr lang="es-ES" dirty="0"/>
              <a:t>; </a:t>
            </a:r>
          </a:p>
          <a:p>
            <a:r>
              <a:rPr lang="es-ES" dirty="0"/>
              <a:t>	</a:t>
            </a:r>
            <a:r>
              <a:rPr lang="es-ES" dirty="0" err="1"/>
              <a:t>font-style:normal</a:t>
            </a:r>
            <a:r>
              <a:rPr lang="es-ES" dirty="0"/>
              <a:t>; </a:t>
            </a:r>
          </a:p>
          <a:p>
            <a:r>
              <a:rPr lang="es-ES"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57158" y="285728"/>
            <a:ext cx="8143932" cy="2862322"/>
          </a:xfrm>
          <a:prstGeom prst="rect">
            <a:avLst/>
          </a:prstGeom>
        </p:spPr>
        <p:txBody>
          <a:bodyPr wrap="square">
            <a:spAutoFit/>
          </a:bodyPr>
          <a:lstStyle/>
          <a:p>
            <a:r>
              <a:rPr lang="es-ES" dirty="0"/>
              <a:t>Estos selectores que hemos explicado anteriormente van muy ligados a este que vamos a comentar ahora.</a:t>
            </a:r>
            <a:br>
              <a:rPr lang="es-ES" dirty="0"/>
            </a:br>
            <a:r>
              <a:rPr lang="es-ES" dirty="0"/>
              <a:t>La diferencia de éste, es que únicamente aplica estilos a etiquetas que están dentro de otra etiqueta.</a:t>
            </a:r>
          </a:p>
          <a:p>
            <a:r>
              <a:rPr lang="es-ES" dirty="0" err="1"/>
              <a:t>div</a:t>
            </a:r>
            <a:r>
              <a:rPr lang="es-ES" dirty="0"/>
              <a:t> p {</a:t>
            </a:r>
          </a:p>
          <a:p>
            <a:pPr lvl="1"/>
            <a:r>
              <a:rPr lang="es-ES" dirty="0"/>
              <a:t> </a:t>
            </a:r>
            <a:r>
              <a:rPr lang="es-ES" dirty="0" err="1"/>
              <a:t>font-family:Arial</a:t>
            </a:r>
            <a:r>
              <a:rPr lang="es-ES" dirty="0"/>
              <a:t>, </a:t>
            </a:r>
            <a:r>
              <a:rPr lang="es-ES" dirty="0" err="1"/>
              <a:t>Helvetica</a:t>
            </a:r>
            <a:r>
              <a:rPr lang="es-ES" dirty="0"/>
              <a:t>, </a:t>
            </a:r>
            <a:r>
              <a:rPr lang="es-ES" dirty="0" err="1"/>
              <a:t>sans-serif</a:t>
            </a:r>
            <a:r>
              <a:rPr lang="es-ES" dirty="0"/>
              <a:t>; </a:t>
            </a:r>
          </a:p>
          <a:p>
            <a:pPr lvl="1"/>
            <a:r>
              <a:rPr lang="es-ES" dirty="0" err="1"/>
              <a:t>font-style:normal</a:t>
            </a:r>
            <a:r>
              <a:rPr lang="es-ES" dirty="0"/>
              <a:t>;</a:t>
            </a:r>
          </a:p>
          <a:p>
            <a:pPr lvl="1"/>
            <a:r>
              <a:rPr lang="es-ES" dirty="0"/>
              <a:t> font-size:15px;</a:t>
            </a:r>
          </a:p>
          <a:p>
            <a:pPr lvl="1"/>
            <a:r>
              <a:rPr lang="es-ES" dirty="0"/>
              <a:t> color:#F00;</a:t>
            </a:r>
          </a:p>
          <a:p>
            <a:r>
              <a:rPr lang="es-ES" dirty="0"/>
              <a:t> }</a:t>
            </a:r>
          </a:p>
        </p:txBody>
      </p:sp>
      <p:sp>
        <p:nvSpPr>
          <p:cNvPr id="3" name="2 Rectángulo"/>
          <p:cNvSpPr/>
          <p:nvPr/>
        </p:nvSpPr>
        <p:spPr>
          <a:xfrm>
            <a:off x="285720" y="3429000"/>
            <a:ext cx="7286676" cy="646331"/>
          </a:xfrm>
          <a:prstGeom prst="rect">
            <a:avLst/>
          </a:prstGeom>
        </p:spPr>
        <p:txBody>
          <a:bodyPr wrap="square">
            <a:spAutoFit/>
          </a:bodyPr>
          <a:lstStyle/>
          <a:p>
            <a:r>
              <a:rPr lang="es-ES" b="1" dirty="0"/>
              <a:t>Ejemplo</a:t>
            </a:r>
            <a:endParaRPr lang="es-ES" dirty="0"/>
          </a:p>
          <a:p>
            <a:r>
              <a:rPr lang="es-ES" dirty="0"/>
              <a:t>&lt; </a:t>
            </a:r>
            <a:r>
              <a:rPr lang="es-ES" dirty="0" err="1"/>
              <a:t>div</a:t>
            </a:r>
            <a:r>
              <a:rPr lang="es-ES" dirty="0"/>
              <a:t>&gt;&lt; p&gt;Untitled.es&lt; /p&gt;&lt; /</a:t>
            </a:r>
            <a:r>
              <a:rPr lang="es-ES" dirty="0" err="1"/>
              <a:t>div</a:t>
            </a:r>
            <a:r>
              <a:rPr lang="es-ES" dirty="0"/>
              <a:t>&gt;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85720" y="214290"/>
            <a:ext cx="6929486" cy="461665"/>
          </a:xfrm>
          <a:prstGeom prst="rect">
            <a:avLst/>
          </a:prstGeom>
        </p:spPr>
        <p:txBody>
          <a:bodyPr wrap="square">
            <a:spAutoFit/>
          </a:bodyPr>
          <a:lstStyle/>
          <a:p>
            <a:r>
              <a:rPr lang="es-ES" sz="2400" b="1" dirty="0"/>
              <a:t>Selectores CSS3 – Parte 2 – Selectores de Atributos</a:t>
            </a:r>
          </a:p>
        </p:txBody>
      </p:sp>
      <p:sp>
        <p:nvSpPr>
          <p:cNvPr id="5" name="4 Rectángulo"/>
          <p:cNvSpPr/>
          <p:nvPr/>
        </p:nvSpPr>
        <p:spPr>
          <a:xfrm>
            <a:off x="428596" y="857232"/>
            <a:ext cx="4572032" cy="5355312"/>
          </a:xfrm>
          <a:prstGeom prst="rect">
            <a:avLst/>
          </a:prstGeom>
        </p:spPr>
        <p:txBody>
          <a:bodyPr wrap="square">
            <a:spAutoFit/>
          </a:bodyPr>
          <a:lstStyle/>
          <a:p>
            <a:r>
              <a:rPr lang="es-ES" dirty="0" err="1"/>
              <a:t>div</a:t>
            </a:r>
            <a:r>
              <a:rPr lang="es-ES" dirty="0"/>
              <a:t> { </a:t>
            </a:r>
          </a:p>
          <a:p>
            <a:r>
              <a:rPr lang="es-ES" dirty="0"/>
              <a:t>	width:100px; </a:t>
            </a:r>
          </a:p>
          <a:p>
            <a:r>
              <a:rPr lang="es-ES" dirty="0"/>
              <a:t>	height:100px; </a:t>
            </a:r>
          </a:p>
          <a:p>
            <a:r>
              <a:rPr lang="es-ES" dirty="0"/>
              <a:t>	</a:t>
            </a:r>
            <a:r>
              <a:rPr lang="es-ES" dirty="0" err="1"/>
              <a:t>background</a:t>
            </a:r>
            <a:r>
              <a:rPr lang="es-ES" dirty="0"/>
              <a:t>-color:#999;</a:t>
            </a:r>
          </a:p>
          <a:p>
            <a:r>
              <a:rPr lang="es-ES" dirty="0"/>
              <a:t>	 </a:t>
            </a:r>
            <a:r>
              <a:rPr lang="es-ES" dirty="0" err="1"/>
              <a:t>float:left</a:t>
            </a:r>
            <a:r>
              <a:rPr lang="es-ES" dirty="0"/>
              <a:t>;</a:t>
            </a:r>
          </a:p>
          <a:p>
            <a:r>
              <a:rPr lang="es-ES" dirty="0"/>
              <a:t>	 margin-left:10px;</a:t>
            </a:r>
          </a:p>
          <a:p>
            <a:r>
              <a:rPr lang="es-ES" dirty="0"/>
              <a:t> }</a:t>
            </a:r>
          </a:p>
          <a:p>
            <a:r>
              <a:rPr lang="es-ES" dirty="0"/>
              <a:t>	 </a:t>
            </a:r>
            <a:r>
              <a:rPr lang="es-ES" dirty="0" err="1"/>
              <a:t>span</a:t>
            </a:r>
            <a:r>
              <a:rPr lang="es-ES" dirty="0"/>
              <a:t> {</a:t>
            </a:r>
          </a:p>
          <a:p>
            <a:r>
              <a:rPr lang="es-ES" dirty="0"/>
              <a:t>	 width:100px;</a:t>
            </a:r>
          </a:p>
          <a:p>
            <a:r>
              <a:rPr lang="es-ES" dirty="0"/>
              <a:t>	 height:100px;</a:t>
            </a:r>
          </a:p>
          <a:p>
            <a:r>
              <a:rPr lang="es-ES" dirty="0"/>
              <a:t>	 </a:t>
            </a:r>
            <a:r>
              <a:rPr lang="es-ES" dirty="0" err="1"/>
              <a:t>background</a:t>
            </a:r>
            <a:r>
              <a:rPr lang="es-ES" dirty="0"/>
              <a:t>-color:#555;</a:t>
            </a:r>
          </a:p>
          <a:p>
            <a:r>
              <a:rPr lang="es-ES" dirty="0"/>
              <a:t>	 </a:t>
            </a:r>
            <a:r>
              <a:rPr lang="es-ES" dirty="0" err="1"/>
              <a:t>float:left</a:t>
            </a:r>
            <a:r>
              <a:rPr lang="es-ES" dirty="0"/>
              <a:t>; </a:t>
            </a:r>
          </a:p>
          <a:p>
            <a:r>
              <a:rPr lang="es-ES" dirty="0"/>
              <a:t>	margin-left:10px;</a:t>
            </a:r>
          </a:p>
          <a:p>
            <a:r>
              <a:rPr lang="es-ES" dirty="0"/>
              <a:t>	 }</a:t>
            </a:r>
          </a:p>
          <a:p>
            <a:r>
              <a:rPr lang="es-ES" dirty="0"/>
              <a:t> </a:t>
            </a:r>
            <a:r>
              <a:rPr lang="es-ES" b="1" dirty="0"/>
              <a:t>[</a:t>
            </a:r>
            <a:r>
              <a:rPr lang="es-ES" b="1" dirty="0" err="1"/>
              <a:t>atr</a:t>
            </a:r>
            <a:r>
              <a:rPr lang="es-ES" b="1" dirty="0"/>
              <a:t>]</a:t>
            </a:r>
          </a:p>
          <a:p>
            <a:r>
              <a:rPr lang="es-ES" dirty="0"/>
              <a:t>En este ejemplo aplicaremos un estilo determinado a los elementos que tengan un determinado atributo, </a:t>
            </a:r>
            <a:r>
              <a:rPr lang="es-ES" b="1" dirty="0"/>
              <a:t>independientemente del valor que tenga éste.</a:t>
            </a:r>
            <a:endParaRPr lang="es-ES" dirty="0"/>
          </a:p>
        </p:txBody>
      </p:sp>
      <p:sp>
        <p:nvSpPr>
          <p:cNvPr id="6" name="5 Rectángulo"/>
          <p:cNvSpPr/>
          <p:nvPr/>
        </p:nvSpPr>
        <p:spPr>
          <a:xfrm>
            <a:off x="4857752" y="857232"/>
            <a:ext cx="3857652" cy="3416320"/>
          </a:xfrm>
          <a:prstGeom prst="rect">
            <a:avLst/>
          </a:prstGeom>
        </p:spPr>
        <p:txBody>
          <a:bodyPr wrap="square">
            <a:spAutoFit/>
          </a:bodyPr>
          <a:lstStyle/>
          <a:p>
            <a:r>
              <a:rPr lang="es-ES" dirty="0"/>
              <a:t>Para el ejemplo hemos añadido a nuestro código CSS</a:t>
            </a:r>
          </a:p>
          <a:p>
            <a:endParaRPr lang="es-ES" dirty="0"/>
          </a:p>
          <a:p>
            <a:r>
              <a:rPr lang="es-ES" dirty="0"/>
              <a:t>[</a:t>
            </a:r>
            <a:r>
              <a:rPr lang="es-ES" dirty="0" err="1"/>
              <a:t>title</a:t>
            </a:r>
            <a:r>
              <a:rPr lang="es-ES" dirty="0"/>
              <a:t>]{ </a:t>
            </a:r>
          </a:p>
          <a:p>
            <a:r>
              <a:rPr lang="es-ES" dirty="0"/>
              <a:t>	border:5px </a:t>
            </a:r>
            <a:r>
              <a:rPr lang="es-ES" dirty="0" err="1"/>
              <a:t>dotted</a:t>
            </a:r>
            <a:r>
              <a:rPr lang="es-ES" dirty="0"/>
              <a:t> #333;</a:t>
            </a:r>
          </a:p>
          <a:p>
            <a:r>
              <a:rPr lang="es-ES" dirty="0"/>
              <a:t> }</a:t>
            </a:r>
          </a:p>
          <a:p>
            <a:r>
              <a:rPr lang="es-ES" dirty="0"/>
              <a:t> Ahora todos nuestros objetos que tengan el </a:t>
            </a:r>
            <a:r>
              <a:rPr lang="es-ES" b="1" dirty="0"/>
              <a:t>atributo </a:t>
            </a:r>
            <a:r>
              <a:rPr lang="es-ES" b="1" dirty="0" err="1"/>
              <a:t>title</a:t>
            </a:r>
            <a:r>
              <a:rPr lang="es-ES" dirty="0"/>
              <a:t> aparecerán con el nuevo estilo aplicado.</a:t>
            </a:r>
          </a:p>
          <a:p>
            <a:endParaRPr lang="es-ES" dirty="0"/>
          </a:p>
          <a:p>
            <a:r>
              <a:rPr lang="es-ES" dirty="0"/>
              <a:t>&lt;</a:t>
            </a:r>
            <a:r>
              <a:rPr lang="es-ES" dirty="0" err="1"/>
              <a:t>div</a:t>
            </a:r>
            <a:r>
              <a:rPr lang="es-ES" dirty="0"/>
              <a:t>&gt;&lt;/</a:t>
            </a:r>
            <a:r>
              <a:rPr lang="es-ES" dirty="0" err="1"/>
              <a:t>div</a:t>
            </a:r>
            <a:r>
              <a:rPr lang="es-ES" dirty="0"/>
              <a:t>&gt;</a:t>
            </a:r>
          </a:p>
          <a:p>
            <a:r>
              <a:rPr lang="es-ES" dirty="0"/>
              <a:t> &lt;</a:t>
            </a:r>
            <a:r>
              <a:rPr lang="es-ES" dirty="0" err="1"/>
              <a:t>div</a:t>
            </a:r>
            <a:r>
              <a:rPr lang="es-ES" dirty="0"/>
              <a:t> </a:t>
            </a:r>
            <a:r>
              <a:rPr lang="es-ES" dirty="0" err="1"/>
              <a:t>title</a:t>
            </a:r>
            <a:r>
              <a:rPr lang="es-ES" dirty="0"/>
              <a:t>="Cualquier valor"&gt;&lt;/</a:t>
            </a:r>
            <a:r>
              <a:rPr lang="es-ES" dirty="0" err="1"/>
              <a:t>div</a:t>
            </a:r>
            <a:r>
              <a:rPr lang="es-ES" dirty="0"/>
              <a:t>&gt;</a:t>
            </a:r>
          </a:p>
        </p:txBody>
      </p:sp>
      <p:pic>
        <p:nvPicPr>
          <p:cNvPr id="1027" name="Picture 3" descr="http://untitled.es/wp-content/uploads/2011/11/Selectores-Atributos-1.png"/>
          <p:cNvPicPr>
            <a:picLocks noChangeAspect="1" noChangeArrowheads="1"/>
          </p:cNvPicPr>
          <p:nvPr/>
        </p:nvPicPr>
        <p:blipFill>
          <a:blip r:embed="rId2"/>
          <a:srcRect/>
          <a:stretch>
            <a:fillRect/>
          </a:stretch>
        </p:blipFill>
        <p:spPr bwMode="auto">
          <a:xfrm>
            <a:off x="5429256" y="4786322"/>
            <a:ext cx="2381250" cy="12477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61851" y="620688"/>
            <a:ext cx="6264695" cy="54784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sz="1400" dirty="0"/>
              <a:t>&lt;!DOCTYPE </a:t>
            </a:r>
            <a:r>
              <a:rPr lang="es-ES" sz="1400" dirty="0" err="1"/>
              <a:t>html</a:t>
            </a:r>
            <a:r>
              <a:rPr lang="es-ES" sz="1400" dirty="0"/>
              <a:t> PUBLIC "-//W3C//DTD XHTML 1.0 </a:t>
            </a:r>
            <a:r>
              <a:rPr lang="es-ES" sz="1400" dirty="0" err="1"/>
              <a:t>Transitional</a:t>
            </a:r>
            <a:r>
              <a:rPr lang="es-ES" sz="1400" dirty="0"/>
              <a:t>//EN" "http://www.w3.org/TR/xhtml1/DTD/xhtml1-transitional.dtd"&gt;</a:t>
            </a:r>
          </a:p>
          <a:p>
            <a:r>
              <a:rPr lang="es-ES" sz="1400" dirty="0"/>
              <a:t>&lt;</a:t>
            </a:r>
            <a:r>
              <a:rPr lang="es-ES" sz="1400" dirty="0" err="1"/>
              <a:t>html</a:t>
            </a:r>
            <a:r>
              <a:rPr lang="es-ES" sz="1400" dirty="0"/>
              <a:t> </a:t>
            </a:r>
            <a:r>
              <a:rPr lang="es-ES" sz="1400" dirty="0" err="1"/>
              <a:t>xmlns</a:t>
            </a:r>
            <a:r>
              <a:rPr lang="es-ES" sz="1400" dirty="0"/>
              <a:t>="http://www.w3.org/1999/xhtml"&gt;</a:t>
            </a:r>
          </a:p>
          <a:p>
            <a:r>
              <a:rPr lang="es-ES" sz="1400" dirty="0"/>
              <a:t>&lt;head&gt;</a:t>
            </a:r>
          </a:p>
          <a:p>
            <a:r>
              <a:rPr lang="es-ES" sz="1400" dirty="0"/>
              <a:t>&lt;meta http-</a:t>
            </a:r>
            <a:r>
              <a:rPr lang="es-ES" sz="1400" dirty="0" err="1"/>
              <a:t>equiv</a:t>
            </a:r>
            <a:r>
              <a:rPr lang="es-ES" sz="1400" dirty="0"/>
              <a:t>="Content-</a:t>
            </a:r>
            <a:r>
              <a:rPr lang="es-ES" sz="1400" dirty="0" err="1"/>
              <a:t>Type</a:t>
            </a:r>
            <a:r>
              <a:rPr lang="es-ES" sz="1400" dirty="0"/>
              <a:t>" </a:t>
            </a:r>
            <a:r>
              <a:rPr lang="es-ES" sz="1400" dirty="0" err="1"/>
              <a:t>content</a:t>
            </a:r>
            <a:r>
              <a:rPr lang="es-ES" sz="1400" dirty="0"/>
              <a:t>="</a:t>
            </a:r>
            <a:r>
              <a:rPr lang="es-ES" sz="1400" dirty="0" err="1"/>
              <a:t>text</a:t>
            </a:r>
            <a:r>
              <a:rPr lang="es-ES" sz="1400" dirty="0"/>
              <a:t>/</a:t>
            </a:r>
            <a:r>
              <a:rPr lang="es-ES" sz="1400" dirty="0" err="1"/>
              <a:t>html</a:t>
            </a:r>
            <a:r>
              <a:rPr lang="es-ES" sz="1400" dirty="0"/>
              <a:t>; </a:t>
            </a:r>
            <a:r>
              <a:rPr lang="es-ES" sz="1400" dirty="0" err="1"/>
              <a:t>charset</a:t>
            </a:r>
            <a:r>
              <a:rPr lang="es-ES" sz="1400" dirty="0"/>
              <a:t>=utf-8" /&gt;</a:t>
            </a:r>
          </a:p>
          <a:p>
            <a:r>
              <a:rPr lang="es-ES" sz="1400" dirty="0"/>
              <a:t>&lt;</a:t>
            </a:r>
            <a:r>
              <a:rPr lang="es-ES" sz="1400" dirty="0" err="1"/>
              <a:t>title</a:t>
            </a:r>
            <a:r>
              <a:rPr lang="es-ES" sz="1400" dirty="0"/>
              <a:t>&gt;</a:t>
            </a:r>
            <a:r>
              <a:rPr lang="es-ES" sz="1400" dirty="0" err="1"/>
              <a:t>Background-size</a:t>
            </a:r>
            <a:r>
              <a:rPr lang="es-ES" sz="1400" dirty="0"/>
              <a:t> en CSS3 por Untitled.es&lt;/</a:t>
            </a:r>
            <a:r>
              <a:rPr lang="es-ES" sz="1400" dirty="0" err="1"/>
              <a:t>title</a:t>
            </a:r>
            <a:r>
              <a:rPr lang="es-ES" sz="1400" dirty="0"/>
              <a:t>&gt;</a:t>
            </a:r>
          </a:p>
          <a:p>
            <a:r>
              <a:rPr lang="es-ES" sz="1400" dirty="0"/>
              <a:t>&lt;</a:t>
            </a:r>
            <a:r>
              <a:rPr lang="es-ES" sz="1400" dirty="0" err="1"/>
              <a:t>style</a:t>
            </a:r>
            <a:r>
              <a:rPr lang="es-ES" sz="1400" dirty="0"/>
              <a:t>&gt;</a:t>
            </a:r>
          </a:p>
          <a:p>
            <a:r>
              <a:rPr lang="es-ES" sz="1400" dirty="0"/>
              <a:t>div{ </a:t>
            </a:r>
          </a:p>
          <a:p>
            <a:r>
              <a:rPr lang="es-ES" sz="1400" dirty="0"/>
              <a:t>	width:600px;</a:t>
            </a:r>
          </a:p>
          <a:p>
            <a:r>
              <a:rPr lang="es-ES" sz="1400" dirty="0"/>
              <a:t>	height:350px;</a:t>
            </a:r>
          </a:p>
          <a:p>
            <a:r>
              <a:rPr lang="es-ES" sz="1400" dirty="0"/>
              <a:t>	</a:t>
            </a:r>
            <a:r>
              <a:rPr lang="es-ES" sz="1400" dirty="0" err="1"/>
              <a:t>border</a:t>
            </a:r>
            <a:r>
              <a:rPr lang="es-ES" sz="1400" dirty="0"/>
              <a:t>: 5px </a:t>
            </a:r>
            <a:r>
              <a:rPr lang="es-ES" sz="1400" dirty="0" err="1"/>
              <a:t>solid</a:t>
            </a:r>
            <a:r>
              <a:rPr lang="es-ES" sz="1400" dirty="0"/>
              <a:t> </a:t>
            </a:r>
            <a:r>
              <a:rPr lang="es-ES" sz="1400" dirty="0" err="1"/>
              <a:t>hsla</a:t>
            </a:r>
            <a:r>
              <a:rPr lang="es-ES" sz="1400" dirty="0"/>
              <a:t>(30, 8%, 5%, .5);</a:t>
            </a:r>
          </a:p>
          <a:p>
            <a:r>
              <a:rPr lang="es-ES" sz="1400" dirty="0"/>
              <a:t>	</a:t>
            </a:r>
          </a:p>
          <a:p>
            <a:r>
              <a:rPr lang="es-ES" sz="1400" dirty="0"/>
              <a:t>	</a:t>
            </a:r>
            <a:r>
              <a:rPr lang="es-ES" sz="1400" dirty="0" err="1"/>
              <a:t>background-image:url</a:t>
            </a:r>
            <a:r>
              <a:rPr lang="es-ES" sz="1400" dirty="0"/>
              <a:t>(azulejo-pequeno.png);</a:t>
            </a:r>
          </a:p>
          <a:p>
            <a:r>
              <a:rPr lang="es-ES" sz="1400" dirty="0"/>
              <a:t>	/*Tamaño de la imagen 125 x 125*/</a:t>
            </a:r>
          </a:p>
          <a:p>
            <a:r>
              <a:rPr lang="es-ES" sz="1400" dirty="0"/>
              <a:t>	</a:t>
            </a:r>
          </a:p>
          <a:p>
            <a:r>
              <a:rPr lang="es-ES" sz="1400" dirty="0"/>
              <a:t>	/*</a:t>
            </a:r>
            <a:r>
              <a:rPr lang="es-ES" sz="1400" dirty="0" err="1"/>
              <a:t>background-size</a:t>
            </a:r>
            <a:r>
              <a:rPr lang="es-ES" sz="1400" dirty="0"/>
              <a:t>: 50px auto;*/</a:t>
            </a:r>
          </a:p>
          <a:p>
            <a:r>
              <a:rPr lang="es-ES" sz="1400" dirty="0"/>
              <a:t>	</a:t>
            </a:r>
          </a:p>
          <a:p>
            <a:r>
              <a:rPr lang="es-ES" sz="1400" dirty="0"/>
              <a:t>	</a:t>
            </a:r>
            <a:r>
              <a:rPr lang="es-ES" sz="1400" dirty="0" err="1"/>
              <a:t>background-size</a:t>
            </a:r>
            <a:r>
              <a:rPr lang="es-ES" sz="1400" dirty="0"/>
              <a:t>: 50% 100%;</a:t>
            </a:r>
          </a:p>
          <a:p>
            <a:r>
              <a:rPr lang="es-ES" sz="1400" dirty="0"/>
              <a:t>}</a:t>
            </a:r>
          </a:p>
          <a:p>
            <a:r>
              <a:rPr lang="es-ES" sz="1400" dirty="0"/>
              <a:t>&lt;/</a:t>
            </a:r>
            <a:r>
              <a:rPr lang="es-ES" sz="1400" dirty="0" err="1"/>
              <a:t>style</a:t>
            </a:r>
            <a:r>
              <a:rPr lang="es-ES" sz="1400" dirty="0"/>
              <a:t>&gt;</a:t>
            </a:r>
          </a:p>
          <a:p>
            <a:r>
              <a:rPr lang="es-ES" sz="1400" dirty="0"/>
              <a:t>&lt;/head&gt;</a:t>
            </a:r>
          </a:p>
          <a:p>
            <a:r>
              <a:rPr lang="es-ES" sz="1400" dirty="0"/>
              <a:t>&lt;</a:t>
            </a:r>
            <a:r>
              <a:rPr lang="es-ES" sz="1400" dirty="0" err="1"/>
              <a:t>body</a:t>
            </a:r>
            <a:r>
              <a:rPr lang="es-ES" sz="1400" dirty="0"/>
              <a:t>&gt;</a:t>
            </a:r>
          </a:p>
          <a:p>
            <a:r>
              <a:rPr lang="es-ES" sz="1400" dirty="0"/>
              <a:t>&lt;div&gt;&lt;/div&gt;</a:t>
            </a:r>
          </a:p>
          <a:p>
            <a:r>
              <a:rPr lang="es-ES" sz="1400" dirty="0"/>
              <a:t>&lt;/</a:t>
            </a:r>
            <a:r>
              <a:rPr lang="es-ES" sz="1400" dirty="0" err="1"/>
              <a:t>body</a:t>
            </a:r>
            <a:r>
              <a:rPr lang="es-ES" sz="1400" dirty="0"/>
              <a:t>&gt;</a:t>
            </a:r>
          </a:p>
          <a:p>
            <a:r>
              <a:rPr lang="es-ES" sz="1400" dirty="0"/>
              <a:t>&lt;/</a:t>
            </a:r>
            <a:r>
              <a:rPr lang="es-ES" sz="1400" dirty="0" err="1"/>
              <a:t>html</a:t>
            </a:r>
            <a:r>
              <a:rPr lang="es-ES" sz="1400" dirty="0"/>
              <a:t>&gt;</a:t>
            </a:r>
            <a:endParaRPr lang="es-ES" dirty="0"/>
          </a:p>
        </p:txBody>
      </p:sp>
      <p:graphicFrame>
        <p:nvGraphicFramePr>
          <p:cNvPr id="5" name="4 Diagrama"/>
          <p:cNvGraphicFramePr/>
          <p:nvPr/>
        </p:nvGraphicFramePr>
        <p:xfrm>
          <a:off x="611560" y="116632"/>
          <a:ext cx="4464496"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42823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85720" y="214290"/>
            <a:ext cx="4714908" cy="5078313"/>
          </a:xfrm>
          <a:prstGeom prst="rect">
            <a:avLst/>
          </a:prstGeom>
        </p:spPr>
        <p:txBody>
          <a:bodyPr wrap="square">
            <a:spAutoFit/>
          </a:bodyPr>
          <a:lstStyle/>
          <a:p>
            <a:r>
              <a:rPr lang="es-ES" b="1" dirty="0" err="1"/>
              <a:t>div</a:t>
            </a:r>
            <a:r>
              <a:rPr lang="es-ES" b="1" dirty="0"/>
              <a:t>[</a:t>
            </a:r>
            <a:r>
              <a:rPr lang="es-ES" b="1" dirty="0" err="1"/>
              <a:t>atr</a:t>
            </a:r>
            <a:r>
              <a:rPr lang="es-ES" b="1" dirty="0"/>
              <a:t>]</a:t>
            </a:r>
          </a:p>
          <a:p>
            <a:endParaRPr lang="es-ES" b="1" dirty="0"/>
          </a:p>
          <a:p>
            <a:r>
              <a:rPr lang="es-ES" dirty="0"/>
              <a:t>En este ejemplo aplicaremos estilos a un </a:t>
            </a:r>
            <a:r>
              <a:rPr lang="es-ES" b="1" dirty="0"/>
              <a:t>determinado tipo de elementos que tengan un atributo</a:t>
            </a:r>
            <a:r>
              <a:rPr lang="es-ES" dirty="0"/>
              <a:t> especificado, independientemente del valor que tenga éste.</a:t>
            </a:r>
          </a:p>
          <a:p>
            <a:r>
              <a:rPr lang="es-ES" dirty="0"/>
              <a:t>Ahora todos nuestros </a:t>
            </a:r>
            <a:r>
              <a:rPr lang="es-ES" b="1" dirty="0"/>
              <a:t>objetos </a:t>
            </a:r>
            <a:r>
              <a:rPr lang="es-ES" b="1" dirty="0" err="1"/>
              <a:t>div</a:t>
            </a:r>
            <a:r>
              <a:rPr lang="es-ES" dirty="0"/>
              <a:t> que tengan el </a:t>
            </a:r>
            <a:r>
              <a:rPr lang="es-ES" b="1" dirty="0"/>
              <a:t>atributo </a:t>
            </a:r>
            <a:r>
              <a:rPr lang="es-ES" b="1" dirty="0" err="1"/>
              <a:t>title</a:t>
            </a:r>
            <a:r>
              <a:rPr lang="es-ES" dirty="0"/>
              <a:t> aparecerán con el nuevo estilo aplicado.</a:t>
            </a:r>
          </a:p>
          <a:p>
            <a:endParaRPr lang="es-ES" dirty="0"/>
          </a:p>
          <a:p>
            <a:r>
              <a:rPr lang="es-ES" dirty="0" err="1"/>
              <a:t>div</a:t>
            </a:r>
            <a:r>
              <a:rPr lang="es-ES" dirty="0"/>
              <a:t>[</a:t>
            </a:r>
            <a:r>
              <a:rPr lang="es-ES" dirty="0" err="1"/>
              <a:t>title</a:t>
            </a:r>
            <a:r>
              <a:rPr lang="es-ES" dirty="0"/>
              <a:t>]{</a:t>
            </a:r>
          </a:p>
          <a:p>
            <a:r>
              <a:rPr lang="es-ES" dirty="0"/>
              <a:t>	 border:5px </a:t>
            </a:r>
            <a:r>
              <a:rPr lang="es-ES" dirty="0" err="1"/>
              <a:t>dotted</a:t>
            </a:r>
            <a:r>
              <a:rPr lang="es-ES" dirty="0"/>
              <a:t> #C00;</a:t>
            </a:r>
          </a:p>
          <a:p>
            <a:r>
              <a:rPr lang="es-ES" dirty="0"/>
              <a:t> } </a:t>
            </a:r>
          </a:p>
          <a:p>
            <a:r>
              <a:rPr lang="es-ES" dirty="0"/>
              <a:t>&lt;</a:t>
            </a:r>
            <a:r>
              <a:rPr lang="es-ES" dirty="0" err="1"/>
              <a:t>div</a:t>
            </a:r>
            <a:r>
              <a:rPr lang="es-ES" dirty="0"/>
              <a:t>&gt;&lt;/</a:t>
            </a:r>
            <a:r>
              <a:rPr lang="es-ES" dirty="0" err="1"/>
              <a:t>div</a:t>
            </a:r>
            <a:r>
              <a:rPr lang="es-ES" dirty="0"/>
              <a:t>&gt;</a:t>
            </a:r>
          </a:p>
          <a:p>
            <a:r>
              <a:rPr lang="es-ES" dirty="0"/>
              <a:t> &lt;</a:t>
            </a:r>
            <a:r>
              <a:rPr lang="es-ES" dirty="0" err="1"/>
              <a:t>div</a:t>
            </a:r>
            <a:r>
              <a:rPr lang="es-ES" dirty="0"/>
              <a:t> </a:t>
            </a:r>
            <a:r>
              <a:rPr lang="es-ES" dirty="0" err="1"/>
              <a:t>title</a:t>
            </a:r>
            <a:r>
              <a:rPr lang="es-ES" dirty="0"/>
              <a:t>="Cualquier valor"&gt;&lt;/</a:t>
            </a:r>
            <a:r>
              <a:rPr lang="es-ES" dirty="0" err="1"/>
              <a:t>div</a:t>
            </a:r>
            <a:r>
              <a:rPr lang="es-ES" dirty="0"/>
              <a:t>&gt;</a:t>
            </a:r>
          </a:p>
          <a:p>
            <a:r>
              <a:rPr lang="es-ES" dirty="0"/>
              <a:t> Como podemos ver en el ejemplo únicamente aplica los estilos al </a:t>
            </a:r>
            <a:r>
              <a:rPr lang="es-ES" b="1" dirty="0"/>
              <a:t>elemento </a:t>
            </a:r>
            <a:r>
              <a:rPr lang="es-ES" b="1" dirty="0" err="1"/>
              <a:t>div</a:t>
            </a:r>
            <a:r>
              <a:rPr lang="es-ES" dirty="0"/>
              <a:t> que tiene el </a:t>
            </a:r>
            <a:r>
              <a:rPr lang="es-ES" b="1" dirty="0"/>
              <a:t>atributo </a:t>
            </a:r>
            <a:r>
              <a:rPr lang="es-ES" b="1" dirty="0" err="1"/>
              <a:t>title</a:t>
            </a:r>
            <a:r>
              <a:rPr lang="es-ES" b="1" dirty="0"/>
              <a:t>,</a:t>
            </a:r>
            <a:r>
              <a:rPr lang="es-ES" dirty="0"/>
              <a:t> independientemente de su valor</a:t>
            </a:r>
          </a:p>
        </p:txBody>
      </p:sp>
      <p:pic>
        <p:nvPicPr>
          <p:cNvPr id="72706" name="Picture 2" descr="http://untitled.es/wp-content/uploads/2011/11/Selectores-Atributos-2.png"/>
          <p:cNvPicPr>
            <a:picLocks noChangeAspect="1" noChangeArrowheads="1"/>
          </p:cNvPicPr>
          <p:nvPr/>
        </p:nvPicPr>
        <p:blipFill>
          <a:blip r:embed="rId2"/>
          <a:srcRect/>
          <a:stretch>
            <a:fillRect/>
          </a:stretch>
        </p:blipFill>
        <p:spPr bwMode="auto">
          <a:xfrm>
            <a:off x="5857884" y="1500174"/>
            <a:ext cx="2381250" cy="904876"/>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0"/>
            <a:ext cx="5500726" cy="6463308"/>
          </a:xfrm>
          <a:prstGeom prst="rect">
            <a:avLst/>
          </a:prstGeom>
        </p:spPr>
        <p:txBody>
          <a:bodyPr wrap="square">
            <a:spAutoFit/>
          </a:bodyPr>
          <a:lstStyle/>
          <a:p>
            <a:r>
              <a:rPr lang="es-ES" b="1" dirty="0"/>
              <a:t>[</a:t>
            </a:r>
            <a:r>
              <a:rPr lang="es-ES" b="1" dirty="0" err="1"/>
              <a:t>atr</a:t>
            </a:r>
            <a:r>
              <a:rPr lang="es-ES" b="1" dirty="0"/>
              <a:t>=valor]</a:t>
            </a:r>
          </a:p>
          <a:p>
            <a:endParaRPr lang="es-ES" b="1" dirty="0"/>
          </a:p>
          <a:p>
            <a:r>
              <a:rPr lang="es-ES" dirty="0"/>
              <a:t>En este ejemplo aplicaremos estilos a los elementos que tengan un determinado atributo y su valor se </a:t>
            </a:r>
            <a:r>
              <a:rPr lang="es-ES" b="1" dirty="0"/>
              <a:t>igual que el que nosotros hemos especificado.</a:t>
            </a:r>
            <a:endParaRPr lang="es-ES" dirty="0"/>
          </a:p>
          <a:p>
            <a:r>
              <a:rPr lang="es-ES" dirty="0"/>
              <a:t>Ahora todos nuestros </a:t>
            </a:r>
            <a:r>
              <a:rPr lang="es-ES" b="1" dirty="0"/>
              <a:t>objetos </a:t>
            </a:r>
            <a:r>
              <a:rPr lang="es-ES" b="1" dirty="0" err="1"/>
              <a:t>div</a:t>
            </a:r>
            <a:r>
              <a:rPr lang="es-ES" dirty="0"/>
              <a:t> que tengan el </a:t>
            </a:r>
            <a:r>
              <a:rPr lang="es-ES" b="1" dirty="0"/>
              <a:t>atributo </a:t>
            </a:r>
            <a:r>
              <a:rPr lang="es-ES" b="1" dirty="0" err="1"/>
              <a:t>title</a:t>
            </a:r>
            <a:r>
              <a:rPr lang="es-ES" b="1" dirty="0"/>
              <a:t> </a:t>
            </a:r>
            <a:r>
              <a:rPr lang="es-ES" dirty="0"/>
              <a:t>con </a:t>
            </a:r>
            <a:r>
              <a:rPr lang="es-ES" b="1" dirty="0"/>
              <a:t>valor Azul</a:t>
            </a:r>
            <a:r>
              <a:rPr lang="es-ES" dirty="0"/>
              <a:t> aparecerán con el nuevo estilo aplicado.</a:t>
            </a:r>
          </a:p>
          <a:p>
            <a:endParaRPr lang="es-ES" dirty="0"/>
          </a:p>
          <a:p>
            <a:r>
              <a:rPr lang="es-ES" dirty="0" err="1"/>
              <a:t>div</a:t>
            </a:r>
            <a:r>
              <a:rPr lang="es-ES" dirty="0"/>
              <a:t>[</a:t>
            </a:r>
            <a:r>
              <a:rPr lang="es-ES" dirty="0" err="1"/>
              <a:t>title</a:t>
            </a:r>
            <a:r>
              <a:rPr lang="es-ES" dirty="0"/>
              <a:t>]{</a:t>
            </a:r>
          </a:p>
          <a:p>
            <a:r>
              <a:rPr lang="es-ES" dirty="0"/>
              <a:t>	 border:5px </a:t>
            </a:r>
            <a:r>
              <a:rPr lang="es-ES" dirty="0" err="1"/>
              <a:t>dotted</a:t>
            </a:r>
            <a:r>
              <a:rPr lang="es-ES" dirty="0"/>
              <a:t> #C00;</a:t>
            </a:r>
          </a:p>
          <a:p>
            <a:r>
              <a:rPr lang="es-ES" dirty="0"/>
              <a:t> } </a:t>
            </a:r>
          </a:p>
          <a:p>
            <a:r>
              <a:rPr lang="es-ES" dirty="0"/>
              <a:t>[</a:t>
            </a:r>
            <a:r>
              <a:rPr lang="es-ES" dirty="0" err="1"/>
              <a:t>title</a:t>
            </a:r>
            <a:r>
              <a:rPr lang="es-ES" dirty="0"/>
              <a:t>="Azul"]{ </a:t>
            </a:r>
          </a:p>
          <a:p>
            <a:r>
              <a:rPr lang="es-ES" dirty="0"/>
              <a:t>	</a:t>
            </a:r>
            <a:r>
              <a:rPr lang="es-ES" dirty="0" err="1"/>
              <a:t>background</a:t>
            </a:r>
            <a:r>
              <a:rPr lang="es-ES" dirty="0"/>
              <a:t>-color:#039;</a:t>
            </a:r>
          </a:p>
          <a:p>
            <a:r>
              <a:rPr lang="es-ES" dirty="0"/>
              <a:t> }</a:t>
            </a:r>
          </a:p>
          <a:p>
            <a:r>
              <a:rPr lang="es-ES" dirty="0"/>
              <a:t> &lt;</a:t>
            </a:r>
            <a:r>
              <a:rPr lang="es-ES" dirty="0" err="1"/>
              <a:t>div</a:t>
            </a:r>
            <a:r>
              <a:rPr lang="es-ES" dirty="0"/>
              <a:t> </a:t>
            </a:r>
            <a:r>
              <a:rPr lang="es-ES" dirty="0" err="1"/>
              <a:t>title</a:t>
            </a:r>
            <a:r>
              <a:rPr lang="es-ES" dirty="0"/>
              <a:t>="Cualquier valor"&gt;&lt;/</a:t>
            </a:r>
            <a:r>
              <a:rPr lang="es-ES" dirty="0" err="1"/>
              <a:t>div</a:t>
            </a:r>
            <a:r>
              <a:rPr lang="es-ES" dirty="0"/>
              <a:t>&gt; &lt;</a:t>
            </a:r>
            <a:r>
              <a:rPr lang="es-ES" dirty="0" err="1"/>
              <a:t>div</a:t>
            </a:r>
            <a:r>
              <a:rPr lang="es-ES" dirty="0"/>
              <a:t> </a:t>
            </a:r>
            <a:r>
              <a:rPr lang="es-ES" dirty="0" err="1"/>
              <a:t>title</a:t>
            </a:r>
            <a:r>
              <a:rPr lang="es-ES" dirty="0"/>
              <a:t>="Azul"&gt;&lt;/</a:t>
            </a:r>
            <a:r>
              <a:rPr lang="es-ES" dirty="0" err="1"/>
              <a:t>div</a:t>
            </a:r>
            <a:r>
              <a:rPr lang="es-ES" dirty="0"/>
              <a:t>&gt;</a:t>
            </a:r>
          </a:p>
          <a:p>
            <a:r>
              <a:rPr lang="es-ES" dirty="0"/>
              <a:t> Podemos ver de una forma clara en este ejemplo, como es aplicado el estilo </a:t>
            </a:r>
            <a:r>
              <a:rPr lang="es-ES" b="1" dirty="0" err="1"/>
              <a:t>background</a:t>
            </a:r>
            <a:r>
              <a:rPr lang="es-ES" b="1" dirty="0"/>
              <a:t> azul</a:t>
            </a:r>
            <a:r>
              <a:rPr lang="es-ES" dirty="0"/>
              <a:t> al </a:t>
            </a:r>
            <a:r>
              <a:rPr lang="es-ES" b="1" dirty="0"/>
              <a:t>elemento </a:t>
            </a:r>
            <a:r>
              <a:rPr lang="es-ES" b="1" dirty="0" err="1"/>
              <a:t>span</a:t>
            </a:r>
            <a:r>
              <a:rPr lang="es-ES" dirty="0"/>
              <a:t> y a </a:t>
            </a:r>
            <a:r>
              <a:rPr lang="es-ES" b="1" dirty="0" err="1"/>
              <a:t>div</a:t>
            </a:r>
            <a:r>
              <a:rPr lang="es-ES" dirty="0"/>
              <a:t> por tener el </a:t>
            </a:r>
            <a:r>
              <a:rPr lang="es-ES" b="1" dirty="0"/>
              <a:t>atributo </a:t>
            </a:r>
            <a:r>
              <a:rPr lang="es-ES" b="1" dirty="0" err="1"/>
              <a:t>title</a:t>
            </a:r>
            <a:r>
              <a:rPr lang="es-ES" dirty="0"/>
              <a:t> con un </a:t>
            </a:r>
            <a:r>
              <a:rPr lang="es-ES" b="1" dirty="0"/>
              <a:t>valor azul.</a:t>
            </a:r>
            <a:r>
              <a:rPr lang="es-ES" dirty="0"/>
              <a:t> Por el contrario el estilo </a:t>
            </a:r>
            <a:r>
              <a:rPr lang="es-ES" b="1" dirty="0" err="1"/>
              <a:t>border</a:t>
            </a:r>
            <a:r>
              <a:rPr lang="es-ES" dirty="0"/>
              <a:t> únicamente se aplica a los </a:t>
            </a:r>
            <a:r>
              <a:rPr lang="es-ES" b="1" dirty="0"/>
              <a:t>elementos </a:t>
            </a:r>
            <a:r>
              <a:rPr lang="es-ES" b="1" dirty="0" err="1"/>
              <a:t>div</a:t>
            </a:r>
            <a:r>
              <a:rPr lang="es-ES" dirty="0"/>
              <a:t> que tengan el a</a:t>
            </a:r>
            <a:r>
              <a:rPr lang="es-ES" b="1" dirty="0"/>
              <a:t>tributo </a:t>
            </a:r>
            <a:r>
              <a:rPr lang="es-ES" b="1" dirty="0" err="1"/>
              <a:t>title</a:t>
            </a:r>
            <a:r>
              <a:rPr lang="es-ES" dirty="0"/>
              <a:t> independientemente del valor de éste</a:t>
            </a:r>
          </a:p>
        </p:txBody>
      </p:sp>
      <p:pic>
        <p:nvPicPr>
          <p:cNvPr id="73730" name="Picture 2" descr="http://untitled.es/wp-content/uploads/2011/11/Selectores-Atributos-31.png"/>
          <p:cNvPicPr>
            <a:picLocks noChangeAspect="1" noChangeArrowheads="1"/>
          </p:cNvPicPr>
          <p:nvPr/>
        </p:nvPicPr>
        <p:blipFill>
          <a:blip r:embed="rId2"/>
          <a:srcRect/>
          <a:stretch>
            <a:fillRect/>
          </a:stretch>
        </p:blipFill>
        <p:spPr bwMode="auto">
          <a:xfrm>
            <a:off x="6429388" y="2928934"/>
            <a:ext cx="2381250" cy="904876"/>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57158" y="428604"/>
            <a:ext cx="5129222" cy="4801314"/>
          </a:xfrm>
          <a:prstGeom prst="rect">
            <a:avLst/>
          </a:prstGeom>
        </p:spPr>
        <p:txBody>
          <a:bodyPr wrap="square">
            <a:spAutoFit/>
          </a:bodyPr>
          <a:lstStyle/>
          <a:p>
            <a:r>
              <a:rPr lang="es-ES" b="1" dirty="0"/>
              <a:t>[</a:t>
            </a:r>
            <a:r>
              <a:rPr lang="es-ES" b="1" dirty="0" err="1"/>
              <a:t>atr</a:t>
            </a:r>
            <a:r>
              <a:rPr lang="es-ES" b="1" dirty="0"/>
              <a:t> ~= valor]</a:t>
            </a:r>
          </a:p>
          <a:p>
            <a:r>
              <a:rPr lang="es-ES" dirty="0"/>
              <a:t>En este ejemplo aplicaremos estilos a los elementos que tengan en el valor de un atributo una </a:t>
            </a:r>
            <a:r>
              <a:rPr lang="es-ES" b="1" dirty="0"/>
              <a:t>lista de palabras y una de ellas coincida.</a:t>
            </a:r>
            <a:endParaRPr lang="es-ES" dirty="0"/>
          </a:p>
          <a:p>
            <a:r>
              <a:rPr lang="es-ES" dirty="0"/>
              <a:t>Ahora aplicaremos el nuevo estilo a nuestros </a:t>
            </a:r>
            <a:r>
              <a:rPr lang="es-ES" b="1" dirty="0"/>
              <a:t>elementos</a:t>
            </a:r>
            <a:r>
              <a:rPr lang="es-ES" dirty="0"/>
              <a:t> que tengan el </a:t>
            </a:r>
            <a:r>
              <a:rPr lang="es-ES" b="1" dirty="0"/>
              <a:t>atributo </a:t>
            </a:r>
            <a:r>
              <a:rPr lang="es-ES" b="1" dirty="0" err="1"/>
              <a:t>title</a:t>
            </a:r>
            <a:r>
              <a:rPr lang="es-ES" b="1" dirty="0"/>
              <a:t> </a:t>
            </a:r>
            <a:r>
              <a:rPr lang="es-ES" dirty="0"/>
              <a:t>y en su valor aparezca la palabra especificada.</a:t>
            </a:r>
          </a:p>
          <a:p>
            <a:r>
              <a:rPr lang="es-ES" dirty="0"/>
              <a:t>Para los que no sepan como escribir el </a:t>
            </a:r>
            <a:r>
              <a:rPr lang="es-ES" b="1" dirty="0"/>
              <a:t>símbolo ~</a:t>
            </a:r>
            <a:r>
              <a:rPr lang="es-ES" dirty="0"/>
              <a:t> </a:t>
            </a:r>
            <a:r>
              <a:rPr lang="es-ES" i="1" dirty="0"/>
              <a:t>(</a:t>
            </a:r>
            <a:r>
              <a:rPr lang="es-ES" i="1" dirty="0" err="1"/>
              <a:t>Alt</a:t>
            </a:r>
            <a:r>
              <a:rPr lang="es-ES" i="1" dirty="0"/>
              <a:t> Gr 4).</a:t>
            </a:r>
          </a:p>
          <a:p>
            <a:endParaRPr lang="es-ES" dirty="0"/>
          </a:p>
          <a:p>
            <a:r>
              <a:rPr lang="es-ES" dirty="0"/>
              <a:t>[</a:t>
            </a:r>
            <a:r>
              <a:rPr lang="es-ES" dirty="0" err="1"/>
              <a:t>title</a:t>
            </a:r>
            <a:r>
              <a:rPr lang="es-ES" dirty="0"/>
              <a:t> ~= "lista"]{</a:t>
            </a:r>
          </a:p>
          <a:p>
            <a:r>
              <a:rPr lang="es-ES" dirty="0"/>
              <a:t>	 </a:t>
            </a:r>
            <a:r>
              <a:rPr lang="es-ES" dirty="0" err="1"/>
              <a:t>background</a:t>
            </a:r>
            <a:r>
              <a:rPr lang="es-ES" dirty="0"/>
              <a:t>-color:#</a:t>
            </a:r>
            <a:r>
              <a:rPr lang="es-ES" dirty="0" err="1"/>
              <a:t>fff</a:t>
            </a:r>
            <a:r>
              <a:rPr lang="es-ES" dirty="0"/>
              <a:t>;</a:t>
            </a:r>
          </a:p>
          <a:p>
            <a:r>
              <a:rPr lang="es-ES" dirty="0"/>
              <a:t>	 box-</a:t>
            </a:r>
            <a:r>
              <a:rPr lang="es-ES" dirty="0" err="1"/>
              <a:t>shadow</a:t>
            </a:r>
            <a:r>
              <a:rPr lang="es-ES" dirty="0"/>
              <a:t>: 0.2em </a:t>
            </a:r>
            <a:r>
              <a:rPr lang="es-ES" dirty="0" err="1"/>
              <a:t>0.2em</a:t>
            </a:r>
            <a:r>
              <a:rPr lang="es-ES" dirty="0"/>
              <a:t> 0.5em #333;</a:t>
            </a:r>
          </a:p>
          <a:p>
            <a:r>
              <a:rPr lang="es-ES" dirty="0"/>
              <a:t> } </a:t>
            </a:r>
          </a:p>
          <a:p>
            <a:r>
              <a:rPr lang="es-ES" dirty="0"/>
              <a:t>&lt;</a:t>
            </a:r>
            <a:r>
              <a:rPr lang="es-ES" dirty="0" err="1"/>
              <a:t>div</a:t>
            </a:r>
            <a:r>
              <a:rPr lang="es-ES" dirty="0"/>
              <a:t> </a:t>
            </a:r>
            <a:r>
              <a:rPr lang="es-ES" dirty="0" err="1"/>
              <a:t>title</a:t>
            </a:r>
            <a:r>
              <a:rPr lang="es-ES" dirty="0"/>
              <a:t>="Cualquier valor"&gt;&lt;/</a:t>
            </a:r>
            <a:r>
              <a:rPr lang="es-ES" dirty="0" err="1"/>
              <a:t>div</a:t>
            </a:r>
            <a:r>
              <a:rPr lang="es-ES" dirty="0"/>
              <a:t>&gt;</a:t>
            </a:r>
          </a:p>
          <a:p>
            <a:r>
              <a:rPr lang="es-ES" dirty="0"/>
              <a:t> &lt;</a:t>
            </a:r>
            <a:r>
              <a:rPr lang="es-ES" dirty="0" err="1"/>
              <a:t>div</a:t>
            </a:r>
            <a:r>
              <a:rPr lang="es-ES" dirty="0"/>
              <a:t> </a:t>
            </a:r>
            <a:r>
              <a:rPr lang="es-ES" dirty="0" err="1"/>
              <a:t>title</a:t>
            </a:r>
            <a:r>
              <a:rPr lang="es-ES" dirty="0"/>
              <a:t>="Azul"&gt;&lt;/</a:t>
            </a:r>
            <a:r>
              <a:rPr lang="es-ES" dirty="0" err="1"/>
              <a:t>div</a:t>
            </a:r>
            <a:r>
              <a:rPr lang="es-ES" dirty="0"/>
              <a:t>&gt;</a:t>
            </a:r>
          </a:p>
          <a:p>
            <a:r>
              <a:rPr lang="es-ES" dirty="0"/>
              <a:t> &lt;</a:t>
            </a:r>
            <a:r>
              <a:rPr lang="es-ES" dirty="0" err="1"/>
              <a:t>div</a:t>
            </a:r>
            <a:r>
              <a:rPr lang="es-ES" dirty="0"/>
              <a:t> </a:t>
            </a:r>
            <a:r>
              <a:rPr lang="es-ES" dirty="0" err="1"/>
              <a:t>title</a:t>
            </a:r>
            <a:r>
              <a:rPr lang="es-ES" dirty="0"/>
              <a:t>="esto es una lista de palabras"&gt;&lt;/</a:t>
            </a:r>
            <a:r>
              <a:rPr lang="es-ES" dirty="0" err="1"/>
              <a:t>div</a:t>
            </a:r>
            <a:r>
              <a:rPr lang="es-ES" dirty="0"/>
              <a:t>&gt;</a:t>
            </a:r>
          </a:p>
        </p:txBody>
      </p:sp>
      <p:pic>
        <p:nvPicPr>
          <p:cNvPr id="74755" name="Picture 3" descr="http://untitled.es/wp-content/uploads/2011/11/Selectores-Atributos-4.png"/>
          <p:cNvPicPr>
            <a:picLocks noChangeAspect="1" noChangeArrowheads="1"/>
          </p:cNvPicPr>
          <p:nvPr/>
        </p:nvPicPr>
        <p:blipFill>
          <a:blip r:embed="rId2"/>
          <a:srcRect/>
          <a:stretch>
            <a:fillRect/>
          </a:stretch>
        </p:blipFill>
        <p:spPr bwMode="auto">
          <a:xfrm>
            <a:off x="6357950" y="2643182"/>
            <a:ext cx="2381250" cy="904876"/>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28596" y="285728"/>
            <a:ext cx="4214842" cy="4801314"/>
          </a:xfrm>
          <a:prstGeom prst="rect">
            <a:avLst/>
          </a:prstGeom>
        </p:spPr>
        <p:txBody>
          <a:bodyPr wrap="square">
            <a:spAutoFit/>
          </a:bodyPr>
          <a:lstStyle/>
          <a:p>
            <a:r>
              <a:rPr lang="es-ES" b="1" dirty="0"/>
              <a:t>[</a:t>
            </a:r>
            <a:r>
              <a:rPr lang="es-ES" b="1" dirty="0" err="1"/>
              <a:t>atr</a:t>
            </a:r>
            <a:r>
              <a:rPr lang="es-ES" b="1" dirty="0"/>
              <a:t> |= “valor”]</a:t>
            </a:r>
          </a:p>
          <a:p>
            <a:r>
              <a:rPr lang="es-ES" dirty="0"/>
              <a:t>En este ejemplo aplicaremos estilos a los elementos en los que el valor de su atributo </a:t>
            </a:r>
            <a:r>
              <a:rPr lang="es-ES" b="1" dirty="0" err="1"/>
              <a:t>comienze</a:t>
            </a:r>
            <a:r>
              <a:rPr lang="es-ES" b="1" dirty="0"/>
              <a:t> por una determinada palabra y a su vez lleve un guión.</a:t>
            </a:r>
            <a:endParaRPr lang="es-ES" dirty="0"/>
          </a:p>
          <a:p>
            <a:r>
              <a:rPr lang="es-ES" dirty="0"/>
              <a:t>Teóricamente es complicado de explicar. Con este ejemplo se entenderá mucho mejor y veremos que es muy sencillo. </a:t>
            </a:r>
          </a:p>
          <a:p>
            <a:r>
              <a:rPr lang="es-ES" dirty="0"/>
              <a:t>Voy a emplear para el ejemplo </a:t>
            </a:r>
            <a:r>
              <a:rPr lang="es-ES" b="1" dirty="0"/>
              <a:t>elementos </a:t>
            </a:r>
            <a:r>
              <a:rPr lang="es-ES" b="1" dirty="0" err="1"/>
              <a:t>div</a:t>
            </a:r>
            <a:r>
              <a:rPr lang="es-ES" b="1" dirty="0"/>
              <a:t>,</a:t>
            </a:r>
            <a:r>
              <a:rPr lang="es-ES" dirty="0"/>
              <a:t> pero este selector es muy apropiado para aplicar estilos a listados de </a:t>
            </a:r>
            <a:r>
              <a:rPr lang="es-ES" b="1" dirty="0"/>
              <a:t>elementos </a:t>
            </a:r>
            <a:r>
              <a:rPr lang="es-ES" b="1" dirty="0" err="1"/>
              <a:t>img</a:t>
            </a:r>
            <a:r>
              <a:rPr lang="es-ES" b="1" dirty="0"/>
              <a:t>.</a:t>
            </a:r>
            <a:endParaRPr lang="es-ES" dirty="0"/>
          </a:p>
          <a:p>
            <a:r>
              <a:rPr lang="es-ES" dirty="0"/>
              <a:t>Logotipo-1.jpg</a:t>
            </a:r>
            <a:br>
              <a:rPr lang="es-ES" dirty="0"/>
            </a:br>
            <a:r>
              <a:rPr lang="es-ES" dirty="0"/>
              <a:t>Logotipo-2.jpg</a:t>
            </a:r>
            <a:br>
              <a:rPr lang="es-ES" dirty="0"/>
            </a:br>
            <a:r>
              <a:rPr lang="es-ES" dirty="0"/>
              <a:t>Logotipo-3.jpg</a:t>
            </a:r>
          </a:p>
          <a:p>
            <a:r>
              <a:rPr lang="es-ES" dirty="0"/>
              <a:t>Para los que no sepan como escribir el </a:t>
            </a:r>
            <a:r>
              <a:rPr lang="es-ES" b="1" dirty="0"/>
              <a:t>símbolo |</a:t>
            </a:r>
            <a:r>
              <a:rPr lang="es-ES" dirty="0"/>
              <a:t> </a:t>
            </a:r>
            <a:r>
              <a:rPr lang="es-ES" i="1" dirty="0"/>
              <a:t>(</a:t>
            </a:r>
            <a:r>
              <a:rPr lang="es-ES" i="1" dirty="0" err="1"/>
              <a:t>Alt</a:t>
            </a:r>
            <a:r>
              <a:rPr lang="es-ES" i="1" dirty="0"/>
              <a:t> Gr 1).</a:t>
            </a:r>
            <a:endParaRPr lang="es-ES" dirty="0"/>
          </a:p>
        </p:txBody>
      </p:sp>
      <p:sp>
        <p:nvSpPr>
          <p:cNvPr id="3" name="2 Rectángulo"/>
          <p:cNvSpPr/>
          <p:nvPr/>
        </p:nvSpPr>
        <p:spPr>
          <a:xfrm>
            <a:off x="5000628" y="500042"/>
            <a:ext cx="3857652" cy="1754326"/>
          </a:xfrm>
          <a:prstGeom prst="rect">
            <a:avLst/>
          </a:prstGeom>
        </p:spPr>
        <p:txBody>
          <a:bodyPr wrap="square">
            <a:spAutoFit/>
          </a:bodyPr>
          <a:lstStyle/>
          <a:p>
            <a:r>
              <a:rPr lang="es-ES" dirty="0"/>
              <a:t>[</a:t>
            </a:r>
            <a:r>
              <a:rPr lang="es-ES" dirty="0" err="1"/>
              <a:t>title</a:t>
            </a:r>
            <a:r>
              <a:rPr lang="es-ES" dirty="0"/>
              <a:t> |= "Extremadura"]{</a:t>
            </a:r>
          </a:p>
          <a:p>
            <a:r>
              <a:rPr lang="es-ES" dirty="0"/>
              <a:t>	 </a:t>
            </a:r>
            <a:r>
              <a:rPr lang="es-ES" dirty="0" err="1"/>
              <a:t>background</a:t>
            </a:r>
            <a:r>
              <a:rPr lang="es-ES" dirty="0"/>
              <a:t>-color:#0F0;</a:t>
            </a:r>
          </a:p>
          <a:p>
            <a:r>
              <a:rPr lang="es-ES" dirty="0"/>
              <a:t> } </a:t>
            </a:r>
          </a:p>
          <a:p>
            <a:r>
              <a:rPr lang="es-ES" dirty="0"/>
              <a:t>&lt;</a:t>
            </a:r>
            <a:r>
              <a:rPr lang="es-ES" dirty="0" err="1"/>
              <a:t>div</a:t>
            </a:r>
            <a:r>
              <a:rPr lang="es-ES" dirty="0"/>
              <a:t> </a:t>
            </a:r>
            <a:r>
              <a:rPr lang="es-ES" dirty="0" err="1"/>
              <a:t>title</a:t>
            </a:r>
            <a:r>
              <a:rPr lang="es-ES" dirty="0"/>
              <a:t>="Extremadura-1"&gt;&lt;/</a:t>
            </a:r>
            <a:r>
              <a:rPr lang="es-ES" dirty="0" err="1"/>
              <a:t>div</a:t>
            </a:r>
            <a:r>
              <a:rPr lang="es-ES" dirty="0"/>
              <a:t>&gt; </a:t>
            </a:r>
          </a:p>
          <a:p>
            <a:r>
              <a:rPr lang="es-ES" dirty="0"/>
              <a:t>&lt;</a:t>
            </a:r>
            <a:r>
              <a:rPr lang="es-ES" dirty="0" err="1"/>
              <a:t>div</a:t>
            </a:r>
            <a:r>
              <a:rPr lang="es-ES" dirty="0"/>
              <a:t> </a:t>
            </a:r>
            <a:r>
              <a:rPr lang="es-ES" dirty="0" err="1"/>
              <a:t>title</a:t>
            </a:r>
            <a:r>
              <a:rPr lang="es-ES" dirty="0"/>
              <a:t>="Otro valor diferente"&gt;&lt;/</a:t>
            </a:r>
            <a:r>
              <a:rPr lang="es-ES" dirty="0" err="1"/>
              <a:t>div</a:t>
            </a:r>
            <a:r>
              <a:rPr lang="es-ES" dirty="0"/>
              <a:t>&gt; &lt;</a:t>
            </a:r>
            <a:r>
              <a:rPr lang="es-ES" dirty="0" err="1"/>
              <a:t>div</a:t>
            </a:r>
            <a:r>
              <a:rPr lang="es-ES" dirty="0"/>
              <a:t> </a:t>
            </a:r>
            <a:r>
              <a:rPr lang="es-ES" dirty="0" err="1"/>
              <a:t>title</a:t>
            </a:r>
            <a:r>
              <a:rPr lang="es-ES" dirty="0"/>
              <a:t>="Extremadura-3"&gt;&lt;/</a:t>
            </a:r>
            <a:r>
              <a:rPr lang="es-ES" dirty="0" err="1"/>
              <a:t>div</a:t>
            </a:r>
            <a:r>
              <a:rPr lang="es-ES" dirty="0"/>
              <a:t>&gt;</a:t>
            </a:r>
          </a:p>
        </p:txBody>
      </p:sp>
      <p:pic>
        <p:nvPicPr>
          <p:cNvPr id="75778" name="Picture 2" descr="http://untitled.es/wp-content/uploads/2011/11/Selectores-Atributos-5.png"/>
          <p:cNvPicPr>
            <a:picLocks noChangeAspect="1" noChangeArrowheads="1"/>
          </p:cNvPicPr>
          <p:nvPr/>
        </p:nvPicPr>
        <p:blipFill>
          <a:blip r:embed="rId2"/>
          <a:srcRect/>
          <a:stretch>
            <a:fillRect/>
          </a:stretch>
        </p:blipFill>
        <p:spPr bwMode="auto">
          <a:xfrm>
            <a:off x="5500694" y="3786190"/>
            <a:ext cx="2381250" cy="904876"/>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28596" y="117693"/>
            <a:ext cx="5214974" cy="4524315"/>
          </a:xfrm>
          <a:prstGeom prst="rect">
            <a:avLst/>
          </a:prstGeom>
        </p:spPr>
        <p:txBody>
          <a:bodyPr wrap="square">
            <a:spAutoFit/>
          </a:bodyPr>
          <a:lstStyle/>
          <a:p>
            <a:r>
              <a:rPr lang="es-ES" b="1" dirty="0"/>
              <a:t>[</a:t>
            </a:r>
            <a:r>
              <a:rPr lang="es-ES" b="1" dirty="0" err="1"/>
              <a:t>atr</a:t>
            </a:r>
            <a:r>
              <a:rPr lang="es-ES" b="1" dirty="0"/>
              <a:t>^”valor”]</a:t>
            </a:r>
          </a:p>
          <a:p>
            <a:endParaRPr lang="es-ES" b="1" dirty="0"/>
          </a:p>
          <a:p>
            <a:r>
              <a:rPr lang="es-ES" dirty="0"/>
              <a:t>En este ejemplo aplicaremos estilos a todos los elementos que tengan el atributo seleccionado y </a:t>
            </a:r>
            <a:r>
              <a:rPr lang="es-ES" b="1" dirty="0"/>
              <a:t>su valor comience</a:t>
            </a:r>
            <a:r>
              <a:rPr lang="es-ES" dirty="0"/>
              <a:t> por unos caracteres en concreto.</a:t>
            </a:r>
          </a:p>
          <a:p>
            <a:endParaRPr lang="es-ES" dirty="0"/>
          </a:p>
          <a:p>
            <a:r>
              <a:rPr lang="es-ES" dirty="0"/>
              <a:t>Con este ejemplo se entenderá mucho mejor y veremos que es muy sencillo. </a:t>
            </a:r>
          </a:p>
          <a:p>
            <a:endParaRPr lang="es-ES" dirty="0"/>
          </a:p>
          <a:p>
            <a:r>
              <a:rPr lang="es-ES" dirty="0"/>
              <a:t>[</a:t>
            </a:r>
            <a:r>
              <a:rPr lang="es-ES" dirty="0" err="1"/>
              <a:t>title</a:t>
            </a:r>
            <a:r>
              <a:rPr lang="es-ES" dirty="0"/>
              <a:t> ^= "So"]{</a:t>
            </a:r>
          </a:p>
          <a:p>
            <a:r>
              <a:rPr lang="es-ES" dirty="0"/>
              <a:t>	 box-</a:t>
            </a:r>
            <a:r>
              <a:rPr lang="es-ES" dirty="0" err="1"/>
              <a:t>shadow</a:t>
            </a:r>
            <a:r>
              <a:rPr lang="es-ES" dirty="0"/>
              <a:t>: 0.2em </a:t>
            </a:r>
            <a:r>
              <a:rPr lang="es-ES" dirty="0" err="1"/>
              <a:t>0.2em</a:t>
            </a:r>
            <a:r>
              <a:rPr lang="es-ES" dirty="0"/>
              <a:t> 0.5em #333; 	border:2px </a:t>
            </a:r>
            <a:r>
              <a:rPr lang="es-ES" dirty="0" err="1"/>
              <a:t>double</a:t>
            </a:r>
            <a:r>
              <a:rPr lang="es-ES" dirty="0"/>
              <a:t> #C00;</a:t>
            </a:r>
          </a:p>
          <a:p>
            <a:r>
              <a:rPr lang="es-ES" dirty="0"/>
              <a:t> }</a:t>
            </a:r>
          </a:p>
          <a:p>
            <a:r>
              <a:rPr lang="es-ES" dirty="0"/>
              <a:t> &lt;</a:t>
            </a:r>
            <a:r>
              <a:rPr lang="es-ES" dirty="0" err="1"/>
              <a:t>div</a:t>
            </a:r>
            <a:r>
              <a:rPr lang="es-ES" dirty="0"/>
              <a:t> </a:t>
            </a:r>
            <a:r>
              <a:rPr lang="es-ES" dirty="0" err="1"/>
              <a:t>title</a:t>
            </a:r>
            <a:r>
              <a:rPr lang="es-ES" dirty="0"/>
              <a:t>="Sopa vegana"&gt;&lt;/</a:t>
            </a:r>
            <a:r>
              <a:rPr lang="es-ES" dirty="0" err="1"/>
              <a:t>div</a:t>
            </a:r>
            <a:r>
              <a:rPr lang="es-ES" dirty="0"/>
              <a:t>&gt;</a:t>
            </a:r>
          </a:p>
          <a:p>
            <a:r>
              <a:rPr lang="es-ES" dirty="0"/>
              <a:t> &lt;</a:t>
            </a:r>
            <a:r>
              <a:rPr lang="es-ES" dirty="0" err="1"/>
              <a:t>div</a:t>
            </a:r>
            <a:r>
              <a:rPr lang="es-ES" dirty="0"/>
              <a:t> </a:t>
            </a:r>
            <a:r>
              <a:rPr lang="es-ES" dirty="0" err="1"/>
              <a:t>title</a:t>
            </a:r>
            <a:r>
              <a:rPr lang="es-ES" dirty="0"/>
              <a:t>="Solomillo vegano"&gt;&lt;/</a:t>
            </a:r>
            <a:r>
              <a:rPr lang="es-ES" dirty="0" err="1"/>
              <a:t>div</a:t>
            </a:r>
            <a:r>
              <a:rPr lang="es-ES" dirty="0"/>
              <a:t>&gt;</a:t>
            </a:r>
          </a:p>
          <a:p>
            <a:r>
              <a:rPr lang="es-ES" dirty="0"/>
              <a:t> &lt;</a:t>
            </a:r>
            <a:r>
              <a:rPr lang="es-ES" dirty="0" err="1"/>
              <a:t>div</a:t>
            </a:r>
            <a:r>
              <a:rPr lang="es-ES" dirty="0"/>
              <a:t> </a:t>
            </a:r>
            <a:r>
              <a:rPr lang="es-ES" dirty="0" err="1"/>
              <a:t>title</a:t>
            </a:r>
            <a:r>
              <a:rPr lang="es-ES" dirty="0"/>
              <a:t>="Muy rico todo"&gt;&lt;/</a:t>
            </a:r>
            <a:r>
              <a:rPr lang="es-ES" dirty="0" err="1"/>
              <a:t>div</a:t>
            </a:r>
            <a:r>
              <a:rPr lang="es-ES" dirty="0"/>
              <a:t>&gt;</a:t>
            </a:r>
          </a:p>
        </p:txBody>
      </p:sp>
      <p:pic>
        <p:nvPicPr>
          <p:cNvPr id="76802" name="Picture 2" descr="http://untitled.es/wp-content/uploads/2011/11/Selectores-Atributos-6.png"/>
          <p:cNvPicPr>
            <a:picLocks noChangeAspect="1" noChangeArrowheads="1"/>
          </p:cNvPicPr>
          <p:nvPr/>
        </p:nvPicPr>
        <p:blipFill>
          <a:blip r:embed="rId2"/>
          <a:srcRect/>
          <a:stretch>
            <a:fillRect/>
          </a:stretch>
        </p:blipFill>
        <p:spPr bwMode="auto">
          <a:xfrm>
            <a:off x="6357950" y="2285992"/>
            <a:ext cx="2381250" cy="904876"/>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28596" y="285728"/>
            <a:ext cx="6000792" cy="4524315"/>
          </a:xfrm>
          <a:prstGeom prst="rect">
            <a:avLst/>
          </a:prstGeom>
        </p:spPr>
        <p:txBody>
          <a:bodyPr wrap="square">
            <a:spAutoFit/>
          </a:bodyPr>
          <a:lstStyle/>
          <a:p>
            <a:r>
              <a:rPr lang="es-ES" b="1" dirty="0"/>
              <a:t>[</a:t>
            </a:r>
            <a:r>
              <a:rPr lang="es-ES" b="1" dirty="0" err="1"/>
              <a:t>atr</a:t>
            </a:r>
            <a:r>
              <a:rPr lang="es-ES" b="1" dirty="0"/>
              <a:t> $= “valor”]</a:t>
            </a:r>
          </a:p>
          <a:p>
            <a:endParaRPr lang="es-ES" b="1" dirty="0"/>
          </a:p>
          <a:p>
            <a:r>
              <a:rPr lang="es-ES" dirty="0"/>
              <a:t>En este ejemplo aplicaremos estilos a todos los elementos que tengan el atributo seleccionado y </a:t>
            </a:r>
            <a:r>
              <a:rPr lang="es-ES" b="1" dirty="0"/>
              <a:t>su valor termine</a:t>
            </a:r>
            <a:r>
              <a:rPr lang="es-ES" dirty="0"/>
              <a:t> por unos caracteres en concreto.</a:t>
            </a:r>
          </a:p>
          <a:p>
            <a:endParaRPr lang="es-ES" dirty="0"/>
          </a:p>
          <a:p>
            <a:r>
              <a:rPr lang="es-ES" dirty="0"/>
              <a:t>Con este ejemplo se entenderá mucho mejor y veremos que es muy sencillo. </a:t>
            </a:r>
          </a:p>
          <a:p>
            <a:endParaRPr lang="es-ES" dirty="0"/>
          </a:p>
          <a:p>
            <a:r>
              <a:rPr lang="es-ES" dirty="0"/>
              <a:t>[</a:t>
            </a:r>
            <a:r>
              <a:rPr lang="es-ES" dirty="0" err="1"/>
              <a:t>title</a:t>
            </a:r>
            <a:r>
              <a:rPr lang="es-ES" dirty="0"/>
              <a:t> $= "css3"]{</a:t>
            </a:r>
          </a:p>
          <a:p>
            <a:r>
              <a:rPr lang="es-ES" dirty="0"/>
              <a:t>	 box-</a:t>
            </a:r>
            <a:r>
              <a:rPr lang="es-ES" dirty="0" err="1"/>
              <a:t>shadow</a:t>
            </a:r>
            <a:r>
              <a:rPr lang="es-ES" dirty="0"/>
              <a:t>: 0.2em </a:t>
            </a:r>
            <a:r>
              <a:rPr lang="es-ES" dirty="0" err="1"/>
              <a:t>0.2em</a:t>
            </a:r>
            <a:r>
              <a:rPr lang="es-ES" dirty="0"/>
              <a:t> 0.5em #333; 	border:2px </a:t>
            </a:r>
            <a:r>
              <a:rPr lang="es-ES" dirty="0" err="1"/>
              <a:t>double</a:t>
            </a:r>
            <a:r>
              <a:rPr lang="es-ES" dirty="0"/>
              <a:t> #C00; </a:t>
            </a:r>
          </a:p>
          <a:p>
            <a:r>
              <a:rPr lang="es-ES" dirty="0"/>
              <a:t>} </a:t>
            </a:r>
          </a:p>
          <a:p>
            <a:r>
              <a:rPr lang="es-ES" dirty="0"/>
              <a:t>&lt;</a:t>
            </a:r>
            <a:r>
              <a:rPr lang="es-ES" dirty="0" err="1"/>
              <a:t>div</a:t>
            </a:r>
            <a:r>
              <a:rPr lang="es-ES" dirty="0"/>
              <a:t> </a:t>
            </a:r>
            <a:r>
              <a:rPr lang="es-ES" dirty="0" err="1"/>
              <a:t>title</a:t>
            </a:r>
            <a:r>
              <a:rPr lang="es-ES" dirty="0"/>
              <a:t>="Ejemplos de css3"&gt;&lt;/</a:t>
            </a:r>
            <a:r>
              <a:rPr lang="es-ES" dirty="0" err="1"/>
              <a:t>div</a:t>
            </a:r>
            <a:r>
              <a:rPr lang="es-ES" dirty="0"/>
              <a:t>&gt;</a:t>
            </a:r>
          </a:p>
          <a:p>
            <a:r>
              <a:rPr lang="es-ES" dirty="0"/>
              <a:t> &lt;</a:t>
            </a:r>
            <a:r>
              <a:rPr lang="es-ES" dirty="0" err="1"/>
              <a:t>div</a:t>
            </a:r>
            <a:r>
              <a:rPr lang="es-ES" dirty="0"/>
              <a:t> </a:t>
            </a:r>
            <a:r>
              <a:rPr lang="es-ES" dirty="0" err="1"/>
              <a:t>title</a:t>
            </a:r>
            <a:r>
              <a:rPr lang="es-ES" dirty="0"/>
              <a:t>="Ejemplos de css4"&gt;&lt;/</a:t>
            </a:r>
            <a:r>
              <a:rPr lang="es-ES" dirty="0" err="1"/>
              <a:t>div</a:t>
            </a:r>
            <a:r>
              <a:rPr lang="es-ES" dirty="0"/>
              <a:t>&gt;</a:t>
            </a:r>
          </a:p>
          <a:p>
            <a:r>
              <a:rPr lang="es-ES" dirty="0"/>
              <a:t> &lt;</a:t>
            </a:r>
            <a:r>
              <a:rPr lang="es-ES" dirty="0" err="1"/>
              <a:t>div</a:t>
            </a:r>
            <a:r>
              <a:rPr lang="es-ES" dirty="0"/>
              <a:t> </a:t>
            </a:r>
            <a:r>
              <a:rPr lang="es-ES" dirty="0" err="1"/>
              <a:t>title</a:t>
            </a:r>
            <a:r>
              <a:rPr lang="es-ES" dirty="0"/>
              <a:t>="Texto que no dice nadaabolutamentecss3"&gt;&lt;/</a:t>
            </a:r>
            <a:r>
              <a:rPr lang="es-ES" dirty="0" err="1"/>
              <a:t>div</a:t>
            </a:r>
            <a:r>
              <a:rPr lang="es-ES" dirty="0"/>
              <a:t>&gt;</a:t>
            </a:r>
          </a:p>
        </p:txBody>
      </p:sp>
      <p:pic>
        <p:nvPicPr>
          <p:cNvPr id="77827" name="Picture 3" descr="http://untitled.es/wp-content/uploads/2011/11/Selectores-Atributos-7.png"/>
          <p:cNvPicPr>
            <a:picLocks noChangeAspect="1" noChangeArrowheads="1"/>
          </p:cNvPicPr>
          <p:nvPr/>
        </p:nvPicPr>
        <p:blipFill>
          <a:blip r:embed="rId2"/>
          <a:srcRect/>
          <a:stretch>
            <a:fillRect/>
          </a:stretch>
        </p:blipFill>
        <p:spPr bwMode="auto">
          <a:xfrm>
            <a:off x="6500826" y="2214554"/>
            <a:ext cx="2381250" cy="904876"/>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85720" y="285728"/>
            <a:ext cx="4143404" cy="6463308"/>
          </a:xfrm>
          <a:prstGeom prst="rect">
            <a:avLst/>
          </a:prstGeom>
        </p:spPr>
        <p:txBody>
          <a:bodyPr wrap="square">
            <a:spAutoFit/>
          </a:bodyPr>
          <a:lstStyle/>
          <a:p>
            <a:r>
              <a:rPr lang="es-ES" dirty="0"/>
              <a:t>A mi personalmente me parece muy interesante este selector para </a:t>
            </a:r>
            <a:r>
              <a:rPr lang="es-ES" b="1" dirty="0"/>
              <a:t>asignar una imagen determinada dependiendo de la extensión</a:t>
            </a:r>
            <a:r>
              <a:rPr lang="es-ES" dirty="0"/>
              <a:t>, </a:t>
            </a:r>
            <a:r>
              <a:rPr lang="es-ES" dirty="0" err="1"/>
              <a:t>pdf</a:t>
            </a:r>
            <a:r>
              <a:rPr lang="es-ES" dirty="0"/>
              <a:t>, </a:t>
            </a:r>
            <a:r>
              <a:rPr lang="es-ES" dirty="0" err="1"/>
              <a:t>rar</a:t>
            </a:r>
            <a:r>
              <a:rPr lang="es-ES" dirty="0"/>
              <a:t>, </a:t>
            </a:r>
            <a:r>
              <a:rPr lang="es-ES" dirty="0" err="1"/>
              <a:t>txt</a:t>
            </a:r>
            <a:r>
              <a:rPr lang="es-ES" dirty="0"/>
              <a:t>, </a:t>
            </a:r>
            <a:r>
              <a:rPr lang="es-ES" dirty="0" err="1"/>
              <a:t>doc</a:t>
            </a:r>
            <a:r>
              <a:rPr lang="es-ES" dirty="0"/>
              <a:t>, </a:t>
            </a:r>
            <a:r>
              <a:rPr lang="es-ES" dirty="0" err="1"/>
              <a:t>jpeg</a:t>
            </a:r>
            <a:r>
              <a:rPr lang="es-ES" dirty="0"/>
              <a:t>, etc.</a:t>
            </a:r>
          </a:p>
          <a:p>
            <a:endParaRPr lang="es-ES" dirty="0"/>
          </a:p>
          <a:p>
            <a:r>
              <a:rPr lang="es-ES" b="1" dirty="0"/>
              <a:t>[</a:t>
            </a:r>
            <a:r>
              <a:rPr lang="es-ES" b="1" dirty="0" err="1"/>
              <a:t>attr</a:t>
            </a:r>
            <a:r>
              <a:rPr lang="es-ES" b="1" dirty="0"/>
              <a:t> *= “val”]</a:t>
            </a:r>
          </a:p>
          <a:p>
            <a:endParaRPr lang="es-ES" b="1" dirty="0"/>
          </a:p>
          <a:p>
            <a:r>
              <a:rPr lang="es-ES" dirty="0"/>
              <a:t>En este ejemplo aplicaremos estilos a todos los elementos que tengan el atributo seleccionado y </a:t>
            </a:r>
            <a:r>
              <a:rPr lang="es-ES" b="1" dirty="0"/>
              <a:t>en su valor unos caracteres concretos, sin importar la posición de éstos.</a:t>
            </a:r>
          </a:p>
          <a:p>
            <a:endParaRPr lang="es-ES" dirty="0"/>
          </a:p>
          <a:p>
            <a:r>
              <a:rPr lang="es-ES" dirty="0"/>
              <a:t>Con este ejemplo se entenderá mucho mejor y veremos que es muy sencillo. </a:t>
            </a:r>
          </a:p>
          <a:p>
            <a:endParaRPr lang="es-ES" dirty="0"/>
          </a:p>
          <a:p>
            <a:r>
              <a:rPr lang="es-ES" dirty="0"/>
              <a:t>[</a:t>
            </a:r>
            <a:r>
              <a:rPr lang="es-ES" dirty="0" err="1"/>
              <a:t>title</a:t>
            </a:r>
            <a:r>
              <a:rPr lang="es-ES" dirty="0"/>
              <a:t> *= "</a:t>
            </a:r>
            <a:r>
              <a:rPr lang="es-ES" dirty="0" err="1"/>
              <a:t>rr</a:t>
            </a:r>
            <a:r>
              <a:rPr lang="es-ES" dirty="0"/>
              <a:t>"]{</a:t>
            </a:r>
          </a:p>
          <a:p>
            <a:r>
              <a:rPr lang="es-ES" dirty="0"/>
              <a:t>	 box-</a:t>
            </a:r>
            <a:r>
              <a:rPr lang="es-ES" dirty="0" err="1"/>
              <a:t>shadow</a:t>
            </a:r>
            <a:r>
              <a:rPr lang="es-ES" dirty="0"/>
              <a:t>: 0.2em </a:t>
            </a:r>
            <a:r>
              <a:rPr lang="es-ES" dirty="0" err="1"/>
              <a:t>0.2em</a:t>
            </a:r>
            <a:r>
              <a:rPr lang="es-ES" dirty="0"/>
              <a:t> 0.5em #333; border:2px </a:t>
            </a:r>
            <a:r>
              <a:rPr lang="es-ES" dirty="0" err="1"/>
              <a:t>double</a:t>
            </a:r>
            <a:r>
              <a:rPr lang="es-ES" dirty="0"/>
              <a:t> #C00; </a:t>
            </a:r>
          </a:p>
          <a:p>
            <a:r>
              <a:rPr lang="es-ES" dirty="0"/>
              <a:t>}</a:t>
            </a:r>
          </a:p>
          <a:p>
            <a:r>
              <a:rPr lang="es-ES" dirty="0"/>
              <a:t> &lt;</a:t>
            </a:r>
            <a:r>
              <a:rPr lang="es-ES" dirty="0" err="1"/>
              <a:t>div</a:t>
            </a:r>
            <a:r>
              <a:rPr lang="es-ES" dirty="0"/>
              <a:t> </a:t>
            </a:r>
            <a:r>
              <a:rPr lang="es-ES" dirty="0" err="1"/>
              <a:t>title</a:t>
            </a:r>
            <a:r>
              <a:rPr lang="es-ES" dirty="0"/>
              <a:t>="Extremadura"&gt;&lt;/</a:t>
            </a:r>
            <a:r>
              <a:rPr lang="es-ES" dirty="0" err="1"/>
              <a:t>div</a:t>
            </a:r>
            <a:r>
              <a:rPr lang="es-ES" dirty="0"/>
              <a:t>&gt;</a:t>
            </a:r>
          </a:p>
          <a:p>
            <a:r>
              <a:rPr lang="es-ES" dirty="0"/>
              <a:t> &lt;</a:t>
            </a:r>
            <a:r>
              <a:rPr lang="es-ES" dirty="0" err="1"/>
              <a:t>div</a:t>
            </a:r>
            <a:r>
              <a:rPr lang="es-ES" dirty="0"/>
              <a:t> </a:t>
            </a:r>
            <a:r>
              <a:rPr lang="es-ES" dirty="0" err="1"/>
              <a:t>title</a:t>
            </a:r>
            <a:r>
              <a:rPr lang="es-ES" dirty="0"/>
              <a:t>="Terrícolas"&gt;&lt;/</a:t>
            </a:r>
            <a:r>
              <a:rPr lang="es-ES" dirty="0" err="1"/>
              <a:t>div</a:t>
            </a:r>
            <a:r>
              <a:rPr lang="es-ES" dirty="0"/>
              <a:t>&gt;</a:t>
            </a:r>
          </a:p>
          <a:p>
            <a:r>
              <a:rPr lang="es-ES" dirty="0"/>
              <a:t> &lt;</a:t>
            </a:r>
            <a:r>
              <a:rPr lang="es-ES" dirty="0" err="1"/>
              <a:t>div</a:t>
            </a:r>
            <a:r>
              <a:rPr lang="es-ES" dirty="0"/>
              <a:t> </a:t>
            </a:r>
            <a:r>
              <a:rPr lang="es-ES" dirty="0" err="1"/>
              <a:t>title</a:t>
            </a:r>
            <a:r>
              <a:rPr lang="es-ES" dirty="0"/>
              <a:t>="Tierra de Fuego"&gt;&lt;/</a:t>
            </a:r>
            <a:r>
              <a:rPr lang="es-ES" dirty="0" err="1"/>
              <a:t>div</a:t>
            </a:r>
            <a:r>
              <a:rPr lang="es-ES" dirty="0"/>
              <a:t>&gt;</a:t>
            </a:r>
          </a:p>
        </p:txBody>
      </p:sp>
      <p:pic>
        <p:nvPicPr>
          <p:cNvPr id="78850" name="Picture 2" descr="http://untitled.es/wp-content/uploads/2011/11/Selectores-Atributos-8.png"/>
          <p:cNvPicPr>
            <a:picLocks noChangeAspect="1" noChangeArrowheads="1"/>
          </p:cNvPicPr>
          <p:nvPr/>
        </p:nvPicPr>
        <p:blipFill>
          <a:blip r:embed="rId2"/>
          <a:srcRect/>
          <a:stretch>
            <a:fillRect/>
          </a:stretch>
        </p:blipFill>
        <p:spPr bwMode="auto">
          <a:xfrm>
            <a:off x="5643570" y="2571744"/>
            <a:ext cx="2381250" cy="904876"/>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57158" y="285728"/>
            <a:ext cx="3429024" cy="5355312"/>
          </a:xfrm>
          <a:prstGeom prst="rect">
            <a:avLst/>
          </a:prstGeom>
        </p:spPr>
        <p:txBody>
          <a:bodyPr wrap="square">
            <a:spAutoFit/>
          </a:bodyPr>
          <a:lstStyle/>
          <a:p>
            <a:r>
              <a:rPr lang="es-ES" b="1" dirty="0"/>
              <a:t>Muy importante</a:t>
            </a:r>
          </a:p>
          <a:p>
            <a:r>
              <a:rPr lang="es-ES" dirty="0"/>
              <a:t>No debemos olvidar que no sólo podemos aplicar los estilos mediante elementos como hemos hecho en los ejemplos anteriores, también podemos hacerlo aplicándolos a clases como vamos a ver en este ejemplo.</a:t>
            </a:r>
          </a:p>
          <a:p>
            <a:endParaRPr lang="es-ES" dirty="0"/>
          </a:p>
          <a:p>
            <a:r>
              <a:rPr lang="es-ES" dirty="0"/>
              <a:t>.sombra{</a:t>
            </a:r>
          </a:p>
          <a:p>
            <a:r>
              <a:rPr lang="es-ES" dirty="0"/>
              <a:t>	 box-</a:t>
            </a:r>
            <a:r>
              <a:rPr lang="es-ES" dirty="0" err="1"/>
              <a:t>shadow</a:t>
            </a:r>
            <a:r>
              <a:rPr lang="es-ES" dirty="0"/>
              <a:t>: 0.2em </a:t>
            </a:r>
            <a:r>
              <a:rPr lang="es-ES" dirty="0" err="1"/>
              <a:t>0.2em</a:t>
            </a:r>
            <a:r>
              <a:rPr lang="es-ES" dirty="0"/>
              <a:t> 0.5em #333;</a:t>
            </a:r>
          </a:p>
          <a:p>
            <a:r>
              <a:rPr lang="es-ES" dirty="0"/>
              <a:t> }</a:t>
            </a:r>
          </a:p>
          <a:p>
            <a:r>
              <a:rPr lang="es-ES" dirty="0"/>
              <a:t> .sombra[</a:t>
            </a:r>
            <a:r>
              <a:rPr lang="es-ES" dirty="0" err="1"/>
              <a:t>title</a:t>
            </a:r>
            <a:r>
              <a:rPr lang="es-ES" dirty="0"/>
              <a:t>]{ </a:t>
            </a:r>
          </a:p>
          <a:p>
            <a:r>
              <a:rPr lang="es-ES" dirty="0"/>
              <a:t>	border:5px </a:t>
            </a:r>
            <a:r>
              <a:rPr lang="es-ES" dirty="0" err="1"/>
              <a:t>dotted</a:t>
            </a:r>
            <a:r>
              <a:rPr lang="es-ES" dirty="0"/>
              <a:t> #333; } </a:t>
            </a:r>
          </a:p>
          <a:p>
            <a:r>
              <a:rPr lang="es-ES" dirty="0"/>
              <a:t>&lt;</a:t>
            </a:r>
            <a:r>
              <a:rPr lang="es-ES" dirty="0" err="1"/>
              <a:t>div</a:t>
            </a:r>
            <a:r>
              <a:rPr lang="es-ES" dirty="0"/>
              <a:t> </a:t>
            </a:r>
            <a:r>
              <a:rPr lang="es-ES" dirty="0" err="1"/>
              <a:t>class</a:t>
            </a:r>
            <a:r>
              <a:rPr lang="es-ES" dirty="0"/>
              <a:t>="sombra"&gt;&lt;/</a:t>
            </a:r>
            <a:r>
              <a:rPr lang="es-ES" dirty="0" err="1"/>
              <a:t>div</a:t>
            </a:r>
            <a:r>
              <a:rPr lang="es-ES" dirty="0"/>
              <a:t>&gt; </a:t>
            </a:r>
          </a:p>
          <a:p>
            <a:r>
              <a:rPr lang="es-ES" dirty="0"/>
              <a:t>&lt;</a:t>
            </a:r>
            <a:r>
              <a:rPr lang="es-ES" dirty="0" err="1"/>
              <a:t>div</a:t>
            </a:r>
            <a:r>
              <a:rPr lang="es-ES" dirty="0"/>
              <a:t> </a:t>
            </a:r>
            <a:r>
              <a:rPr lang="es-ES" dirty="0" err="1"/>
              <a:t>class</a:t>
            </a:r>
            <a:r>
              <a:rPr lang="es-ES" dirty="0"/>
              <a:t>="sombra" </a:t>
            </a:r>
            <a:r>
              <a:rPr lang="es-ES" dirty="0" err="1"/>
              <a:t>title</a:t>
            </a:r>
            <a:r>
              <a:rPr lang="es-ES" dirty="0"/>
              <a:t>="Cualquier valor"&gt;&lt;/</a:t>
            </a:r>
            <a:r>
              <a:rPr lang="es-ES" dirty="0" err="1"/>
              <a:t>div</a:t>
            </a:r>
            <a:r>
              <a:rPr lang="es-ES" dirty="0"/>
              <a:t>&gt;</a:t>
            </a:r>
          </a:p>
        </p:txBody>
      </p:sp>
      <p:pic>
        <p:nvPicPr>
          <p:cNvPr id="79875" name="Picture 3" descr="http://untitled.es/wp-content/uploads/2011/11/Selectores-Atributos-9.png"/>
          <p:cNvPicPr>
            <a:picLocks noChangeAspect="1" noChangeArrowheads="1"/>
          </p:cNvPicPr>
          <p:nvPr/>
        </p:nvPicPr>
        <p:blipFill>
          <a:blip r:embed="rId2"/>
          <a:srcRect/>
          <a:stretch>
            <a:fillRect/>
          </a:stretch>
        </p:blipFill>
        <p:spPr bwMode="auto">
          <a:xfrm>
            <a:off x="5429256" y="2143116"/>
            <a:ext cx="2381250" cy="904876"/>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0" y="0"/>
            <a:ext cx="4643438" cy="6863417"/>
          </a:xfrm>
          <a:prstGeom prst="rect">
            <a:avLst/>
          </a:prstGeom>
        </p:spPr>
        <p:txBody>
          <a:bodyPr wrap="square">
            <a:spAutoFit/>
          </a:bodyPr>
          <a:lstStyle/>
          <a:p>
            <a:r>
              <a:rPr lang="es-ES" sz="1000" dirty="0"/>
              <a:t>&lt;!DOCTYPE </a:t>
            </a:r>
            <a:r>
              <a:rPr lang="es-ES" sz="1000" dirty="0" err="1"/>
              <a:t>html</a:t>
            </a:r>
            <a:r>
              <a:rPr lang="es-ES" sz="1000" dirty="0"/>
              <a:t> PUBLIC "-//W3C//DTD XHTML 1.0 </a:t>
            </a:r>
            <a:r>
              <a:rPr lang="es-ES" sz="1000" dirty="0" err="1"/>
              <a:t>Transitional</a:t>
            </a:r>
            <a:r>
              <a:rPr lang="es-ES" sz="1000" dirty="0"/>
              <a:t>//EN" "http://www.w3.org/TR/xhtml1/DTD/xhtml1-transitional.dtd"&gt;</a:t>
            </a:r>
          </a:p>
          <a:p>
            <a:r>
              <a:rPr lang="es-ES" sz="1000" dirty="0"/>
              <a:t> &lt;</a:t>
            </a:r>
            <a:r>
              <a:rPr lang="es-ES" sz="1000" dirty="0" err="1"/>
              <a:t>html</a:t>
            </a:r>
            <a:r>
              <a:rPr lang="es-ES" sz="1000" dirty="0"/>
              <a:t> </a:t>
            </a:r>
            <a:r>
              <a:rPr lang="es-ES" sz="1000" dirty="0" err="1"/>
              <a:t>xmlns</a:t>
            </a:r>
            <a:r>
              <a:rPr lang="es-ES" sz="1000" dirty="0"/>
              <a:t>="http://www.w3.org/1999/xhtml"&gt;</a:t>
            </a:r>
          </a:p>
          <a:p>
            <a:r>
              <a:rPr lang="es-ES" sz="1000" dirty="0"/>
              <a:t> &lt;head&gt;</a:t>
            </a:r>
          </a:p>
          <a:p>
            <a:r>
              <a:rPr lang="es-ES" sz="1000" dirty="0"/>
              <a:t> &lt;meta http-</a:t>
            </a:r>
            <a:r>
              <a:rPr lang="es-ES" sz="1000" dirty="0" err="1"/>
              <a:t>equiv</a:t>
            </a:r>
            <a:r>
              <a:rPr lang="es-ES" sz="1000" dirty="0"/>
              <a:t>="Content-</a:t>
            </a:r>
            <a:r>
              <a:rPr lang="es-ES" sz="1000" dirty="0" err="1"/>
              <a:t>Type</a:t>
            </a:r>
            <a:r>
              <a:rPr lang="es-ES" sz="1000" dirty="0"/>
              <a:t>" </a:t>
            </a:r>
            <a:r>
              <a:rPr lang="es-ES" sz="1000" dirty="0" err="1"/>
              <a:t>content</a:t>
            </a:r>
            <a:r>
              <a:rPr lang="es-ES" sz="1000" dirty="0"/>
              <a:t>="</a:t>
            </a:r>
            <a:r>
              <a:rPr lang="es-ES" sz="1000" dirty="0" err="1"/>
              <a:t>text</a:t>
            </a:r>
            <a:r>
              <a:rPr lang="es-ES" sz="1000" dirty="0"/>
              <a:t>/</a:t>
            </a:r>
            <a:r>
              <a:rPr lang="es-ES" sz="1000" dirty="0" err="1"/>
              <a:t>html</a:t>
            </a:r>
            <a:r>
              <a:rPr lang="es-ES" sz="1000" dirty="0"/>
              <a:t>; </a:t>
            </a:r>
            <a:r>
              <a:rPr lang="es-ES" sz="1000" dirty="0" err="1"/>
              <a:t>charset</a:t>
            </a:r>
            <a:r>
              <a:rPr lang="es-ES" sz="1000" dirty="0"/>
              <a:t>=utf-8" /&gt; </a:t>
            </a:r>
          </a:p>
          <a:p>
            <a:r>
              <a:rPr lang="es-ES" sz="1000" dirty="0"/>
              <a:t>&lt;</a:t>
            </a:r>
            <a:r>
              <a:rPr lang="es-ES" sz="1000" dirty="0" err="1"/>
              <a:t>title</a:t>
            </a:r>
            <a:r>
              <a:rPr lang="es-ES" sz="1000" dirty="0"/>
              <a:t>&gt;</a:t>
            </a:r>
            <a:r>
              <a:rPr lang="es-ES" sz="1000" dirty="0" err="1"/>
              <a:t>Selectore</a:t>
            </a:r>
            <a:r>
              <a:rPr lang="es-ES" sz="1000" dirty="0"/>
              <a:t> de atributos CSS3 por Untitled.es&lt;/</a:t>
            </a:r>
            <a:r>
              <a:rPr lang="es-ES" sz="1000" dirty="0" err="1"/>
              <a:t>title</a:t>
            </a:r>
            <a:r>
              <a:rPr lang="es-ES" sz="1000" dirty="0"/>
              <a:t>&gt; </a:t>
            </a:r>
          </a:p>
          <a:p>
            <a:r>
              <a:rPr lang="es-ES" sz="1000" dirty="0"/>
              <a:t>&lt;</a:t>
            </a:r>
            <a:r>
              <a:rPr lang="es-ES" sz="1000" dirty="0" err="1"/>
              <a:t>style</a:t>
            </a:r>
            <a:r>
              <a:rPr lang="es-ES" sz="1000" dirty="0"/>
              <a:t>&gt; </a:t>
            </a:r>
          </a:p>
          <a:p>
            <a:pPr lvl="1"/>
            <a:r>
              <a:rPr lang="es-ES" sz="1000" dirty="0" err="1"/>
              <a:t>div</a:t>
            </a:r>
            <a:r>
              <a:rPr lang="es-ES" sz="1000" dirty="0"/>
              <a:t> {</a:t>
            </a:r>
          </a:p>
          <a:p>
            <a:pPr lvl="2"/>
            <a:r>
              <a:rPr lang="es-ES" sz="1000" dirty="0"/>
              <a:t> width:100px; </a:t>
            </a:r>
          </a:p>
          <a:p>
            <a:pPr lvl="2"/>
            <a:r>
              <a:rPr lang="es-ES" sz="1000" dirty="0"/>
              <a:t>height:100px; </a:t>
            </a:r>
          </a:p>
          <a:p>
            <a:pPr lvl="2"/>
            <a:r>
              <a:rPr lang="es-ES" sz="1000" dirty="0" err="1"/>
              <a:t>background</a:t>
            </a:r>
            <a:r>
              <a:rPr lang="es-ES" sz="1000" dirty="0"/>
              <a:t>-color:#999; </a:t>
            </a:r>
          </a:p>
          <a:p>
            <a:pPr lvl="2"/>
            <a:r>
              <a:rPr lang="es-ES" sz="1000" dirty="0" err="1"/>
              <a:t>float:left</a:t>
            </a:r>
            <a:r>
              <a:rPr lang="es-ES" sz="1000" dirty="0"/>
              <a:t>;</a:t>
            </a:r>
          </a:p>
          <a:p>
            <a:pPr lvl="2"/>
            <a:r>
              <a:rPr lang="es-ES" sz="1000" dirty="0"/>
              <a:t> margin-left:10px; </a:t>
            </a:r>
          </a:p>
          <a:p>
            <a:pPr lvl="1"/>
            <a:r>
              <a:rPr lang="es-ES" sz="1000" dirty="0"/>
              <a:t>} </a:t>
            </a:r>
          </a:p>
          <a:p>
            <a:pPr lvl="1"/>
            <a:r>
              <a:rPr lang="es-ES" sz="1000" dirty="0" err="1"/>
              <a:t>span</a:t>
            </a:r>
            <a:r>
              <a:rPr lang="es-ES" sz="1000" dirty="0"/>
              <a:t> { </a:t>
            </a:r>
          </a:p>
          <a:p>
            <a:pPr lvl="2"/>
            <a:r>
              <a:rPr lang="es-ES" sz="1000" dirty="0"/>
              <a:t>width:100px; </a:t>
            </a:r>
          </a:p>
          <a:p>
            <a:pPr lvl="2"/>
            <a:r>
              <a:rPr lang="es-ES" sz="1000" dirty="0"/>
              <a:t>height:100px; </a:t>
            </a:r>
          </a:p>
          <a:p>
            <a:pPr lvl="2"/>
            <a:r>
              <a:rPr lang="es-ES" sz="1000" dirty="0" err="1"/>
              <a:t>background</a:t>
            </a:r>
            <a:r>
              <a:rPr lang="es-ES" sz="1000" dirty="0"/>
              <a:t>-color:#555; </a:t>
            </a:r>
          </a:p>
          <a:p>
            <a:pPr lvl="2"/>
            <a:r>
              <a:rPr lang="es-ES" sz="1000" dirty="0" err="1"/>
              <a:t>float:left</a:t>
            </a:r>
            <a:r>
              <a:rPr lang="es-ES" sz="1000" dirty="0"/>
              <a:t>; </a:t>
            </a:r>
          </a:p>
          <a:p>
            <a:pPr lvl="2"/>
            <a:r>
              <a:rPr lang="es-ES" sz="1000" dirty="0"/>
              <a:t>margin-left:10px; </a:t>
            </a:r>
          </a:p>
          <a:p>
            <a:pPr lvl="1"/>
            <a:r>
              <a:rPr lang="es-ES" sz="1000" dirty="0"/>
              <a:t>} </a:t>
            </a:r>
          </a:p>
          <a:p>
            <a:pPr lvl="1"/>
            <a:r>
              <a:rPr lang="es-ES" sz="1000" dirty="0"/>
              <a:t>/*[</a:t>
            </a:r>
            <a:r>
              <a:rPr lang="es-ES" sz="1000" dirty="0" err="1"/>
              <a:t>title</a:t>
            </a:r>
            <a:r>
              <a:rPr lang="es-ES" sz="1000" dirty="0"/>
              <a:t>]{</a:t>
            </a:r>
          </a:p>
          <a:p>
            <a:pPr lvl="1"/>
            <a:r>
              <a:rPr lang="es-ES" sz="1000" dirty="0"/>
              <a:t> border:5px </a:t>
            </a:r>
            <a:r>
              <a:rPr lang="es-ES" sz="1000" dirty="0" err="1"/>
              <a:t>dotted</a:t>
            </a:r>
            <a:r>
              <a:rPr lang="es-ES" sz="1000" dirty="0"/>
              <a:t> #333; </a:t>
            </a:r>
          </a:p>
          <a:p>
            <a:pPr lvl="1"/>
            <a:r>
              <a:rPr lang="es-ES" sz="1000" dirty="0"/>
              <a:t>} </a:t>
            </a:r>
          </a:p>
          <a:p>
            <a:pPr lvl="1"/>
            <a:r>
              <a:rPr lang="es-ES" sz="1000" dirty="0" err="1"/>
              <a:t>div</a:t>
            </a:r>
            <a:r>
              <a:rPr lang="es-ES" sz="1000" dirty="0"/>
              <a:t>[</a:t>
            </a:r>
            <a:r>
              <a:rPr lang="es-ES" sz="1000" dirty="0" err="1"/>
              <a:t>title</a:t>
            </a:r>
            <a:r>
              <a:rPr lang="es-ES" sz="1000" dirty="0"/>
              <a:t>]{</a:t>
            </a:r>
          </a:p>
          <a:p>
            <a:pPr lvl="1"/>
            <a:r>
              <a:rPr lang="es-ES" sz="1000" dirty="0"/>
              <a:t> border:5px </a:t>
            </a:r>
            <a:r>
              <a:rPr lang="es-ES" sz="1000" dirty="0" err="1"/>
              <a:t>dotted</a:t>
            </a:r>
            <a:r>
              <a:rPr lang="es-ES" sz="1000" dirty="0"/>
              <a:t> #C00; </a:t>
            </a:r>
          </a:p>
          <a:p>
            <a:pPr lvl="1"/>
            <a:r>
              <a:rPr lang="es-ES" sz="1000" dirty="0"/>
              <a:t>}*/</a:t>
            </a:r>
          </a:p>
          <a:p>
            <a:pPr lvl="1"/>
            <a:r>
              <a:rPr lang="es-ES" sz="1000" dirty="0"/>
              <a:t> /* </a:t>
            </a:r>
          </a:p>
          <a:p>
            <a:pPr lvl="1"/>
            <a:r>
              <a:rPr lang="es-ES" sz="1000" dirty="0"/>
              <a:t>[</a:t>
            </a:r>
            <a:r>
              <a:rPr lang="es-ES" sz="1000" dirty="0" err="1"/>
              <a:t>title</a:t>
            </a:r>
            <a:r>
              <a:rPr lang="es-ES" sz="1000" dirty="0"/>
              <a:t>=Azul]{ </a:t>
            </a:r>
          </a:p>
          <a:p>
            <a:pPr lvl="1"/>
            <a:r>
              <a:rPr lang="es-ES" sz="1000" dirty="0" err="1"/>
              <a:t>background</a:t>
            </a:r>
            <a:r>
              <a:rPr lang="es-ES" sz="1000" dirty="0"/>
              <a:t>-color:#039; </a:t>
            </a:r>
          </a:p>
          <a:p>
            <a:pPr lvl="1"/>
            <a:r>
              <a:rPr lang="es-ES" sz="1000" dirty="0"/>
              <a:t>}</a:t>
            </a:r>
          </a:p>
          <a:p>
            <a:pPr lvl="1"/>
            <a:r>
              <a:rPr lang="es-ES" sz="1000" dirty="0"/>
              <a:t> [</a:t>
            </a:r>
            <a:r>
              <a:rPr lang="es-ES" sz="1000" dirty="0" err="1"/>
              <a:t>title</a:t>
            </a:r>
            <a:r>
              <a:rPr lang="es-ES" sz="1000" dirty="0"/>
              <a:t> ~= lista]{</a:t>
            </a:r>
          </a:p>
          <a:p>
            <a:pPr lvl="1"/>
            <a:r>
              <a:rPr lang="es-ES" sz="1000" dirty="0"/>
              <a:t> </a:t>
            </a:r>
            <a:r>
              <a:rPr lang="es-ES" sz="1000" dirty="0" err="1"/>
              <a:t>background</a:t>
            </a:r>
            <a:r>
              <a:rPr lang="es-ES" sz="1000" dirty="0"/>
              <a:t>-color:#</a:t>
            </a:r>
            <a:r>
              <a:rPr lang="es-ES" sz="1000" dirty="0" err="1"/>
              <a:t>fff</a:t>
            </a:r>
            <a:r>
              <a:rPr lang="es-ES" sz="1000" dirty="0"/>
              <a:t>; </a:t>
            </a:r>
          </a:p>
          <a:p>
            <a:pPr lvl="1"/>
            <a:r>
              <a:rPr lang="es-ES" sz="1000" dirty="0"/>
              <a:t>box-</a:t>
            </a:r>
            <a:r>
              <a:rPr lang="es-ES" sz="1000" dirty="0" err="1"/>
              <a:t>shadow</a:t>
            </a:r>
            <a:r>
              <a:rPr lang="es-ES" sz="1000" dirty="0"/>
              <a:t>: 0.2em </a:t>
            </a:r>
            <a:r>
              <a:rPr lang="es-ES" sz="1000" dirty="0" err="1"/>
              <a:t>0.2em</a:t>
            </a:r>
            <a:r>
              <a:rPr lang="es-ES" sz="1000" dirty="0"/>
              <a:t> 0.5em #333; </a:t>
            </a:r>
          </a:p>
          <a:p>
            <a:pPr lvl="1"/>
            <a:r>
              <a:rPr lang="es-ES" sz="1000" dirty="0"/>
              <a:t>}</a:t>
            </a:r>
          </a:p>
          <a:p>
            <a:pPr lvl="1"/>
            <a:r>
              <a:rPr lang="es-ES" sz="1000" dirty="0"/>
              <a:t> [</a:t>
            </a:r>
            <a:r>
              <a:rPr lang="es-ES" sz="1000" dirty="0" err="1"/>
              <a:t>title</a:t>
            </a:r>
            <a:r>
              <a:rPr lang="es-ES" sz="1000" dirty="0"/>
              <a:t> |= Extremadura]{ </a:t>
            </a:r>
          </a:p>
          <a:p>
            <a:pPr lvl="1"/>
            <a:r>
              <a:rPr lang="es-ES" sz="1000" dirty="0" err="1"/>
              <a:t>background</a:t>
            </a:r>
            <a:r>
              <a:rPr lang="es-ES" sz="1000" dirty="0"/>
              <a:t>-color:#0F0; </a:t>
            </a:r>
          </a:p>
          <a:p>
            <a:pPr lvl="1"/>
            <a:r>
              <a:rPr lang="es-ES" sz="1000" dirty="0"/>
              <a:t>} </a:t>
            </a:r>
          </a:p>
          <a:p>
            <a:pPr lvl="1"/>
            <a:r>
              <a:rPr lang="es-ES" sz="1000" dirty="0"/>
              <a:t>[</a:t>
            </a:r>
            <a:r>
              <a:rPr lang="es-ES" sz="1000" dirty="0" err="1"/>
              <a:t>title</a:t>
            </a:r>
            <a:r>
              <a:rPr lang="es-ES" sz="1000" dirty="0"/>
              <a:t> ^= So]{ </a:t>
            </a:r>
          </a:p>
          <a:p>
            <a:pPr lvl="1"/>
            <a:r>
              <a:rPr lang="es-ES" sz="1000" dirty="0"/>
              <a:t>box-</a:t>
            </a:r>
            <a:r>
              <a:rPr lang="es-ES" sz="1000" dirty="0" err="1"/>
              <a:t>shadow</a:t>
            </a:r>
            <a:r>
              <a:rPr lang="es-ES" sz="1000" dirty="0"/>
              <a:t>: </a:t>
            </a:r>
          </a:p>
          <a:p>
            <a:pPr lvl="1"/>
            <a:r>
              <a:rPr lang="es-ES" sz="1000" dirty="0"/>
              <a:t>0.2em </a:t>
            </a:r>
            <a:r>
              <a:rPr lang="es-ES" sz="1000" dirty="0" err="1"/>
              <a:t>0.2em</a:t>
            </a:r>
            <a:r>
              <a:rPr lang="es-ES" sz="1000" dirty="0"/>
              <a:t> 0.5em #333; </a:t>
            </a:r>
          </a:p>
          <a:p>
            <a:pPr lvl="1"/>
            <a:r>
              <a:rPr lang="es-ES" sz="1000" dirty="0"/>
              <a:t>border:2px </a:t>
            </a:r>
            <a:r>
              <a:rPr lang="es-ES" sz="1000" dirty="0" err="1"/>
              <a:t>double</a:t>
            </a:r>
            <a:r>
              <a:rPr lang="es-ES" sz="1000" dirty="0"/>
              <a:t> #C00; </a:t>
            </a:r>
          </a:p>
          <a:p>
            <a:pPr lvl="1"/>
            <a:r>
              <a:rPr lang="es-ES" sz="1000" dirty="0"/>
              <a:t>} </a:t>
            </a:r>
          </a:p>
        </p:txBody>
      </p:sp>
      <p:sp>
        <p:nvSpPr>
          <p:cNvPr id="6" name="5 Rectángulo"/>
          <p:cNvSpPr/>
          <p:nvPr/>
        </p:nvSpPr>
        <p:spPr>
          <a:xfrm>
            <a:off x="4572000" y="285728"/>
            <a:ext cx="4429156" cy="6340197"/>
          </a:xfrm>
          <a:prstGeom prst="rect">
            <a:avLst/>
          </a:prstGeom>
        </p:spPr>
        <p:txBody>
          <a:bodyPr wrap="square">
            <a:spAutoFit/>
          </a:bodyPr>
          <a:lstStyle/>
          <a:p>
            <a:pPr lvl="1"/>
            <a:r>
              <a:rPr lang="es-ES" sz="1100" dirty="0" err="1"/>
              <a:t>title</a:t>
            </a:r>
            <a:r>
              <a:rPr lang="es-ES" sz="1100" dirty="0"/>
              <a:t> $= css3]{ </a:t>
            </a:r>
          </a:p>
          <a:p>
            <a:pPr lvl="1"/>
            <a:r>
              <a:rPr lang="es-ES" sz="1100" dirty="0"/>
              <a:t>box-</a:t>
            </a:r>
            <a:r>
              <a:rPr lang="es-ES" sz="1100" dirty="0" err="1"/>
              <a:t>shadow</a:t>
            </a:r>
            <a:r>
              <a:rPr lang="es-ES" sz="1100" dirty="0"/>
              <a:t>: 0.2em </a:t>
            </a:r>
            <a:r>
              <a:rPr lang="es-ES" sz="1100" dirty="0" err="1"/>
              <a:t>0.2em</a:t>
            </a:r>
            <a:r>
              <a:rPr lang="es-ES" sz="1100" dirty="0"/>
              <a:t> 0.5em #333; </a:t>
            </a:r>
          </a:p>
          <a:p>
            <a:pPr lvl="1"/>
            <a:r>
              <a:rPr lang="es-ES" sz="1100" dirty="0"/>
              <a:t>border:2px </a:t>
            </a:r>
            <a:r>
              <a:rPr lang="es-ES" sz="1100" dirty="0" err="1"/>
              <a:t>double</a:t>
            </a:r>
            <a:r>
              <a:rPr lang="es-ES" sz="1100" dirty="0"/>
              <a:t> #C00;</a:t>
            </a:r>
          </a:p>
          <a:p>
            <a:pPr lvl="1"/>
            <a:r>
              <a:rPr lang="es-ES" sz="1100" dirty="0"/>
              <a:t> } </a:t>
            </a:r>
          </a:p>
          <a:p>
            <a:pPr lvl="1"/>
            <a:r>
              <a:rPr lang="es-ES" sz="1100" dirty="0"/>
              <a:t>[</a:t>
            </a:r>
            <a:r>
              <a:rPr lang="es-ES" sz="1100" dirty="0" err="1"/>
              <a:t>title</a:t>
            </a:r>
            <a:r>
              <a:rPr lang="es-ES" sz="1100" dirty="0"/>
              <a:t> *= </a:t>
            </a:r>
            <a:r>
              <a:rPr lang="es-ES" sz="1100" dirty="0" err="1"/>
              <a:t>rr</a:t>
            </a:r>
            <a:r>
              <a:rPr lang="es-ES" sz="1100" dirty="0"/>
              <a:t>]{</a:t>
            </a:r>
          </a:p>
          <a:p>
            <a:pPr lvl="1"/>
            <a:r>
              <a:rPr lang="es-ES" sz="1100" dirty="0"/>
              <a:t> box-</a:t>
            </a:r>
            <a:r>
              <a:rPr lang="es-ES" sz="1100" dirty="0" err="1"/>
              <a:t>shadow</a:t>
            </a:r>
            <a:r>
              <a:rPr lang="es-ES" sz="1100" dirty="0"/>
              <a:t>: 0.2em </a:t>
            </a:r>
            <a:r>
              <a:rPr lang="es-ES" sz="1100" dirty="0" err="1"/>
              <a:t>0.2em</a:t>
            </a:r>
            <a:r>
              <a:rPr lang="es-ES" sz="1100" dirty="0"/>
              <a:t> 0.5em #333; </a:t>
            </a:r>
          </a:p>
          <a:p>
            <a:pPr lvl="1"/>
            <a:r>
              <a:rPr lang="es-ES" sz="1100" dirty="0"/>
              <a:t>border:2px </a:t>
            </a:r>
            <a:r>
              <a:rPr lang="es-ES" sz="1100" dirty="0" err="1"/>
              <a:t>double</a:t>
            </a:r>
            <a:r>
              <a:rPr lang="es-ES" sz="1100" dirty="0"/>
              <a:t> #C00;</a:t>
            </a:r>
          </a:p>
          <a:p>
            <a:pPr lvl="1"/>
            <a:r>
              <a:rPr lang="es-ES" sz="1100" dirty="0"/>
              <a:t> } </a:t>
            </a:r>
          </a:p>
          <a:p>
            <a:pPr lvl="1"/>
            <a:r>
              <a:rPr lang="es-ES" sz="1100" dirty="0"/>
              <a:t>*/ .sombra{ </a:t>
            </a:r>
          </a:p>
          <a:p>
            <a:pPr lvl="1"/>
            <a:r>
              <a:rPr lang="es-ES" sz="1100" dirty="0"/>
              <a:t>box-</a:t>
            </a:r>
            <a:r>
              <a:rPr lang="es-ES" sz="1100" dirty="0" err="1"/>
              <a:t>shadow</a:t>
            </a:r>
            <a:r>
              <a:rPr lang="es-ES" sz="1100" dirty="0"/>
              <a:t>: 0.2em </a:t>
            </a:r>
            <a:r>
              <a:rPr lang="es-ES" sz="1100" dirty="0" err="1"/>
              <a:t>0.2em</a:t>
            </a:r>
            <a:r>
              <a:rPr lang="es-ES" sz="1100" dirty="0"/>
              <a:t> 0.5em #333;</a:t>
            </a:r>
          </a:p>
          <a:p>
            <a:pPr lvl="1"/>
            <a:r>
              <a:rPr lang="es-ES" sz="1100" dirty="0"/>
              <a:t> }</a:t>
            </a:r>
          </a:p>
          <a:p>
            <a:pPr lvl="1"/>
            <a:r>
              <a:rPr lang="es-ES" sz="1100" dirty="0"/>
              <a:t> .sombra[</a:t>
            </a:r>
            <a:r>
              <a:rPr lang="es-ES" sz="1100" dirty="0" err="1"/>
              <a:t>title</a:t>
            </a:r>
            <a:r>
              <a:rPr lang="es-ES" sz="1100" dirty="0"/>
              <a:t>]{ border:5px </a:t>
            </a:r>
            <a:r>
              <a:rPr lang="es-ES" sz="1100" dirty="0" err="1"/>
              <a:t>dotted</a:t>
            </a:r>
            <a:r>
              <a:rPr lang="es-ES" sz="1100" dirty="0"/>
              <a:t> #333; </a:t>
            </a:r>
          </a:p>
          <a:p>
            <a:pPr lvl="1"/>
            <a:r>
              <a:rPr lang="es-ES" sz="1100" dirty="0"/>
              <a:t>} </a:t>
            </a:r>
          </a:p>
          <a:p>
            <a:r>
              <a:rPr lang="es-ES" sz="1100" dirty="0"/>
              <a:t>&lt;/</a:t>
            </a:r>
            <a:r>
              <a:rPr lang="es-ES" sz="1100" dirty="0" err="1"/>
              <a:t>style</a:t>
            </a:r>
            <a:r>
              <a:rPr lang="es-ES" sz="1100" dirty="0"/>
              <a:t>&gt;</a:t>
            </a:r>
          </a:p>
          <a:p>
            <a:r>
              <a:rPr lang="es-ES" sz="1100" dirty="0"/>
              <a:t> &lt;/head&gt; </a:t>
            </a:r>
          </a:p>
          <a:p>
            <a:endParaRPr lang="es-ES" sz="1100" dirty="0"/>
          </a:p>
          <a:p>
            <a:r>
              <a:rPr lang="es-ES" sz="1100" dirty="0"/>
              <a:t>&lt;</a:t>
            </a:r>
            <a:r>
              <a:rPr lang="es-ES" sz="1100" dirty="0" err="1"/>
              <a:t>body</a:t>
            </a:r>
            <a:r>
              <a:rPr lang="es-ES" sz="1100" dirty="0"/>
              <a:t>&gt; </a:t>
            </a:r>
          </a:p>
          <a:p>
            <a:pPr lvl="1"/>
            <a:r>
              <a:rPr lang="es-ES" sz="1100" dirty="0"/>
              <a:t>&lt;!--&lt;</a:t>
            </a:r>
            <a:r>
              <a:rPr lang="es-ES" sz="1100" dirty="0" err="1"/>
              <a:t>div</a:t>
            </a:r>
            <a:r>
              <a:rPr lang="es-ES" sz="1100" dirty="0"/>
              <a:t> </a:t>
            </a:r>
            <a:r>
              <a:rPr lang="es-ES" sz="1100" dirty="0" err="1"/>
              <a:t>title</a:t>
            </a:r>
            <a:r>
              <a:rPr lang="es-ES" sz="1100" dirty="0"/>
              <a:t>="Cualquier valor"&gt;&lt;/</a:t>
            </a:r>
            <a:r>
              <a:rPr lang="es-ES" sz="1100" dirty="0" err="1"/>
              <a:t>div</a:t>
            </a:r>
            <a:r>
              <a:rPr lang="es-ES" sz="1100" dirty="0"/>
              <a:t>&gt;</a:t>
            </a:r>
          </a:p>
          <a:p>
            <a:pPr lvl="1"/>
            <a:r>
              <a:rPr lang="es-ES" sz="1100" dirty="0"/>
              <a:t> &lt;</a:t>
            </a:r>
            <a:r>
              <a:rPr lang="es-ES" sz="1100" dirty="0" err="1"/>
              <a:t>div</a:t>
            </a:r>
            <a:r>
              <a:rPr lang="es-ES" sz="1100" dirty="0"/>
              <a:t> </a:t>
            </a:r>
            <a:r>
              <a:rPr lang="es-ES" sz="1100" dirty="0" err="1"/>
              <a:t>title</a:t>
            </a:r>
            <a:r>
              <a:rPr lang="es-ES" sz="1100" dirty="0"/>
              <a:t>="Azul"&gt;&lt;/</a:t>
            </a:r>
            <a:r>
              <a:rPr lang="es-ES" sz="1100" dirty="0" err="1"/>
              <a:t>div</a:t>
            </a:r>
            <a:r>
              <a:rPr lang="es-ES" sz="1100" dirty="0"/>
              <a:t>&gt; </a:t>
            </a:r>
          </a:p>
          <a:p>
            <a:pPr lvl="1"/>
            <a:r>
              <a:rPr lang="es-ES" sz="1100" dirty="0"/>
              <a:t>&lt;</a:t>
            </a:r>
            <a:r>
              <a:rPr lang="es-ES" sz="1100" dirty="0" err="1"/>
              <a:t>span</a:t>
            </a:r>
            <a:r>
              <a:rPr lang="es-ES" sz="1100" dirty="0"/>
              <a:t> </a:t>
            </a:r>
            <a:r>
              <a:rPr lang="es-ES" sz="1100" dirty="0" err="1"/>
              <a:t>title</a:t>
            </a:r>
            <a:r>
              <a:rPr lang="es-ES" sz="1100" dirty="0"/>
              <a:t>="Azul"&gt;&lt;/</a:t>
            </a:r>
            <a:r>
              <a:rPr lang="es-ES" sz="1100" dirty="0" err="1"/>
              <a:t>span</a:t>
            </a:r>
            <a:r>
              <a:rPr lang="es-ES" sz="1100" dirty="0"/>
              <a:t>&gt;</a:t>
            </a:r>
          </a:p>
          <a:p>
            <a:pPr lvl="1"/>
            <a:r>
              <a:rPr lang="es-ES" sz="1100" dirty="0"/>
              <a:t> &lt;</a:t>
            </a:r>
            <a:r>
              <a:rPr lang="es-ES" sz="1100" dirty="0" err="1"/>
              <a:t>div</a:t>
            </a:r>
            <a:r>
              <a:rPr lang="es-ES" sz="1100" dirty="0"/>
              <a:t> </a:t>
            </a:r>
            <a:r>
              <a:rPr lang="es-ES" sz="1100" dirty="0" err="1"/>
              <a:t>title</a:t>
            </a:r>
            <a:r>
              <a:rPr lang="es-ES" sz="1100" dirty="0"/>
              <a:t>="esto es una lista de palabras"&gt;&lt;/</a:t>
            </a:r>
            <a:r>
              <a:rPr lang="es-ES" sz="1100" dirty="0" err="1"/>
              <a:t>div</a:t>
            </a:r>
            <a:r>
              <a:rPr lang="es-ES" sz="1100" dirty="0"/>
              <a:t>&gt;--&gt; &lt;!--&lt;</a:t>
            </a:r>
            <a:r>
              <a:rPr lang="es-ES" sz="1100" dirty="0" err="1"/>
              <a:t>div</a:t>
            </a:r>
            <a:r>
              <a:rPr lang="es-ES" sz="1100" dirty="0"/>
              <a:t> </a:t>
            </a:r>
            <a:r>
              <a:rPr lang="es-ES" sz="1100" dirty="0" err="1"/>
              <a:t>title</a:t>
            </a:r>
            <a:r>
              <a:rPr lang="es-ES" sz="1100" dirty="0"/>
              <a:t>="Extremadura-1"&gt;&lt;/</a:t>
            </a:r>
            <a:r>
              <a:rPr lang="es-ES" sz="1100" dirty="0" err="1"/>
              <a:t>div</a:t>
            </a:r>
            <a:r>
              <a:rPr lang="es-ES" sz="1100" dirty="0"/>
              <a:t>&gt; </a:t>
            </a:r>
          </a:p>
          <a:p>
            <a:pPr lvl="1"/>
            <a:r>
              <a:rPr lang="es-ES" sz="1100" dirty="0"/>
              <a:t>&lt;</a:t>
            </a:r>
            <a:r>
              <a:rPr lang="es-ES" sz="1100" dirty="0" err="1"/>
              <a:t>div</a:t>
            </a:r>
            <a:r>
              <a:rPr lang="es-ES" sz="1100" dirty="0"/>
              <a:t> </a:t>
            </a:r>
            <a:r>
              <a:rPr lang="es-ES" sz="1100" dirty="0" err="1"/>
              <a:t>title</a:t>
            </a:r>
            <a:r>
              <a:rPr lang="es-ES" sz="1100" dirty="0"/>
              <a:t>="Otro valor diferente"&gt;&lt;/</a:t>
            </a:r>
            <a:r>
              <a:rPr lang="es-ES" sz="1100" dirty="0" err="1"/>
              <a:t>div</a:t>
            </a:r>
            <a:r>
              <a:rPr lang="es-ES" sz="1100" dirty="0"/>
              <a:t>&gt; </a:t>
            </a:r>
          </a:p>
          <a:p>
            <a:pPr lvl="1"/>
            <a:r>
              <a:rPr lang="es-ES" sz="1100" dirty="0"/>
              <a:t>&lt;</a:t>
            </a:r>
            <a:r>
              <a:rPr lang="es-ES" sz="1100" dirty="0" err="1"/>
              <a:t>div</a:t>
            </a:r>
            <a:r>
              <a:rPr lang="es-ES" sz="1100" dirty="0"/>
              <a:t> </a:t>
            </a:r>
            <a:r>
              <a:rPr lang="es-ES" sz="1100" dirty="0" err="1"/>
              <a:t>title</a:t>
            </a:r>
            <a:r>
              <a:rPr lang="es-ES" sz="1100" dirty="0"/>
              <a:t>="Extremadura-3"&gt;&lt;/</a:t>
            </a:r>
            <a:r>
              <a:rPr lang="es-ES" sz="1100" dirty="0" err="1"/>
              <a:t>div</a:t>
            </a:r>
            <a:r>
              <a:rPr lang="es-ES" sz="1100" dirty="0"/>
              <a:t>&gt;--&gt;</a:t>
            </a:r>
          </a:p>
          <a:p>
            <a:pPr lvl="1"/>
            <a:r>
              <a:rPr lang="es-ES" sz="1100" dirty="0"/>
              <a:t> &lt;!--&lt;</a:t>
            </a:r>
            <a:r>
              <a:rPr lang="es-ES" sz="1100" dirty="0" err="1"/>
              <a:t>div</a:t>
            </a:r>
            <a:r>
              <a:rPr lang="es-ES" sz="1100" dirty="0"/>
              <a:t> </a:t>
            </a:r>
            <a:r>
              <a:rPr lang="es-ES" sz="1100" dirty="0" err="1"/>
              <a:t>title</a:t>
            </a:r>
            <a:r>
              <a:rPr lang="es-ES" sz="1100" dirty="0"/>
              <a:t>="Sopa vegana"&gt;&lt;/</a:t>
            </a:r>
            <a:r>
              <a:rPr lang="es-ES" sz="1100" dirty="0" err="1"/>
              <a:t>div</a:t>
            </a:r>
            <a:r>
              <a:rPr lang="es-ES" sz="1100" dirty="0"/>
              <a:t>&gt;</a:t>
            </a:r>
          </a:p>
          <a:p>
            <a:pPr lvl="1"/>
            <a:r>
              <a:rPr lang="es-ES" sz="1100" dirty="0"/>
              <a:t> &lt;</a:t>
            </a:r>
            <a:r>
              <a:rPr lang="es-ES" sz="1100" dirty="0" err="1"/>
              <a:t>div</a:t>
            </a:r>
            <a:r>
              <a:rPr lang="es-ES" sz="1100" dirty="0"/>
              <a:t> </a:t>
            </a:r>
            <a:r>
              <a:rPr lang="es-ES" sz="1100" dirty="0" err="1"/>
              <a:t>title</a:t>
            </a:r>
            <a:r>
              <a:rPr lang="es-ES" sz="1100" dirty="0"/>
              <a:t>="Solomillo vegano"&gt;&lt;/</a:t>
            </a:r>
            <a:r>
              <a:rPr lang="es-ES" sz="1100" dirty="0" err="1"/>
              <a:t>div</a:t>
            </a:r>
            <a:r>
              <a:rPr lang="es-ES" sz="1100" dirty="0"/>
              <a:t>&gt;</a:t>
            </a:r>
          </a:p>
          <a:p>
            <a:pPr lvl="1"/>
            <a:r>
              <a:rPr lang="es-ES" sz="1100" dirty="0"/>
              <a:t> &lt;</a:t>
            </a:r>
            <a:r>
              <a:rPr lang="es-ES" sz="1100" dirty="0" err="1"/>
              <a:t>div</a:t>
            </a:r>
            <a:r>
              <a:rPr lang="es-ES" sz="1100" dirty="0"/>
              <a:t> </a:t>
            </a:r>
            <a:r>
              <a:rPr lang="es-ES" sz="1100" dirty="0" err="1"/>
              <a:t>title</a:t>
            </a:r>
            <a:r>
              <a:rPr lang="es-ES" sz="1100" dirty="0"/>
              <a:t>="Muy rico todo"&gt;&lt;/</a:t>
            </a:r>
            <a:r>
              <a:rPr lang="es-ES" sz="1100" dirty="0" err="1"/>
              <a:t>div</a:t>
            </a:r>
            <a:r>
              <a:rPr lang="es-ES" sz="1100" dirty="0"/>
              <a:t>&gt;--&gt; </a:t>
            </a:r>
          </a:p>
          <a:p>
            <a:pPr lvl="1"/>
            <a:r>
              <a:rPr lang="es-ES" sz="1100" dirty="0"/>
              <a:t>&lt;!--&lt;</a:t>
            </a:r>
            <a:r>
              <a:rPr lang="es-ES" sz="1100" dirty="0" err="1"/>
              <a:t>div</a:t>
            </a:r>
            <a:r>
              <a:rPr lang="es-ES" sz="1100" dirty="0"/>
              <a:t> </a:t>
            </a:r>
            <a:r>
              <a:rPr lang="es-ES" sz="1100" dirty="0" err="1"/>
              <a:t>title</a:t>
            </a:r>
            <a:r>
              <a:rPr lang="es-ES" sz="1100" dirty="0"/>
              <a:t>="Ejemplos de css3"&gt;&lt;/</a:t>
            </a:r>
            <a:r>
              <a:rPr lang="es-ES" sz="1100" dirty="0" err="1"/>
              <a:t>div</a:t>
            </a:r>
            <a:r>
              <a:rPr lang="es-ES" sz="1100" dirty="0"/>
              <a:t>&gt; </a:t>
            </a:r>
          </a:p>
          <a:p>
            <a:pPr lvl="1"/>
            <a:r>
              <a:rPr lang="es-ES" sz="1100" dirty="0"/>
              <a:t>&lt;</a:t>
            </a:r>
            <a:r>
              <a:rPr lang="es-ES" sz="1100" dirty="0" err="1"/>
              <a:t>div</a:t>
            </a:r>
            <a:r>
              <a:rPr lang="es-ES" sz="1100" dirty="0"/>
              <a:t> </a:t>
            </a:r>
            <a:r>
              <a:rPr lang="es-ES" sz="1100" dirty="0" err="1"/>
              <a:t>title</a:t>
            </a:r>
            <a:r>
              <a:rPr lang="es-ES" sz="1100" dirty="0"/>
              <a:t>="Ejemplos de css4"&gt;&lt;/</a:t>
            </a:r>
            <a:r>
              <a:rPr lang="es-ES" sz="1100" dirty="0" err="1"/>
              <a:t>div</a:t>
            </a:r>
            <a:r>
              <a:rPr lang="es-ES" sz="1100" dirty="0"/>
              <a:t>&gt; </a:t>
            </a:r>
          </a:p>
          <a:p>
            <a:pPr lvl="1"/>
            <a:r>
              <a:rPr lang="es-ES" sz="1100" dirty="0"/>
              <a:t>&lt;</a:t>
            </a:r>
            <a:r>
              <a:rPr lang="es-ES" sz="1100" dirty="0" err="1"/>
              <a:t>div</a:t>
            </a:r>
            <a:r>
              <a:rPr lang="es-ES" sz="1100" dirty="0"/>
              <a:t> </a:t>
            </a:r>
            <a:r>
              <a:rPr lang="es-ES" sz="1100" dirty="0" err="1"/>
              <a:t>title</a:t>
            </a:r>
            <a:r>
              <a:rPr lang="es-ES" sz="1100" dirty="0"/>
              <a:t>="Texto que no dice nadaabolutamentecss3"&gt;&lt;/</a:t>
            </a:r>
            <a:r>
              <a:rPr lang="es-ES" sz="1100" dirty="0" err="1"/>
              <a:t>div</a:t>
            </a:r>
            <a:r>
              <a:rPr lang="es-ES" sz="1100" dirty="0"/>
              <a:t>&gt;--&gt;</a:t>
            </a:r>
          </a:p>
          <a:p>
            <a:pPr lvl="1"/>
            <a:r>
              <a:rPr lang="es-ES" sz="1100" dirty="0"/>
              <a:t> &lt;!--&lt;</a:t>
            </a:r>
            <a:r>
              <a:rPr lang="es-ES" sz="1100" dirty="0" err="1"/>
              <a:t>div</a:t>
            </a:r>
            <a:r>
              <a:rPr lang="es-ES" sz="1100" dirty="0"/>
              <a:t> </a:t>
            </a:r>
            <a:r>
              <a:rPr lang="es-ES" sz="1100" dirty="0" err="1"/>
              <a:t>title</a:t>
            </a:r>
            <a:r>
              <a:rPr lang="es-ES" sz="1100" dirty="0"/>
              <a:t>="Extremadura"&gt;&lt;/</a:t>
            </a:r>
            <a:r>
              <a:rPr lang="es-ES" sz="1100" dirty="0" err="1"/>
              <a:t>div</a:t>
            </a:r>
            <a:r>
              <a:rPr lang="es-ES" sz="1100" dirty="0"/>
              <a:t>&gt;</a:t>
            </a:r>
          </a:p>
          <a:p>
            <a:pPr lvl="1"/>
            <a:r>
              <a:rPr lang="es-ES" sz="1100" dirty="0"/>
              <a:t> &lt;</a:t>
            </a:r>
            <a:r>
              <a:rPr lang="es-ES" sz="1100" dirty="0" err="1"/>
              <a:t>div</a:t>
            </a:r>
            <a:r>
              <a:rPr lang="es-ES" sz="1100" dirty="0"/>
              <a:t> </a:t>
            </a:r>
            <a:r>
              <a:rPr lang="es-ES" sz="1100" dirty="0" err="1"/>
              <a:t>title</a:t>
            </a:r>
            <a:r>
              <a:rPr lang="es-ES" sz="1100" dirty="0"/>
              <a:t>="Terrícolas"&gt;&lt;/</a:t>
            </a:r>
            <a:r>
              <a:rPr lang="es-ES" sz="1100" dirty="0" err="1"/>
              <a:t>div</a:t>
            </a:r>
            <a:r>
              <a:rPr lang="es-ES" sz="1100" dirty="0"/>
              <a:t>&gt; </a:t>
            </a:r>
          </a:p>
          <a:p>
            <a:pPr lvl="1"/>
            <a:r>
              <a:rPr lang="es-ES" sz="1100" dirty="0"/>
              <a:t>&lt;</a:t>
            </a:r>
            <a:r>
              <a:rPr lang="es-ES" sz="1100" dirty="0" err="1"/>
              <a:t>div</a:t>
            </a:r>
            <a:r>
              <a:rPr lang="es-ES" sz="1100" dirty="0"/>
              <a:t> </a:t>
            </a:r>
            <a:r>
              <a:rPr lang="es-ES" sz="1100" dirty="0" err="1"/>
              <a:t>title</a:t>
            </a:r>
            <a:r>
              <a:rPr lang="es-ES" sz="1100" dirty="0"/>
              <a:t>="Tierra de Fuego"&gt;&lt;/</a:t>
            </a:r>
            <a:r>
              <a:rPr lang="es-ES" sz="1100" dirty="0" err="1"/>
              <a:t>div</a:t>
            </a:r>
            <a:r>
              <a:rPr lang="es-ES" sz="1100" dirty="0"/>
              <a:t>&gt;--&gt; </a:t>
            </a:r>
          </a:p>
          <a:p>
            <a:pPr lvl="1"/>
            <a:r>
              <a:rPr lang="es-ES" sz="1100" dirty="0"/>
              <a:t>&lt;</a:t>
            </a:r>
            <a:r>
              <a:rPr lang="es-ES" sz="1100" dirty="0" err="1"/>
              <a:t>div</a:t>
            </a:r>
            <a:r>
              <a:rPr lang="es-ES" sz="1100" dirty="0"/>
              <a:t> </a:t>
            </a:r>
            <a:r>
              <a:rPr lang="es-ES" sz="1100" dirty="0" err="1"/>
              <a:t>class</a:t>
            </a:r>
            <a:r>
              <a:rPr lang="es-ES" sz="1100" dirty="0"/>
              <a:t>="sombra"&gt;&lt;/</a:t>
            </a:r>
            <a:r>
              <a:rPr lang="es-ES" sz="1100" dirty="0" err="1"/>
              <a:t>div</a:t>
            </a:r>
            <a:r>
              <a:rPr lang="es-ES" sz="1100" dirty="0"/>
              <a:t>&gt; </a:t>
            </a:r>
          </a:p>
          <a:p>
            <a:pPr lvl="1"/>
            <a:r>
              <a:rPr lang="es-ES" sz="1100" dirty="0"/>
              <a:t>&lt;</a:t>
            </a:r>
            <a:r>
              <a:rPr lang="es-ES" sz="1100" dirty="0" err="1"/>
              <a:t>div</a:t>
            </a:r>
            <a:r>
              <a:rPr lang="es-ES" sz="1100" dirty="0"/>
              <a:t> </a:t>
            </a:r>
            <a:r>
              <a:rPr lang="es-ES" sz="1100" dirty="0" err="1"/>
              <a:t>class</a:t>
            </a:r>
            <a:r>
              <a:rPr lang="es-ES" sz="1100" dirty="0"/>
              <a:t>="sombra" </a:t>
            </a:r>
            <a:r>
              <a:rPr lang="es-ES" sz="1100" dirty="0" err="1"/>
              <a:t>title</a:t>
            </a:r>
            <a:r>
              <a:rPr lang="es-ES" sz="1100" dirty="0"/>
              <a:t>="Cualquier valor"&gt;&lt;/</a:t>
            </a:r>
            <a:r>
              <a:rPr lang="es-ES" sz="1100" dirty="0" err="1"/>
              <a:t>div</a:t>
            </a:r>
            <a:r>
              <a:rPr lang="es-ES" sz="1100" dirty="0"/>
              <a:t>&gt; </a:t>
            </a:r>
          </a:p>
          <a:p>
            <a:r>
              <a:rPr lang="es-ES" sz="1100" dirty="0"/>
              <a:t>&lt;/</a:t>
            </a:r>
            <a:r>
              <a:rPr lang="es-ES" sz="1100" dirty="0" err="1"/>
              <a:t>body</a:t>
            </a:r>
            <a:r>
              <a:rPr lang="es-ES" sz="1100" dirty="0"/>
              <a:t>&gt; </a:t>
            </a:r>
          </a:p>
          <a:p>
            <a:r>
              <a:rPr lang="es-ES" sz="1100" dirty="0"/>
              <a:t>&lt;/</a:t>
            </a:r>
            <a:r>
              <a:rPr lang="es-ES" sz="1100" dirty="0" err="1"/>
              <a:t>html</a:t>
            </a:r>
            <a:r>
              <a:rPr lang="es-ES" sz="1100" dirty="0"/>
              <a:t>&gt;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7429552" cy="461665"/>
          </a:xfrm>
          <a:prstGeom prst="rect">
            <a:avLst/>
          </a:prstGeom>
        </p:spPr>
        <p:txBody>
          <a:bodyPr wrap="square">
            <a:spAutoFit/>
          </a:bodyPr>
          <a:lstStyle/>
          <a:p>
            <a:r>
              <a:rPr lang="es-ES" sz="2400" b="1" dirty="0"/>
              <a:t>Sintaxis </a:t>
            </a:r>
            <a:r>
              <a:rPr lang="es-ES" sz="2400" b="1" dirty="0" err="1"/>
              <a:t>Keyframes</a:t>
            </a:r>
            <a:r>
              <a:rPr lang="es-ES" sz="2400" b="1" dirty="0"/>
              <a:t> </a:t>
            </a:r>
            <a:r>
              <a:rPr lang="es-ES" sz="2400" b="1" dirty="0" err="1"/>
              <a:t>animation</a:t>
            </a:r>
            <a:r>
              <a:rPr lang="es-ES" sz="2400" b="1" dirty="0"/>
              <a:t> CSS3</a:t>
            </a:r>
          </a:p>
        </p:txBody>
      </p:sp>
      <p:sp>
        <p:nvSpPr>
          <p:cNvPr id="3" name="2 Rectángulo"/>
          <p:cNvSpPr/>
          <p:nvPr/>
        </p:nvSpPr>
        <p:spPr>
          <a:xfrm>
            <a:off x="571472" y="571480"/>
            <a:ext cx="8001056" cy="2092881"/>
          </a:xfrm>
          <a:prstGeom prst="rect">
            <a:avLst/>
          </a:prstGeom>
        </p:spPr>
        <p:txBody>
          <a:bodyPr wrap="square">
            <a:spAutoFit/>
          </a:bodyPr>
          <a:lstStyle/>
          <a:p>
            <a:r>
              <a:rPr lang="es-ES" sz="2000" b="1" dirty="0" err="1"/>
              <a:t>Keyframes</a:t>
            </a:r>
            <a:r>
              <a:rPr lang="es-ES" sz="2000" b="1" dirty="0"/>
              <a:t> </a:t>
            </a:r>
            <a:r>
              <a:rPr lang="es-ES" sz="2000" b="1" dirty="0" err="1"/>
              <a:t>Animation</a:t>
            </a:r>
            <a:r>
              <a:rPr lang="es-ES" sz="2000" b="1" dirty="0"/>
              <a:t> para CSS3</a:t>
            </a:r>
          </a:p>
          <a:p>
            <a:br>
              <a:rPr lang="es-ES" dirty="0"/>
            </a:br>
            <a:r>
              <a:rPr lang="es-ES" dirty="0"/>
              <a:t>Hay que emplear los prefijos específicos para cada uno de los </a:t>
            </a:r>
            <a:r>
              <a:rPr lang="es-ES" dirty="0">
                <a:hlinkClick r:id="rId2" tooltip="Navegadores"/>
              </a:rPr>
              <a:t>navegadores</a:t>
            </a:r>
            <a:r>
              <a:rPr lang="es-ES" dirty="0"/>
              <a:t> dónde queremos que sea mostrada una animación de este tipo.</a:t>
            </a:r>
          </a:p>
          <a:p>
            <a:endParaRPr lang="es-ES" dirty="0"/>
          </a:p>
          <a:p>
            <a:r>
              <a:rPr lang="es-ES" sz="2000" b="1" dirty="0"/>
              <a:t>Prefijos para los navegadores</a:t>
            </a:r>
          </a:p>
          <a:p>
            <a:r>
              <a:rPr lang="es-ES" dirty="0"/>
              <a:t>Los prefijos son </a:t>
            </a:r>
            <a:r>
              <a:rPr lang="es-ES" b="1" dirty="0"/>
              <a:t>-</a:t>
            </a:r>
            <a:r>
              <a:rPr lang="es-ES" b="1" dirty="0" err="1"/>
              <a:t>webkit</a:t>
            </a:r>
            <a:r>
              <a:rPr lang="es-ES" b="1" dirty="0"/>
              <a:t>, -</a:t>
            </a:r>
            <a:r>
              <a:rPr lang="es-ES" b="1" dirty="0" err="1"/>
              <a:t>moz</a:t>
            </a:r>
            <a:r>
              <a:rPr lang="es-ES" b="1" dirty="0"/>
              <a:t> y -ms.</a:t>
            </a:r>
            <a:endParaRPr lang="es-ES" dirty="0"/>
          </a:p>
        </p:txBody>
      </p:sp>
      <p:sp>
        <p:nvSpPr>
          <p:cNvPr id="4" name="3 Rectángulo"/>
          <p:cNvSpPr/>
          <p:nvPr/>
        </p:nvSpPr>
        <p:spPr>
          <a:xfrm>
            <a:off x="500034" y="2643182"/>
            <a:ext cx="8072494" cy="3970318"/>
          </a:xfrm>
          <a:prstGeom prst="rect">
            <a:avLst/>
          </a:prstGeom>
        </p:spPr>
        <p:txBody>
          <a:bodyPr wrap="square">
            <a:spAutoFit/>
          </a:bodyPr>
          <a:lstStyle/>
          <a:p>
            <a:r>
              <a:rPr lang="es-ES" dirty="0"/>
              <a:t>Utilizaremos únicamente los prefijos </a:t>
            </a:r>
            <a:r>
              <a:rPr lang="es-ES" b="1" dirty="0"/>
              <a:t>-</a:t>
            </a:r>
            <a:r>
              <a:rPr lang="es-ES" b="1" dirty="0" err="1"/>
              <a:t>webkit</a:t>
            </a:r>
            <a:r>
              <a:rPr lang="es-ES" dirty="0"/>
              <a:t> para hacer la parte de código un poco más reducida. </a:t>
            </a:r>
          </a:p>
          <a:p>
            <a:r>
              <a:rPr lang="es-ES" dirty="0"/>
              <a:t>Para probar el código en </a:t>
            </a:r>
            <a:r>
              <a:rPr lang="es-ES" dirty="0" err="1"/>
              <a:t>Firefox</a:t>
            </a:r>
            <a:r>
              <a:rPr lang="es-ES" dirty="0"/>
              <a:t> usar el prefijo </a:t>
            </a:r>
            <a:r>
              <a:rPr lang="es-ES" b="1" dirty="0"/>
              <a:t>-</a:t>
            </a:r>
            <a:r>
              <a:rPr lang="es-ES" b="1" dirty="0" err="1"/>
              <a:t>moz</a:t>
            </a:r>
            <a:r>
              <a:rPr lang="es-ES" dirty="0"/>
              <a:t>.</a:t>
            </a:r>
          </a:p>
          <a:p>
            <a:endParaRPr lang="es-ES" dirty="0"/>
          </a:p>
          <a:p>
            <a:r>
              <a:rPr lang="es-ES" b="1" dirty="0"/>
              <a:t>Ejemplo del uso de prefijos para </a:t>
            </a:r>
            <a:r>
              <a:rPr lang="es-ES" b="1" dirty="0" err="1"/>
              <a:t>Chrome</a:t>
            </a:r>
            <a:r>
              <a:rPr lang="es-ES" b="1" dirty="0"/>
              <a:t> y </a:t>
            </a:r>
            <a:r>
              <a:rPr lang="es-ES" b="1" dirty="0" err="1"/>
              <a:t>Firefox</a:t>
            </a:r>
            <a:endParaRPr lang="es-ES" b="1" dirty="0"/>
          </a:p>
          <a:p>
            <a:endParaRPr lang="es-ES" dirty="0"/>
          </a:p>
          <a:p>
            <a:r>
              <a:rPr lang="es-ES" dirty="0"/>
              <a:t>@-</a:t>
            </a:r>
            <a:r>
              <a:rPr lang="es-ES" dirty="0" err="1"/>
              <a:t>webkit-keyframes</a:t>
            </a:r>
            <a:r>
              <a:rPr lang="es-ES" dirty="0"/>
              <a:t> animacion1 { </a:t>
            </a:r>
          </a:p>
          <a:p>
            <a:r>
              <a:rPr lang="es-ES" dirty="0"/>
              <a:t>	0% {opacity:0;} </a:t>
            </a:r>
          </a:p>
          <a:p>
            <a:r>
              <a:rPr lang="es-ES" dirty="0"/>
              <a:t>	100% {</a:t>
            </a:r>
            <a:r>
              <a:rPr lang="es-ES" dirty="0" err="1"/>
              <a:t>opacity</a:t>
            </a:r>
            <a:r>
              <a:rPr lang="es-ES" dirty="0"/>
              <a:t>: 1;} </a:t>
            </a:r>
          </a:p>
          <a:p>
            <a:r>
              <a:rPr lang="es-ES" dirty="0"/>
              <a:t>} </a:t>
            </a:r>
          </a:p>
          <a:p>
            <a:r>
              <a:rPr lang="es-ES" dirty="0"/>
              <a:t>@-</a:t>
            </a:r>
            <a:r>
              <a:rPr lang="es-ES" dirty="0" err="1"/>
              <a:t>moz-keyframes</a:t>
            </a:r>
            <a:r>
              <a:rPr lang="es-ES" dirty="0"/>
              <a:t> animacion1 </a:t>
            </a:r>
          </a:p>
          <a:p>
            <a:r>
              <a:rPr lang="es-ES" dirty="0"/>
              <a:t>	{ 0% {opacity:0;} </a:t>
            </a:r>
          </a:p>
          <a:p>
            <a:r>
              <a:rPr lang="es-ES" dirty="0"/>
              <a:t>	100% {</a:t>
            </a:r>
            <a:r>
              <a:rPr lang="es-ES" dirty="0" err="1"/>
              <a:t>opacity</a:t>
            </a:r>
            <a:r>
              <a:rPr lang="es-ES" dirty="0"/>
              <a:t>: 1;}</a:t>
            </a:r>
          </a:p>
          <a:p>
            <a:r>
              <a:rPr lang="es-E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1052736"/>
            <a:ext cx="7908898"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Una de las novedades más importantes de CSS3.</a:t>
            </a:r>
          </a:p>
          <a:p>
            <a:r>
              <a:rPr lang="es-ES" dirty="0"/>
              <a:t>Podremos poner varias imágenes de fondo en un mismo elemento empleando </a:t>
            </a:r>
            <a:r>
              <a:rPr lang="es-ES" dirty="0" err="1"/>
              <a:t>background</a:t>
            </a:r>
            <a:r>
              <a:rPr lang="es-ES" dirty="0"/>
              <a:t> separando éstas por una coma.</a:t>
            </a:r>
          </a:p>
          <a:p>
            <a:r>
              <a:rPr lang="es-ES" dirty="0"/>
              <a:t>Cada una de estas imágenes podrá ser posicionada, repetida y dimensionada. Pudiéndose aplicar a éstas las mismas variaciones que  utilizamos al trabajar con una sola imagen.</a:t>
            </a:r>
          </a:p>
        </p:txBody>
      </p:sp>
      <p:grpSp>
        <p:nvGrpSpPr>
          <p:cNvPr id="3" name="2 Grupo"/>
          <p:cNvGrpSpPr/>
          <p:nvPr/>
        </p:nvGrpSpPr>
        <p:grpSpPr>
          <a:xfrm>
            <a:off x="251520" y="260648"/>
            <a:ext cx="8229600" cy="669240"/>
            <a:chOff x="0" y="11727"/>
            <a:chExt cx="8229600" cy="669240"/>
          </a:xfrm>
        </p:grpSpPr>
        <p:sp>
          <p:nvSpPr>
            <p:cNvPr id="4" name="3 Rectángulo redondeado"/>
            <p:cNvSpPr/>
            <p:nvPr/>
          </p:nvSpPr>
          <p:spPr>
            <a:xfrm>
              <a:off x="0" y="11727"/>
              <a:ext cx="8229600" cy="6692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4 Rectángulo"/>
            <p:cNvSpPr/>
            <p:nvPr/>
          </p:nvSpPr>
          <p:spPr>
            <a:xfrm>
              <a:off x="32670" y="44397"/>
              <a:ext cx="8164260" cy="603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z="2600" b="1" kern="1200" dirty="0"/>
                <a:t> </a:t>
              </a:r>
              <a:r>
                <a:rPr lang="es-ES" sz="2600" b="0" i="0" kern="1200" dirty="0" err="1"/>
                <a:t>Background</a:t>
              </a:r>
              <a:r>
                <a:rPr lang="es-ES" sz="2600" b="0" i="0" kern="1200" dirty="0"/>
                <a:t> con varias imágenes</a:t>
              </a:r>
              <a:endParaRPr lang="es-ES_tradnl" sz="2600" kern="1200" dirty="0"/>
            </a:p>
          </p:txBody>
        </p:sp>
      </p:grpSp>
      <p:sp>
        <p:nvSpPr>
          <p:cNvPr id="6" name="5 Rectángulo"/>
          <p:cNvSpPr/>
          <p:nvPr/>
        </p:nvSpPr>
        <p:spPr>
          <a:xfrm>
            <a:off x="625470" y="3068960"/>
            <a:ext cx="7822979" cy="3139321"/>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s-ES" dirty="0"/>
              <a:t>Recortamos dos imágenes más para que lo veamos claramente. </a:t>
            </a:r>
          </a:p>
          <a:p>
            <a:r>
              <a:rPr lang="es-ES" dirty="0"/>
              <a:t>Una rana y un saltamontes, las dos imágenes “.</a:t>
            </a:r>
            <a:r>
              <a:rPr lang="es-ES" dirty="0" err="1"/>
              <a:t>png</a:t>
            </a:r>
            <a:r>
              <a:rPr lang="es-ES" dirty="0"/>
              <a:t>”, por ahora únicamente las pondremos una encima de otra.</a:t>
            </a:r>
          </a:p>
          <a:p>
            <a:r>
              <a:rPr lang="es-ES" dirty="0"/>
              <a:t>Tenemos que tener en cuenta que </a:t>
            </a:r>
            <a:r>
              <a:rPr lang="es-ES" u="sng" dirty="0">
                <a:effectLst>
                  <a:outerShdw blurRad="38100" dist="38100" dir="2700000" algn="tl">
                    <a:srgbClr val="000000">
                      <a:alpha val="43137"/>
                    </a:srgbClr>
                  </a:outerShdw>
                </a:effectLst>
              </a:rPr>
              <a:t>se muestran en orden inverso a su colocación</a:t>
            </a:r>
            <a:r>
              <a:rPr lang="es-ES" dirty="0"/>
              <a:t>. Es decir, la imagen de azulejos que tenemos intención que vaya detrás del todo hay que colocarla en nuestro código la última, de la misma forma con las demás.</a:t>
            </a:r>
          </a:p>
          <a:p>
            <a:r>
              <a:rPr lang="es-ES" dirty="0"/>
              <a:t>De una forma parecida a las capas con Photoshop.</a:t>
            </a:r>
          </a:p>
          <a:p>
            <a:r>
              <a:rPr lang="es-ES" dirty="0"/>
              <a:t>Debemos tener mucho cuidado con los navegadores que no soportan este tipo de </a:t>
            </a:r>
            <a:r>
              <a:rPr lang="es-ES" dirty="0" err="1"/>
              <a:t>background</a:t>
            </a:r>
            <a:r>
              <a:rPr lang="es-ES" dirty="0"/>
              <a:t>, es muy recomendable colocar un estilo </a:t>
            </a:r>
            <a:r>
              <a:rPr lang="es-ES" dirty="0" err="1"/>
              <a:t>background</a:t>
            </a:r>
            <a:r>
              <a:rPr lang="es-ES" dirty="0"/>
              <a:t> antes del de múltiples imágenes. De esta forma si el navegador no reconoce </a:t>
            </a:r>
            <a:r>
              <a:rPr lang="es-ES" dirty="0" err="1"/>
              <a:t>background</a:t>
            </a:r>
            <a:r>
              <a:rPr lang="es-ES" dirty="0"/>
              <a:t> para varias imágenes habrá tomado el estilo definido una línea arriba.</a:t>
            </a:r>
          </a:p>
        </p:txBody>
      </p:sp>
    </p:spTree>
    <p:extLst>
      <p:ext uri="{BB962C8B-B14F-4D97-AF65-F5344CB8AC3E}">
        <p14:creationId xmlns:p14="http://schemas.microsoft.com/office/powerpoint/2010/main" val="22229218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5786478" cy="3416320"/>
          </a:xfrm>
          <a:prstGeom prst="rect">
            <a:avLst/>
          </a:prstGeom>
        </p:spPr>
        <p:txBody>
          <a:bodyPr wrap="square">
            <a:spAutoFit/>
          </a:bodyPr>
          <a:lstStyle/>
          <a:p>
            <a:r>
              <a:rPr lang="es-ES" b="1" dirty="0"/>
              <a:t>Declaración de </a:t>
            </a:r>
            <a:r>
              <a:rPr lang="es-ES" b="1" dirty="0" err="1"/>
              <a:t>Keyframes</a:t>
            </a:r>
            <a:endParaRPr lang="es-ES" b="1" dirty="0"/>
          </a:p>
          <a:p>
            <a:endParaRPr lang="es-ES" b="1" dirty="0"/>
          </a:p>
          <a:p>
            <a:r>
              <a:rPr lang="es-ES" b="1" dirty="0"/>
              <a:t>Definimos nuestra animación</a:t>
            </a:r>
          </a:p>
          <a:p>
            <a:endParaRPr lang="es-ES" b="1" dirty="0"/>
          </a:p>
          <a:p>
            <a:r>
              <a:rPr lang="es-ES" dirty="0"/>
              <a:t>@-</a:t>
            </a:r>
            <a:r>
              <a:rPr lang="es-ES" dirty="0" err="1"/>
              <a:t>webkit-keyframes</a:t>
            </a:r>
            <a:r>
              <a:rPr lang="es-ES" dirty="0"/>
              <a:t> nombre-de-la-</a:t>
            </a:r>
            <a:r>
              <a:rPr lang="es-ES" dirty="0" err="1"/>
              <a:t>animacion</a:t>
            </a:r>
            <a:r>
              <a:rPr lang="es-ES" dirty="0"/>
              <a:t> { </a:t>
            </a:r>
          </a:p>
          <a:p>
            <a:pPr lvl="1"/>
            <a:r>
              <a:rPr lang="es-ES" dirty="0"/>
              <a:t>0% { </a:t>
            </a:r>
            <a:r>
              <a:rPr lang="es-ES" dirty="0" err="1"/>
              <a:t>opacity</a:t>
            </a:r>
            <a:r>
              <a:rPr lang="es-ES" dirty="0"/>
              <a:t>: 0; } </a:t>
            </a:r>
          </a:p>
          <a:p>
            <a:pPr lvl="1"/>
            <a:r>
              <a:rPr lang="es-ES" dirty="0"/>
              <a:t>20% { </a:t>
            </a:r>
            <a:r>
              <a:rPr lang="es-ES" dirty="0" err="1"/>
              <a:t>opacity</a:t>
            </a:r>
            <a:r>
              <a:rPr lang="es-ES" dirty="0"/>
              <a:t>: 1; -</a:t>
            </a:r>
            <a:r>
              <a:rPr lang="es-ES" dirty="0" err="1"/>
              <a:t>webkit-transform:translateX</a:t>
            </a:r>
            <a:r>
              <a:rPr lang="es-ES" dirty="0"/>
              <a:t>(150px) } </a:t>
            </a:r>
          </a:p>
          <a:p>
            <a:pPr lvl="1"/>
            <a:r>
              <a:rPr lang="es-ES" dirty="0"/>
              <a:t>63% { </a:t>
            </a:r>
            <a:r>
              <a:rPr lang="es-ES" dirty="0" err="1"/>
              <a:t>opacity</a:t>
            </a:r>
            <a:r>
              <a:rPr lang="es-ES" dirty="0"/>
              <a:t>: 0; -</a:t>
            </a:r>
            <a:r>
              <a:rPr lang="es-ES" dirty="0" err="1"/>
              <a:t>webkit-transform:translateY</a:t>
            </a:r>
            <a:r>
              <a:rPr lang="es-ES" dirty="0"/>
              <a:t>(150px) } .</a:t>
            </a:r>
          </a:p>
          <a:p>
            <a:pPr lvl="1"/>
            <a:r>
              <a:rPr lang="es-ES" dirty="0"/>
              <a:t>..Tantos como queramos... </a:t>
            </a:r>
          </a:p>
          <a:p>
            <a:pPr lvl="1"/>
            <a:r>
              <a:rPr lang="es-ES" dirty="0"/>
              <a:t>100% { </a:t>
            </a:r>
            <a:r>
              <a:rPr lang="es-ES" dirty="0" err="1"/>
              <a:t>opacity</a:t>
            </a:r>
            <a:r>
              <a:rPr lang="es-ES" dirty="0"/>
              <a:t>: 1; </a:t>
            </a:r>
          </a:p>
          <a:p>
            <a:r>
              <a:rPr lang="es-ES" dirty="0"/>
              <a:t>}</a:t>
            </a:r>
          </a:p>
        </p:txBody>
      </p:sp>
      <p:sp>
        <p:nvSpPr>
          <p:cNvPr id="3" name="2 Rectángulo"/>
          <p:cNvSpPr/>
          <p:nvPr/>
        </p:nvSpPr>
        <p:spPr>
          <a:xfrm>
            <a:off x="0" y="3357562"/>
            <a:ext cx="5572164" cy="1754326"/>
          </a:xfrm>
          <a:prstGeom prst="rect">
            <a:avLst/>
          </a:prstGeom>
        </p:spPr>
        <p:txBody>
          <a:bodyPr wrap="square">
            <a:spAutoFit/>
          </a:bodyPr>
          <a:lstStyle/>
          <a:p>
            <a:r>
              <a:rPr lang="es-ES" dirty="0"/>
              <a:t>Otra forma para definir nuestra animación</a:t>
            </a:r>
          </a:p>
          <a:p>
            <a:endParaRPr lang="es-ES" dirty="0"/>
          </a:p>
          <a:p>
            <a:r>
              <a:rPr lang="es-ES" dirty="0"/>
              <a:t>@-</a:t>
            </a:r>
            <a:r>
              <a:rPr lang="es-ES" dirty="0" err="1"/>
              <a:t>webkit-keyframes</a:t>
            </a:r>
            <a:r>
              <a:rPr lang="es-ES" dirty="0"/>
              <a:t> nombre-de-la-</a:t>
            </a:r>
            <a:r>
              <a:rPr lang="es-ES" dirty="0" err="1"/>
              <a:t>animacion</a:t>
            </a:r>
            <a:r>
              <a:rPr lang="es-ES" dirty="0"/>
              <a:t> { </a:t>
            </a:r>
          </a:p>
          <a:p>
            <a:r>
              <a:rPr lang="es-ES" dirty="0"/>
              <a:t>	</a:t>
            </a:r>
            <a:r>
              <a:rPr lang="es-ES" dirty="0" err="1"/>
              <a:t>from</a:t>
            </a:r>
            <a:r>
              <a:rPr lang="es-ES" dirty="0"/>
              <a:t> { -</a:t>
            </a:r>
            <a:r>
              <a:rPr lang="es-ES" dirty="0" err="1"/>
              <a:t>webkit-transform:translateX</a:t>
            </a:r>
            <a:r>
              <a:rPr lang="es-ES" dirty="0"/>
              <a:t>(150px); } </a:t>
            </a:r>
          </a:p>
          <a:p>
            <a:r>
              <a:rPr lang="es-ES" dirty="0"/>
              <a:t>	</a:t>
            </a:r>
            <a:r>
              <a:rPr lang="es-ES" dirty="0" err="1"/>
              <a:t>to</a:t>
            </a:r>
            <a:r>
              <a:rPr lang="es-ES" dirty="0"/>
              <a:t> { -</a:t>
            </a:r>
            <a:r>
              <a:rPr lang="es-ES" dirty="0" err="1"/>
              <a:t>webkit-transform:translateY</a:t>
            </a:r>
            <a:r>
              <a:rPr lang="es-ES" dirty="0"/>
              <a:t>(150px); } </a:t>
            </a:r>
          </a:p>
          <a:p>
            <a:r>
              <a:rPr lang="es-ES" dirty="0"/>
              <a:t>}</a:t>
            </a:r>
          </a:p>
        </p:txBody>
      </p:sp>
      <p:sp>
        <p:nvSpPr>
          <p:cNvPr id="4" name="3 Rectángulo"/>
          <p:cNvSpPr/>
          <p:nvPr/>
        </p:nvSpPr>
        <p:spPr>
          <a:xfrm>
            <a:off x="0" y="5286388"/>
            <a:ext cx="4786346" cy="1200329"/>
          </a:xfrm>
          <a:prstGeom prst="rect">
            <a:avLst/>
          </a:prstGeom>
        </p:spPr>
        <p:txBody>
          <a:bodyPr wrap="square">
            <a:spAutoFit/>
          </a:bodyPr>
          <a:lstStyle/>
          <a:p>
            <a:r>
              <a:rPr lang="es-ES" dirty="0"/>
              <a:t>Con nuestra animación definida, nos toca asignarla a un objeto mediante una determinada clase o como en este caso directamente por su ID al elemento #recuadro.</a:t>
            </a:r>
          </a:p>
        </p:txBody>
      </p:sp>
      <p:sp>
        <p:nvSpPr>
          <p:cNvPr id="5" name="4 Rectángulo"/>
          <p:cNvSpPr/>
          <p:nvPr/>
        </p:nvSpPr>
        <p:spPr>
          <a:xfrm>
            <a:off x="6000760" y="357166"/>
            <a:ext cx="2897176" cy="4524315"/>
          </a:xfrm>
          <a:prstGeom prst="rect">
            <a:avLst/>
          </a:prstGeom>
        </p:spPr>
        <p:txBody>
          <a:bodyPr wrap="square">
            <a:spAutoFit/>
          </a:bodyPr>
          <a:lstStyle/>
          <a:p>
            <a:r>
              <a:rPr lang="es-ES" dirty="0"/>
              <a:t>#recuadro { </a:t>
            </a:r>
          </a:p>
          <a:p>
            <a:r>
              <a:rPr lang="es-ES" dirty="0"/>
              <a:t>-</a:t>
            </a:r>
            <a:r>
              <a:rPr lang="es-ES" dirty="0" err="1"/>
              <a:t>webkit-animation</a:t>
            </a:r>
            <a:r>
              <a:rPr lang="es-ES" dirty="0"/>
              <a:t>: nombre-de-la-</a:t>
            </a:r>
            <a:r>
              <a:rPr lang="es-ES" dirty="0" err="1"/>
              <a:t>animacion</a:t>
            </a:r>
            <a:r>
              <a:rPr lang="es-ES" dirty="0"/>
              <a:t>; </a:t>
            </a:r>
          </a:p>
          <a:p>
            <a:r>
              <a:rPr lang="es-ES" dirty="0"/>
              <a:t>-</a:t>
            </a:r>
            <a:r>
              <a:rPr lang="es-ES" dirty="0" err="1"/>
              <a:t>webkit-animation-duration</a:t>
            </a:r>
            <a:r>
              <a:rPr lang="es-ES" dirty="0"/>
              <a:t>: 5s; </a:t>
            </a:r>
          </a:p>
          <a:p>
            <a:r>
              <a:rPr lang="es-ES" dirty="0"/>
              <a:t>-</a:t>
            </a:r>
            <a:r>
              <a:rPr lang="es-ES" dirty="0" err="1"/>
              <a:t>webkit-animation-iteration-count</a:t>
            </a:r>
            <a:r>
              <a:rPr lang="es-ES" dirty="0"/>
              <a:t>: </a:t>
            </a:r>
            <a:r>
              <a:rPr lang="es-ES" dirty="0" err="1"/>
              <a:t>infinite</a:t>
            </a:r>
            <a:r>
              <a:rPr lang="es-ES" dirty="0"/>
              <a:t>; } </a:t>
            </a:r>
          </a:p>
          <a:p>
            <a:endParaRPr lang="es-ES" dirty="0"/>
          </a:p>
          <a:p>
            <a:r>
              <a:rPr lang="es-ES" dirty="0">
                <a:solidFill>
                  <a:prstClr val="black"/>
                </a:solidFill>
              </a:rPr>
              <a:t>Pudiendo resumir esta asignación de la siguiente forma</a:t>
            </a:r>
            <a:endParaRPr lang="es-ES" dirty="0"/>
          </a:p>
          <a:p>
            <a:endParaRPr lang="es-ES" dirty="0"/>
          </a:p>
          <a:p>
            <a:r>
              <a:rPr lang="es-ES" dirty="0"/>
              <a:t>#recuadro { </a:t>
            </a:r>
          </a:p>
          <a:p>
            <a:r>
              <a:rPr lang="es-ES" dirty="0"/>
              <a:t>-</a:t>
            </a:r>
            <a:r>
              <a:rPr lang="es-ES" dirty="0" err="1"/>
              <a:t>webkit-animation</a:t>
            </a:r>
            <a:r>
              <a:rPr lang="es-ES" dirty="0"/>
              <a:t>: nombre-de-la-</a:t>
            </a:r>
            <a:r>
              <a:rPr lang="es-ES" dirty="0" err="1"/>
              <a:t>animacion</a:t>
            </a:r>
            <a:r>
              <a:rPr lang="es-ES" dirty="0"/>
              <a:t> 5s </a:t>
            </a:r>
            <a:r>
              <a:rPr lang="es-ES" dirty="0" err="1"/>
              <a:t>infinite</a:t>
            </a:r>
            <a:r>
              <a:rPr lang="es-ES" dirty="0"/>
              <a:t>; </a:t>
            </a:r>
          </a:p>
          <a:p>
            <a:r>
              <a:rPr lang="es-ES" dirty="0"/>
              <a:t>}</a:t>
            </a:r>
          </a:p>
        </p:txBody>
      </p:sp>
      <p:sp>
        <p:nvSpPr>
          <p:cNvPr id="7" name="6 Rectángulo"/>
          <p:cNvSpPr/>
          <p:nvPr/>
        </p:nvSpPr>
        <p:spPr>
          <a:xfrm>
            <a:off x="5143504" y="4929198"/>
            <a:ext cx="4000496" cy="1754326"/>
          </a:xfrm>
          <a:prstGeom prst="rect">
            <a:avLst/>
          </a:prstGeom>
        </p:spPr>
        <p:txBody>
          <a:bodyPr wrap="square">
            <a:spAutoFit/>
          </a:bodyPr>
          <a:lstStyle/>
          <a:p>
            <a:r>
              <a:rPr lang="es-ES" dirty="0"/>
              <a:t>De esta forma estamos asignando la animación al objeto </a:t>
            </a:r>
            <a:r>
              <a:rPr lang="es-ES" b="1" dirty="0"/>
              <a:t>#recuadro</a:t>
            </a:r>
            <a:r>
              <a:rPr lang="es-ES" dirty="0"/>
              <a:t> mediante su #id.</a:t>
            </a:r>
            <a:br>
              <a:rPr lang="es-ES" dirty="0"/>
            </a:br>
            <a:r>
              <a:rPr lang="es-ES" dirty="0"/>
              <a:t>Indicando que la animación va a durar </a:t>
            </a:r>
            <a:r>
              <a:rPr lang="es-ES" b="1" dirty="0"/>
              <a:t>5 segundos y que se repita de forma infinita.</a:t>
            </a:r>
            <a:endParaRPr lang="es-E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8786842" cy="6678751"/>
          </a:xfrm>
          <a:prstGeom prst="rect">
            <a:avLst/>
          </a:prstGeom>
        </p:spPr>
        <p:txBody>
          <a:bodyPr wrap="square">
            <a:spAutoFit/>
          </a:bodyPr>
          <a:lstStyle/>
          <a:p>
            <a:r>
              <a:rPr lang="es-ES" sz="1200" dirty="0"/>
              <a:t>&lt;!DOCTYPE </a:t>
            </a:r>
            <a:r>
              <a:rPr lang="es-ES" sz="1200" dirty="0" err="1"/>
              <a:t>html</a:t>
            </a:r>
            <a:r>
              <a:rPr lang="es-ES" sz="1200" dirty="0"/>
              <a:t> PUBLIC "-//W3C//DTD XHTML 1.0 </a:t>
            </a:r>
            <a:r>
              <a:rPr lang="es-ES" sz="1200" dirty="0" err="1"/>
              <a:t>Transitional</a:t>
            </a:r>
            <a:r>
              <a:rPr lang="es-ES" sz="1200" dirty="0"/>
              <a:t>//EN" "http://www.w3.org/TR/xhtml1/DTD/xhtml1-transitional.dtd"&gt; </a:t>
            </a:r>
          </a:p>
          <a:p>
            <a:r>
              <a:rPr lang="es-ES" sz="1200" dirty="0"/>
              <a:t>&lt;</a:t>
            </a:r>
            <a:r>
              <a:rPr lang="es-ES" sz="1200" dirty="0" err="1"/>
              <a:t>html</a:t>
            </a:r>
            <a:r>
              <a:rPr lang="es-ES" sz="1200" dirty="0"/>
              <a:t> </a:t>
            </a:r>
            <a:r>
              <a:rPr lang="es-ES" sz="1200" dirty="0" err="1"/>
              <a:t>xmlns</a:t>
            </a:r>
            <a:r>
              <a:rPr lang="es-ES" sz="1200" dirty="0"/>
              <a:t>="http://www.w3.org/1999/xhtml"&gt; </a:t>
            </a:r>
          </a:p>
          <a:p>
            <a:r>
              <a:rPr lang="es-ES" sz="1200" dirty="0"/>
              <a:t>&lt;head&gt; </a:t>
            </a:r>
          </a:p>
          <a:p>
            <a:r>
              <a:rPr lang="es-ES" sz="1200" dirty="0"/>
              <a:t>&lt;meta http-</a:t>
            </a:r>
            <a:r>
              <a:rPr lang="es-ES" sz="1200" dirty="0" err="1"/>
              <a:t>equiv</a:t>
            </a:r>
            <a:r>
              <a:rPr lang="es-ES" sz="1200" dirty="0"/>
              <a:t>="Content-</a:t>
            </a:r>
            <a:r>
              <a:rPr lang="es-ES" sz="1200" dirty="0" err="1"/>
              <a:t>Type</a:t>
            </a:r>
            <a:r>
              <a:rPr lang="es-ES" sz="1200" dirty="0"/>
              <a:t>" </a:t>
            </a:r>
            <a:r>
              <a:rPr lang="es-ES" sz="1200" dirty="0" err="1"/>
              <a:t>content</a:t>
            </a:r>
            <a:r>
              <a:rPr lang="es-ES" sz="1200" dirty="0"/>
              <a:t>="</a:t>
            </a:r>
            <a:r>
              <a:rPr lang="es-ES" sz="1200" dirty="0" err="1"/>
              <a:t>text</a:t>
            </a:r>
            <a:r>
              <a:rPr lang="es-ES" sz="1200" dirty="0"/>
              <a:t>/</a:t>
            </a:r>
            <a:r>
              <a:rPr lang="es-ES" sz="1200" dirty="0" err="1"/>
              <a:t>html</a:t>
            </a:r>
            <a:r>
              <a:rPr lang="es-ES" sz="1200" dirty="0"/>
              <a:t>; </a:t>
            </a:r>
            <a:r>
              <a:rPr lang="es-ES" sz="1200" dirty="0" err="1"/>
              <a:t>charset</a:t>
            </a:r>
            <a:r>
              <a:rPr lang="es-ES" sz="1200" dirty="0"/>
              <a:t>=utf-8" /&gt; </a:t>
            </a:r>
          </a:p>
          <a:p>
            <a:r>
              <a:rPr lang="es-ES" sz="1200" dirty="0"/>
              <a:t>&lt;</a:t>
            </a:r>
            <a:r>
              <a:rPr lang="es-ES" sz="1200" dirty="0" err="1"/>
              <a:t>title</a:t>
            </a:r>
            <a:r>
              <a:rPr lang="es-ES" sz="1200" dirty="0"/>
              <a:t>&gt;Ejemplo de animación para Untitled.es&lt;/</a:t>
            </a:r>
            <a:r>
              <a:rPr lang="es-ES" sz="1200" dirty="0" err="1"/>
              <a:t>title</a:t>
            </a:r>
            <a:r>
              <a:rPr lang="es-ES" sz="1200" dirty="0"/>
              <a:t>&gt; </a:t>
            </a:r>
          </a:p>
          <a:p>
            <a:r>
              <a:rPr lang="es-ES" sz="1600" dirty="0"/>
              <a:t>&lt;</a:t>
            </a:r>
            <a:r>
              <a:rPr lang="es-ES" sz="1600" dirty="0" err="1"/>
              <a:t>style</a:t>
            </a:r>
            <a:r>
              <a:rPr lang="es-ES" sz="1600" dirty="0"/>
              <a:t> </a:t>
            </a:r>
            <a:r>
              <a:rPr lang="es-ES" sz="1600" dirty="0" err="1"/>
              <a:t>type</a:t>
            </a:r>
            <a:r>
              <a:rPr lang="es-ES" sz="1600" dirty="0"/>
              <a:t>="</a:t>
            </a:r>
            <a:r>
              <a:rPr lang="es-ES" sz="1600" dirty="0" err="1"/>
              <a:t>text</a:t>
            </a:r>
            <a:r>
              <a:rPr lang="es-ES" sz="1600" dirty="0"/>
              <a:t>/</a:t>
            </a:r>
            <a:r>
              <a:rPr lang="es-ES" sz="1600" dirty="0" err="1"/>
              <a:t>css</a:t>
            </a:r>
            <a:r>
              <a:rPr lang="es-ES" sz="1600" dirty="0"/>
              <a:t>"&gt; </a:t>
            </a:r>
          </a:p>
          <a:p>
            <a:r>
              <a:rPr lang="es-ES" sz="1600" dirty="0" err="1"/>
              <a:t>div</a:t>
            </a:r>
            <a:r>
              <a:rPr lang="es-ES" sz="1600" dirty="0"/>
              <a:t> {height:100px;width:100px;background-color:#CCC; padding:20px; </a:t>
            </a:r>
            <a:r>
              <a:rPr lang="es-ES" sz="1600" dirty="0" err="1"/>
              <a:t>font-family:Arial</a:t>
            </a:r>
            <a:r>
              <a:rPr lang="es-ES" sz="1600" dirty="0"/>
              <a:t>, </a:t>
            </a:r>
            <a:r>
              <a:rPr lang="es-ES" sz="1600" dirty="0" err="1"/>
              <a:t>Helvetica</a:t>
            </a:r>
            <a:r>
              <a:rPr lang="es-ES" sz="1600" dirty="0"/>
              <a:t>, </a:t>
            </a:r>
            <a:r>
              <a:rPr lang="es-ES" sz="1600" dirty="0" err="1"/>
              <a:t>sans-serif</a:t>
            </a:r>
            <a:r>
              <a:rPr lang="es-ES" sz="1600" dirty="0"/>
              <a:t>; font-size:12px;} </a:t>
            </a:r>
          </a:p>
          <a:p>
            <a:r>
              <a:rPr lang="es-ES" sz="1600" dirty="0"/>
              <a:t>#elemento { </a:t>
            </a:r>
          </a:p>
          <a:p>
            <a:r>
              <a:rPr lang="es-ES" sz="1600" dirty="0"/>
              <a:t>	-</a:t>
            </a:r>
            <a:r>
              <a:rPr lang="es-ES" sz="1600" dirty="0" err="1"/>
              <a:t>webkit-animation</a:t>
            </a:r>
            <a:r>
              <a:rPr lang="es-ES" sz="1600" dirty="0"/>
              <a:t>: nombre-de-la-</a:t>
            </a:r>
            <a:r>
              <a:rPr lang="es-ES" sz="1600" dirty="0" err="1"/>
              <a:t>animacion</a:t>
            </a:r>
            <a:r>
              <a:rPr lang="es-ES" sz="1600" dirty="0"/>
              <a:t> 8s </a:t>
            </a:r>
            <a:r>
              <a:rPr lang="es-ES" sz="1600" dirty="0" err="1"/>
              <a:t>infinite</a:t>
            </a:r>
            <a:r>
              <a:rPr lang="es-ES" sz="1600" dirty="0"/>
              <a:t>; </a:t>
            </a:r>
          </a:p>
          <a:p>
            <a:r>
              <a:rPr lang="es-ES" sz="1600" dirty="0"/>
              <a:t>} </a:t>
            </a:r>
          </a:p>
          <a:p>
            <a:r>
              <a:rPr lang="es-ES" sz="1600" dirty="0"/>
              <a:t>.Elemento2{</a:t>
            </a:r>
          </a:p>
          <a:p>
            <a:r>
              <a:rPr lang="es-ES" sz="1600" dirty="0"/>
              <a:t>	 -</a:t>
            </a:r>
            <a:r>
              <a:rPr lang="es-ES" sz="1600" dirty="0" err="1"/>
              <a:t>webkit-animation</a:t>
            </a:r>
            <a:r>
              <a:rPr lang="es-ES" sz="1600" dirty="0"/>
              <a:t>: nombre-de-la-</a:t>
            </a:r>
            <a:r>
              <a:rPr lang="es-ES" sz="1600" dirty="0" err="1"/>
              <a:t>animacion</a:t>
            </a:r>
            <a:r>
              <a:rPr lang="es-ES" sz="1600" dirty="0"/>
              <a:t> 12s </a:t>
            </a:r>
            <a:r>
              <a:rPr lang="es-ES" sz="1600" dirty="0" err="1"/>
              <a:t>infinite</a:t>
            </a:r>
            <a:r>
              <a:rPr lang="es-ES" sz="1600" dirty="0"/>
              <a:t>; </a:t>
            </a:r>
          </a:p>
          <a:p>
            <a:r>
              <a:rPr lang="es-ES" sz="1600" dirty="0"/>
              <a:t>} </a:t>
            </a:r>
          </a:p>
          <a:p>
            <a:r>
              <a:rPr lang="es-ES" sz="1600" dirty="0"/>
              <a:t>@-</a:t>
            </a:r>
            <a:r>
              <a:rPr lang="es-ES" sz="1600" dirty="0" err="1"/>
              <a:t>webkit-keyframes</a:t>
            </a:r>
            <a:r>
              <a:rPr lang="es-ES" sz="1600" dirty="0"/>
              <a:t> nombre-de-la-</a:t>
            </a:r>
            <a:r>
              <a:rPr lang="es-ES" sz="1600" dirty="0" err="1"/>
              <a:t>animacion</a:t>
            </a:r>
            <a:r>
              <a:rPr lang="es-ES" sz="1600" dirty="0"/>
              <a:t> { </a:t>
            </a:r>
          </a:p>
          <a:p>
            <a:pPr lvl="1"/>
            <a:r>
              <a:rPr lang="es-ES" sz="1600" dirty="0"/>
              <a:t>0% { } </a:t>
            </a:r>
          </a:p>
          <a:p>
            <a:pPr lvl="1"/>
            <a:r>
              <a:rPr lang="es-ES" sz="1600" dirty="0"/>
              <a:t>20% { -</a:t>
            </a:r>
            <a:r>
              <a:rPr lang="es-ES" sz="1600" dirty="0" err="1"/>
              <a:t>webkit-transform:translateX</a:t>
            </a:r>
            <a:r>
              <a:rPr lang="es-ES" sz="1600" dirty="0"/>
              <a:t>(350px);} </a:t>
            </a:r>
          </a:p>
          <a:p>
            <a:pPr lvl="1"/>
            <a:r>
              <a:rPr lang="es-ES" sz="1600" dirty="0"/>
              <a:t>50% { -</a:t>
            </a:r>
            <a:r>
              <a:rPr lang="es-ES" sz="1600" dirty="0" err="1"/>
              <a:t>webkit-transform:translateY</a:t>
            </a:r>
            <a:r>
              <a:rPr lang="es-ES" sz="1600" dirty="0"/>
              <a:t>(50px);} </a:t>
            </a:r>
          </a:p>
          <a:p>
            <a:pPr lvl="1"/>
            <a:r>
              <a:rPr lang="es-ES" sz="1600" dirty="0"/>
              <a:t>100% {-</a:t>
            </a:r>
            <a:r>
              <a:rPr lang="es-ES" sz="1600" dirty="0" err="1"/>
              <a:t>webkit-transform:translateX</a:t>
            </a:r>
            <a:r>
              <a:rPr lang="es-ES" sz="1600" dirty="0"/>
              <a:t>(550px); } </a:t>
            </a:r>
          </a:p>
          <a:p>
            <a:r>
              <a:rPr lang="es-ES" sz="1600" dirty="0"/>
              <a:t>} </a:t>
            </a:r>
          </a:p>
          <a:p>
            <a:r>
              <a:rPr lang="es-ES" sz="1600" dirty="0"/>
              <a:t>&lt;/</a:t>
            </a:r>
            <a:r>
              <a:rPr lang="es-ES" sz="1600" dirty="0" err="1"/>
              <a:t>style</a:t>
            </a:r>
            <a:r>
              <a:rPr lang="es-ES" sz="1600" dirty="0"/>
              <a:t>&gt; </a:t>
            </a:r>
          </a:p>
          <a:p>
            <a:r>
              <a:rPr lang="es-ES" sz="1200" dirty="0"/>
              <a:t>&lt;/head&gt; </a:t>
            </a:r>
          </a:p>
          <a:p>
            <a:r>
              <a:rPr lang="es-ES" sz="1200" dirty="0"/>
              <a:t>&lt;</a:t>
            </a:r>
            <a:r>
              <a:rPr lang="es-ES" sz="1200" dirty="0" err="1"/>
              <a:t>body</a:t>
            </a:r>
            <a:r>
              <a:rPr lang="es-ES" sz="1200" dirty="0"/>
              <a:t>&gt;</a:t>
            </a:r>
          </a:p>
          <a:p>
            <a:r>
              <a:rPr lang="es-ES" sz="1600" dirty="0"/>
              <a:t> &lt;</a:t>
            </a:r>
            <a:r>
              <a:rPr lang="es-ES" sz="1600" dirty="0" err="1"/>
              <a:t>div</a:t>
            </a:r>
            <a:r>
              <a:rPr lang="es-ES" sz="1600" dirty="0"/>
              <a:t> id="elemento"&gt;Asignado por #id &lt;</a:t>
            </a:r>
            <a:r>
              <a:rPr lang="es-ES" sz="1600" dirty="0" err="1"/>
              <a:t>br</a:t>
            </a:r>
            <a:r>
              <a:rPr lang="es-ES" sz="1600" dirty="0"/>
              <a:t> /&gt;&lt;</a:t>
            </a:r>
            <a:r>
              <a:rPr lang="es-ES" sz="1600" dirty="0" err="1"/>
              <a:t>br</a:t>
            </a:r>
            <a:r>
              <a:rPr lang="es-ES" sz="1600" dirty="0"/>
              <a:t> /&gt;Duración de 8s&lt;</a:t>
            </a:r>
            <a:r>
              <a:rPr lang="es-ES" sz="1600" dirty="0" err="1"/>
              <a:t>br</a:t>
            </a:r>
            <a:r>
              <a:rPr lang="es-ES" sz="1600" dirty="0"/>
              <a:t> /&gt;&lt;</a:t>
            </a:r>
            <a:r>
              <a:rPr lang="es-ES" sz="1600" dirty="0" err="1"/>
              <a:t>br</a:t>
            </a:r>
            <a:r>
              <a:rPr lang="es-ES" sz="1600" dirty="0"/>
              <a:t> /&gt;&lt;</a:t>
            </a:r>
            <a:r>
              <a:rPr lang="es-ES" sz="1600" dirty="0" err="1"/>
              <a:t>br</a:t>
            </a:r>
            <a:r>
              <a:rPr lang="es-ES" sz="1600" dirty="0"/>
              <a:t> /&gt;Repeticiones infinitas&lt;/</a:t>
            </a:r>
            <a:r>
              <a:rPr lang="es-ES" sz="1600" dirty="0" err="1"/>
              <a:t>div</a:t>
            </a:r>
            <a:r>
              <a:rPr lang="es-ES" sz="1600" dirty="0"/>
              <a:t>&gt; </a:t>
            </a:r>
          </a:p>
          <a:p>
            <a:r>
              <a:rPr lang="es-ES" sz="1600" dirty="0"/>
              <a:t>&lt;</a:t>
            </a:r>
            <a:r>
              <a:rPr lang="es-ES" sz="1600" dirty="0" err="1"/>
              <a:t>div</a:t>
            </a:r>
            <a:r>
              <a:rPr lang="es-ES" sz="1600" dirty="0"/>
              <a:t> </a:t>
            </a:r>
            <a:r>
              <a:rPr lang="es-ES" sz="1600" dirty="0" err="1"/>
              <a:t>class</a:t>
            </a:r>
            <a:r>
              <a:rPr lang="es-ES" sz="1600" dirty="0"/>
              <a:t>="Elemento2"&gt;Asignado por .clase&lt;</a:t>
            </a:r>
            <a:r>
              <a:rPr lang="es-ES" sz="1600" dirty="0" err="1"/>
              <a:t>br</a:t>
            </a:r>
            <a:r>
              <a:rPr lang="es-ES" sz="1600" dirty="0"/>
              <a:t> /&gt;&lt;</a:t>
            </a:r>
            <a:r>
              <a:rPr lang="es-ES" sz="1600" dirty="0" err="1"/>
              <a:t>br</a:t>
            </a:r>
            <a:r>
              <a:rPr lang="es-ES" sz="1600" dirty="0"/>
              <a:t> /&gt;Duración de 12s&lt;</a:t>
            </a:r>
            <a:r>
              <a:rPr lang="es-ES" sz="1600" dirty="0" err="1"/>
              <a:t>br</a:t>
            </a:r>
            <a:r>
              <a:rPr lang="es-ES" sz="1600" dirty="0"/>
              <a:t> /&gt;&lt;</a:t>
            </a:r>
            <a:r>
              <a:rPr lang="es-ES" sz="1600" dirty="0" err="1"/>
              <a:t>br</a:t>
            </a:r>
            <a:r>
              <a:rPr lang="es-ES" sz="1600" dirty="0"/>
              <a:t> /&gt;Repeticiones infinitas&lt;/</a:t>
            </a:r>
            <a:r>
              <a:rPr lang="es-ES" sz="1600" dirty="0" err="1"/>
              <a:t>div</a:t>
            </a:r>
            <a:r>
              <a:rPr lang="es-ES" sz="1600" dirty="0"/>
              <a:t>&gt; </a:t>
            </a:r>
          </a:p>
          <a:p>
            <a:r>
              <a:rPr lang="es-ES" sz="1200" dirty="0"/>
              <a:t>&lt;/</a:t>
            </a:r>
            <a:r>
              <a:rPr lang="es-ES" sz="1200" dirty="0" err="1"/>
              <a:t>body</a:t>
            </a:r>
            <a:r>
              <a:rPr lang="es-ES" sz="1200" dirty="0"/>
              <a:t>&gt; </a:t>
            </a:r>
          </a:p>
          <a:p>
            <a:r>
              <a:rPr lang="es-ES" sz="1200" dirty="0"/>
              <a:t>&lt;/</a:t>
            </a:r>
            <a:r>
              <a:rPr lang="es-ES" sz="1200" dirty="0" err="1"/>
              <a:t>html</a:t>
            </a:r>
            <a:r>
              <a:rPr lang="es-ES" sz="1200" dirty="0"/>
              <a:t>&gt;</a:t>
            </a:r>
          </a:p>
        </p:txBody>
      </p:sp>
      <p:pic>
        <p:nvPicPr>
          <p:cNvPr id="81922" name="Picture 2"/>
          <p:cNvPicPr>
            <a:picLocks noChangeAspect="1" noChangeArrowheads="1"/>
          </p:cNvPicPr>
          <p:nvPr/>
        </p:nvPicPr>
        <p:blipFill>
          <a:blip r:embed="rId2"/>
          <a:srcRect/>
          <a:stretch>
            <a:fillRect/>
          </a:stretch>
        </p:blipFill>
        <p:spPr bwMode="auto">
          <a:xfrm>
            <a:off x="7286644" y="2000240"/>
            <a:ext cx="1333500" cy="268605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2158668" cy="461665"/>
          </a:xfrm>
          <a:prstGeom prst="rect">
            <a:avLst/>
          </a:prstGeom>
        </p:spPr>
        <p:txBody>
          <a:bodyPr wrap="none">
            <a:spAutoFit/>
          </a:bodyPr>
          <a:lstStyle/>
          <a:p>
            <a:r>
              <a:rPr lang="es-ES" sz="2400" b="1" dirty="0" err="1"/>
              <a:t>Transform</a:t>
            </a:r>
            <a:r>
              <a:rPr lang="es-ES" sz="2400" b="1" dirty="0"/>
              <a:t> CSS3</a:t>
            </a:r>
          </a:p>
        </p:txBody>
      </p:sp>
      <p:sp>
        <p:nvSpPr>
          <p:cNvPr id="3" name="2 Rectángulo"/>
          <p:cNvSpPr/>
          <p:nvPr/>
        </p:nvSpPr>
        <p:spPr>
          <a:xfrm>
            <a:off x="285720" y="500042"/>
            <a:ext cx="8429684" cy="923330"/>
          </a:xfrm>
          <a:prstGeom prst="rect">
            <a:avLst/>
          </a:prstGeom>
        </p:spPr>
        <p:txBody>
          <a:bodyPr wrap="square">
            <a:spAutoFit/>
          </a:bodyPr>
          <a:lstStyle/>
          <a:p>
            <a:r>
              <a:rPr lang="es-ES" dirty="0"/>
              <a:t>Con la propiedad </a:t>
            </a:r>
            <a:r>
              <a:rPr lang="es-ES" b="1" dirty="0" err="1"/>
              <a:t>transform</a:t>
            </a:r>
            <a:r>
              <a:rPr lang="es-ES" b="1" dirty="0"/>
              <a:t>:</a:t>
            </a:r>
            <a:r>
              <a:rPr lang="es-ES" dirty="0"/>
              <a:t> de CSS se pueden aplicar transformaciones en 2 y 3 dimensiones a nuestros elementos. Esta propiedad permite rotar, escalar, mover e inclinar. Sólo aparecen aquí las dos más usadas.</a:t>
            </a:r>
          </a:p>
        </p:txBody>
      </p:sp>
      <p:sp>
        <p:nvSpPr>
          <p:cNvPr id="4" name="3 Rectángulo"/>
          <p:cNvSpPr/>
          <p:nvPr/>
        </p:nvSpPr>
        <p:spPr>
          <a:xfrm>
            <a:off x="357158" y="1428736"/>
            <a:ext cx="8429684" cy="4524315"/>
          </a:xfrm>
          <a:prstGeom prst="rect">
            <a:avLst/>
          </a:prstGeom>
        </p:spPr>
        <p:txBody>
          <a:bodyPr wrap="square">
            <a:spAutoFit/>
          </a:bodyPr>
          <a:lstStyle/>
          <a:p>
            <a:r>
              <a:rPr lang="es-ES" dirty="0"/>
              <a:t>Recordamos que para el navegador  </a:t>
            </a:r>
            <a:r>
              <a:rPr lang="es-ES" b="1" dirty="0" err="1"/>
              <a:t>Firefox</a:t>
            </a:r>
            <a:r>
              <a:rPr lang="es-ES" b="1" dirty="0"/>
              <a:t> debemos colocar el prefijo -</a:t>
            </a:r>
            <a:r>
              <a:rPr lang="es-ES" b="1" dirty="0" err="1"/>
              <a:t>moz</a:t>
            </a:r>
            <a:r>
              <a:rPr lang="es-ES" b="1" dirty="0"/>
              <a:t>.</a:t>
            </a:r>
          </a:p>
          <a:p>
            <a:endParaRPr lang="es-ES" dirty="0"/>
          </a:p>
          <a:p>
            <a:r>
              <a:rPr lang="es-ES" dirty="0"/>
              <a:t>Donde aparezca </a:t>
            </a:r>
            <a:r>
              <a:rPr lang="es-ES" b="1" dirty="0"/>
              <a:t>(</a:t>
            </a:r>
            <a:r>
              <a:rPr lang="es-ES" b="1" dirty="0" err="1"/>
              <a:t>px</a:t>
            </a:r>
            <a:r>
              <a:rPr lang="es-ES" b="1" dirty="0"/>
              <a:t>)</a:t>
            </a:r>
            <a:r>
              <a:rPr lang="es-ES" dirty="0"/>
              <a:t> se tiene que introducir un valor numérico acompañado de </a:t>
            </a:r>
            <a:r>
              <a:rPr lang="es-ES" dirty="0" err="1"/>
              <a:t>px</a:t>
            </a:r>
            <a:r>
              <a:rPr lang="es-ES" dirty="0"/>
              <a:t>.</a:t>
            </a:r>
            <a:br>
              <a:rPr lang="es-ES" dirty="0"/>
            </a:br>
            <a:r>
              <a:rPr lang="es-ES" i="1" dirty="0"/>
              <a:t>Por ejemplo</a:t>
            </a:r>
            <a:r>
              <a:rPr lang="es-ES" dirty="0"/>
              <a:t> </a:t>
            </a:r>
            <a:r>
              <a:rPr lang="es-ES" b="1" dirty="0"/>
              <a:t>(254px)</a:t>
            </a:r>
            <a:r>
              <a:rPr lang="es-ES" dirty="0"/>
              <a:t>.</a:t>
            </a:r>
          </a:p>
          <a:p>
            <a:r>
              <a:rPr lang="es-ES" dirty="0"/>
              <a:t>Si aparece </a:t>
            </a:r>
            <a:r>
              <a:rPr lang="es-ES" b="1" dirty="0"/>
              <a:t>(n)</a:t>
            </a:r>
            <a:r>
              <a:rPr lang="es-ES" dirty="0"/>
              <a:t> hay que introducir un valor numérico.</a:t>
            </a:r>
            <a:br>
              <a:rPr lang="es-ES" dirty="0"/>
            </a:br>
            <a:r>
              <a:rPr lang="es-ES" i="1" dirty="0"/>
              <a:t>Por ejemplo</a:t>
            </a:r>
            <a:r>
              <a:rPr lang="es-ES" dirty="0"/>
              <a:t> </a:t>
            </a:r>
            <a:r>
              <a:rPr lang="es-ES" b="1" dirty="0"/>
              <a:t>(280)</a:t>
            </a:r>
            <a:r>
              <a:rPr lang="es-ES" dirty="0"/>
              <a:t>.</a:t>
            </a:r>
          </a:p>
          <a:p>
            <a:r>
              <a:rPr lang="es-ES" dirty="0"/>
              <a:t>Si aparece </a:t>
            </a:r>
            <a:r>
              <a:rPr lang="es-ES" b="1" dirty="0"/>
              <a:t>(</a:t>
            </a:r>
            <a:r>
              <a:rPr lang="es-ES" b="1" dirty="0" err="1"/>
              <a:t>ndeg</a:t>
            </a:r>
            <a:r>
              <a:rPr lang="es-ES" b="1" dirty="0"/>
              <a:t>)</a:t>
            </a:r>
            <a:r>
              <a:rPr lang="es-ES" dirty="0"/>
              <a:t> hay que introducir un valor numérico acompañado de </a:t>
            </a:r>
            <a:r>
              <a:rPr lang="es-ES" dirty="0" err="1"/>
              <a:t>deg</a:t>
            </a:r>
            <a:r>
              <a:rPr lang="es-ES" dirty="0"/>
              <a:t>.</a:t>
            </a:r>
            <a:br>
              <a:rPr lang="es-ES" dirty="0"/>
            </a:br>
            <a:r>
              <a:rPr lang="es-ES" i="1" dirty="0"/>
              <a:t>Por ejemplo</a:t>
            </a:r>
            <a:r>
              <a:rPr lang="es-ES" dirty="0"/>
              <a:t> </a:t>
            </a:r>
            <a:r>
              <a:rPr lang="es-ES" b="1" dirty="0"/>
              <a:t>(45deg)</a:t>
            </a:r>
            <a:r>
              <a:rPr lang="es-ES" dirty="0"/>
              <a:t>.</a:t>
            </a:r>
          </a:p>
          <a:p>
            <a:endParaRPr lang="es-ES" dirty="0"/>
          </a:p>
          <a:p>
            <a:r>
              <a:rPr lang="es-ES" b="1" dirty="0"/>
              <a:t>Asignamos CSS para todos los </a:t>
            </a:r>
            <a:r>
              <a:rPr lang="es-ES" b="1" dirty="0" err="1"/>
              <a:t>div</a:t>
            </a:r>
            <a:endParaRPr lang="es-ES" b="1" dirty="0"/>
          </a:p>
          <a:p>
            <a:r>
              <a:rPr lang="es-ES" dirty="0" err="1"/>
              <a:t>div</a:t>
            </a:r>
            <a:r>
              <a:rPr lang="es-ES" dirty="0"/>
              <a:t>{</a:t>
            </a:r>
          </a:p>
          <a:p>
            <a:pPr lvl="1"/>
            <a:r>
              <a:rPr lang="es-ES" dirty="0"/>
              <a:t> </a:t>
            </a:r>
            <a:r>
              <a:rPr lang="es-ES" dirty="0" err="1"/>
              <a:t>background</a:t>
            </a:r>
            <a:r>
              <a:rPr lang="es-ES" dirty="0"/>
              <a:t>:#CCC;</a:t>
            </a:r>
          </a:p>
          <a:p>
            <a:pPr lvl="1"/>
            <a:r>
              <a:rPr lang="es-ES" dirty="0"/>
              <a:t> color:#666; </a:t>
            </a:r>
          </a:p>
          <a:p>
            <a:pPr lvl="1"/>
            <a:r>
              <a:rPr lang="es-ES" dirty="0"/>
              <a:t>width:75px;</a:t>
            </a:r>
          </a:p>
          <a:p>
            <a:pPr lvl="1"/>
            <a:r>
              <a:rPr lang="es-ES" dirty="0"/>
              <a:t> height:75px; </a:t>
            </a:r>
          </a:p>
          <a:p>
            <a:r>
              <a:rPr lang="es-ES"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8858280" cy="3385542"/>
          </a:xfrm>
          <a:prstGeom prst="rect">
            <a:avLst/>
          </a:prstGeom>
        </p:spPr>
        <p:txBody>
          <a:bodyPr wrap="square">
            <a:spAutoFit/>
          </a:bodyPr>
          <a:lstStyle/>
          <a:p>
            <a:r>
              <a:rPr lang="es-ES" sz="1600" b="1" dirty="0" err="1"/>
              <a:t>none</a:t>
            </a:r>
            <a:endParaRPr lang="es-ES" sz="1600" b="1" dirty="0"/>
          </a:p>
          <a:p>
            <a:r>
              <a:rPr lang="es-ES" sz="1600" dirty="0"/>
              <a:t>Con esta propiedad podemos anular alguna transformación que venga heredada.</a:t>
            </a:r>
          </a:p>
          <a:p>
            <a:r>
              <a:rPr lang="es-ES" sz="1600" dirty="0"/>
              <a:t>.</a:t>
            </a:r>
            <a:r>
              <a:rPr lang="es-ES" sz="1600" dirty="0" err="1"/>
              <a:t>notransformar</a:t>
            </a:r>
            <a:r>
              <a:rPr lang="es-ES" sz="1600" dirty="0"/>
              <a:t>{ </a:t>
            </a:r>
          </a:p>
          <a:p>
            <a:r>
              <a:rPr lang="es-ES" sz="1600" dirty="0"/>
              <a:t>	-</a:t>
            </a:r>
            <a:r>
              <a:rPr lang="es-ES" sz="1600" dirty="0" err="1"/>
              <a:t>webkit-transform:none</a:t>
            </a:r>
            <a:r>
              <a:rPr lang="es-ES" sz="1600" dirty="0"/>
              <a:t>; </a:t>
            </a:r>
          </a:p>
          <a:p>
            <a:r>
              <a:rPr lang="es-ES" sz="1600" dirty="0"/>
              <a:t>}</a:t>
            </a:r>
          </a:p>
          <a:p>
            <a:r>
              <a:rPr lang="es-ES" sz="1600" dirty="0"/>
              <a:t> </a:t>
            </a:r>
            <a:r>
              <a:rPr lang="es-ES" sz="1600" b="1" dirty="0" err="1"/>
              <a:t>translateX</a:t>
            </a:r>
            <a:r>
              <a:rPr lang="es-ES" sz="1600" b="1" dirty="0"/>
              <a:t> (</a:t>
            </a:r>
            <a:r>
              <a:rPr lang="es-ES" sz="1600" b="1" dirty="0" err="1"/>
              <a:t>px</a:t>
            </a:r>
            <a:r>
              <a:rPr lang="es-ES" sz="1600" b="1" dirty="0"/>
              <a:t>)</a:t>
            </a:r>
          </a:p>
          <a:p>
            <a:endParaRPr lang="es-ES" sz="1600" b="1" dirty="0"/>
          </a:p>
          <a:p>
            <a:r>
              <a:rPr lang="es-ES" sz="1600" dirty="0"/>
              <a:t>Con esta propiedad podemos mover nuestro objeto horizontalmente, indicando únicamente la medida en </a:t>
            </a:r>
            <a:r>
              <a:rPr lang="es-ES" sz="1600" dirty="0" err="1"/>
              <a:t>px</a:t>
            </a:r>
            <a:r>
              <a:rPr lang="es-ES" sz="1600" dirty="0"/>
              <a:t>.</a:t>
            </a:r>
          </a:p>
          <a:p>
            <a:endParaRPr lang="es-ES" sz="1600" dirty="0"/>
          </a:p>
          <a:p>
            <a:r>
              <a:rPr lang="es-ES" sz="1600" dirty="0"/>
              <a:t>.</a:t>
            </a:r>
            <a:r>
              <a:rPr lang="es-ES" sz="1600" dirty="0" err="1"/>
              <a:t>moverX</a:t>
            </a:r>
            <a:r>
              <a:rPr lang="es-ES" sz="1600" dirty="0"/>
              <a:t> { </a:t>
            </a:r>
          </a:p>
          <a:p>
            <a:r>
              <a:rPr lang="es-ES" sz="1600" dirty="0"/>
              <a:t>	-</a:t>
            </a:r>
            <a:r>
              <a:rPr lang="es-ES" sz="1600" dirty="0" err="1"/>
              <a:t>webkit-transform:translateX</a:t>
            </a:r>
            <a:r>
              <a:rPr lang="es-ES" sz="1600" dirty="0"/>
              <a:t>(150px); </a:t>
            </a:r>
          </a:p>
          <a:p>
            <a:r>
              <a:rPr lang="es-ES" dirty="0"/>
              <a:t>}</a:t>
            </a:r>
          </a:p>
        </p:txBody>
      </p:sp>
      <p:sp>
        <p:nvSpPr>
          <p:cNvPr id="3" name="2 Rectángulo"/>
          <p:cNvSpPr/>
          <p:nvPr/>
        </p:nvSpPr>
        <p:spPr>
          <a:xfrm>
            <a:off x="0" y="3643314"/>
            <a:ext cx="9144000" cy="2893100"/>
          </a:xfrm>
          <a:prstGeom prst="rect">
            <a:avLst/>
          </a:prstGeom>
        </p:spPr>
        <p:txBody>
          <a:bodyPr wrap="square">
            <a:spAutoFit/>
          </a:bodyPr>
          <a:lstStyle/>
          <a:p>
            <a:r>
              <a:rPr lang="es-ES" sz="1600" b="1" dirty="0" err="1"/>
              <a:t>translateX</a:t>
            </a:r>
            <a:r>
              <a:rPr lang="es-ES" sz="1600" b="1" dirty="0"/>
              <a:t> (</a:t>
            </a:r>
            <a:r>
              <a:rPr lang="es-ES" sz="1600" b="1" dirty="0" err="1"/>
              <a:t>px</a:t>
            </a:r>
            <a:r>
              <a:rPr lang="es-ES" sz="1600" b="1" dirty="0"/>
              <a:t>)</a:t>
            </a:r>
          </a:p>
          <a:p>
            <a:r>
              <a:rPr lang="es-ES" sz="1600" dirty="0"/>
              <a:t>Con esta propiedad podemos mover nuestro objeto horizontalmente, indicando únicamente la medida en </a:t>
            </a:r>
            <a:r>
              <a:rPr lang="es-ES" sz="1600" dirty="0" err="1"/>
              <a:t>px</a:t>
            </a:r>
            <a:r>
              <a:rPr lang="es-ES" sz="1600" dirty="0"/>
              <a:t>.</a:t>
            </a:r>
          </a:p>
          <a:p>
            <a:r>
              <a:rPr lang="es-ES" sz="1600" dirty="0"/>
              <a:t>.</a:t>
            </a:r>
            <a:r>
              <a:rPr lang="es-ES" sz="1600" dirty="0" err="1"/>
              <a:t>moverX</a:t>
            </a:r>
            <a:r>
              <a:rPr lang="es-ES" sz="1600" dirty="0"/>
              <a:t> { </a:t>
            </a:r>
          </a:p>
          <a:p>
            <a:r>
              <a:rPr lang="es-ES" sz="1600" dirty="0"/>
              <a:t>	-</a:t>
            </a:r>
            <a:r>
              <a:rPr lang="es-ES" sz="1600" dirty="0" err="1"/>
              <a:t>webkit-transform:translateX</a:t>
            </a:r>
            <a:r>
              <a:rPr lang="es-ES" sz="1600" dirty="0"/>
              <a:t>(150px); </a:t>
            </a:r>
          </a:p>
          <a:p>
            <a:r>
              <a:rPr lang="es-ES" sz="1600" dirty="0"/>
              <a:t>} </a:t>
            </a:r>
          </a:p>
          <a:p>
            <a:r>
              <a:rPr lang="es-ES" sz="1600" b="1" dirty="0" err="1"/>
              <a:t>translateY</a:t>
            </a:r>
            <a:r>
              <a:rPr lang="es-ES" sz="1600" b="1" dirty="0"/>
              <a:t> (</a:t>
            </a:r>
            <a:r>
              <a:rPr lang="es-ES" sz="1600" b="1" dirty="0" err="1"/>
              <a:t>px</a:t>
            </a:r>
            <a:r>
              <a:rPr lang="es-ES" sz="1600" b="1" dirty="0"/>
              <a:t>)</a:t>
            </a:r>
          </a:p>
          <a:p>
            <a:r>
              <a:rPr lang="es-ES" sz="1600" dirty="0"/>
              <a:t>Con esta propiedad podemos mover nuestro objeto verticalmente, indicando únicamente la medida en </a:t>
            </a:r>
            <a:r>
              <a:rPr lang="es-ES" sz="1600" dirty="0" err="1"/>
              <a:t>px</a:t>
            </a:r>
            <a:r>
              <a:rPr lang="es-ES" sz="1600" dirty="0"/>
              <a:t>.</a:t>
            </a:r>
          </a:p>
          <a:p>
            <a:r>
              <a:rPr lang="es-ES" sz="1600" dirty="0"/>
              <a:t>.</a:t>
            </a:r>
            <a:r>
              <a:rPr lang="es-ES" sz="1600" dirty="0" err="1"/>
              <a:t>moverY</a:t>
            </a:r>
            <a:r>
              <a:rPr lang="es-ES" sz="1600" dirty="0"/>
              <a:t> {</a:t>
            </a:r>
          </a:p>
          <a:p>
            <a:r>
              <a:rPr lang="es-ES" sz="1600" dirty="0"/>
              <a:t> 	-</a:t>
            </a:r>
            <a:r>
              <a:rPr lang="es-ES" sz="1600" dirty="0" err="1"/>
              <a:t>webkit-transform:translateY</a:t>
            </a:r>
            <a:r>
              <a:rPr lang="es-ES" sz="1600" dirty="0"/>
              <a:t>(50px); </a:t>
            </a:r>
          </a:p>
          <a:p>
            <a:r>
              <a:rPr lang="es-ES" sz="1600"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9144000" cy="3139321"/>
          </a:xfrm>
          <a:prstGeom prst="rect">
            <a:avLst/>
          </a:prstGeom>
        </p:spPr>
        <p:txBody>
          <a:bodyPr wrap="square">
            <a:spAutoFit/>
          </a:bodyPr>
          <a:lstStyle/>
          <a:p>
            <a:r>
              <a:rPr lang="es-ES" b="1" dirty="0" err="1"/>
              <a:t>translate</a:t>
            </a:r>
            <a:r>
              <a:rPr lang="es-ES" b="1" dirty="0"/>
              <a:t> (</a:t>
            </a:r>
            <a:r>
              <a:rPr lang="es-ES" b="1" dirty="0" err="1"/>
              <a:t>px</a:t>
            </a:r>
            <a:r>
              <a:rPr lang="es-ES" b="1" dirty="0"/>
              <a:t>, </a:t>
            </a:r>
            <a:r>
              <a:rPr lang="es-ES" b="1" dirty="0" err="1"/>
              <a:t>px</a:t>
            </a:r>
            <a:r>
              <a:rPr lang="es-ES" b="1" dirty="0"/>
              <a:t>)</a:t>
            </a:r>
          </a:p>
          <a:p>
            <a:r>
              <a:rPr lang="es-ES" dirty="0"/>
              <a:t>Con esta propiedad podemos mover nuestro objeto en los dos sentidos, indicando únicamente la medida en </a:t>
            </a:r>
            <a:r>
              <a:rPr lang="es-ES" dirty="0" err="1"/>
              <a:t>px</a:t>
            </a:r>
            <a:r>
              <a:rPr lang="es-ES" dirty="0"/>
              <a:t>.</a:t>
            </a:r>
          </a:p>
          <a:p>
            <a:r>
              <a:rPr lang="es-ES" dirty="0"/>
              <a:t>.</a:t>
            </a:r>
            <a:r>
              <a:rPr lang="es-ES" dirty="0" err="1"/>
              <a:t>moverXY</a:t>
            </a:r>
            <a:r>
              <a:rPr lang="es-ES" dirty="0"/>
              <a:t> { </a:t>
            </a:r>
          </a:p>
          <a:p>
            <a:r>
              <a:rPr lang="es-ES" dirty="0"/>
              <a:t>	-</a:t>
            </a:r>
            <a:r>
              <a:rPr lang="es-ES" dirty="0" err="1"/>
              <a:t>webkit-transform:translateY</a:t>
            </a:r>
            <a:r>
              <a:rPr lang="es-ES" dirty="0"/>
              <a:t>(150px,100px); </a:t>
            </a:r>
          </a:p>
          <a:p>
            <a:r>
              <a:rPr lang="es-ES" dirty="0"/>
              <a:t>} </a:t>
            </a:r>
          </a:p>
          <a:p>
            <a:r>
              <a:rPr lang="es-ES" b="1" dirty="0" err="1"/>
              <a:t>scaleX</a:t>
            </a:r>
            <a:r>
              <a:rPr lang="es-ES" b="1" dirty="0"/>
              <a:t> (n)</a:t>
            </a:r>
          </a:p>
          <a:p>
            <a:r>
              <a:rPr lang="es-ES" dirty="0"/>
              <a:t>Con esta propiedad podemos escalar nuestro objeto a lo ancho indicando un valor numérico.</a:t>
            </a:r>
          </a:p>
          <a:p>
            <a:r>
              <a:rPr lang="es-ES" dirty="0"/>
              <a:t>.</a:t>
            </a:r>
            <a:r>
              <a:rPr lang="es-ES" dirty="0" err="1"/>
              <a:t>escalarX</a:t>
            </a:r>
            <a:r>
              <a:rPr lang="es-ES" dirty="0"/>
              <a:t> { </a:t>
            </a:r>
          </a:p>
          <a:p>
            <a:r>
              <a:rPr lang="es-ES" dirty="0"/>
              <a:t>	-</a:t>
            </a:r>
            <a:r>
              <a:rPr lang="es-ES" dirty="0" err="1"/>
              <a:t>webkit-transform:scaleX</a:t>
            </a:r>
            <a:r>
              <a:rPr lang="es-ES" dirty="0"/>
              <a:t>(2); </a:t>
            </a:r>
          </a:p>
          <a:p>
            <a:r>
              <a:rPr lang="es-ES" dirty="0"/>
              <a:t>}</a:t>
            </a:r>
          </a:p>
        </p:txBody>
      </p:sp>
      <p:sp>
        <p:nvSpPr>
          <p:cNvPr id="3" name="2 Rectángulo"/>
          <p:cNvSpPr/>
          <p:nvPr/>
        </p:nvSpPr>
        <p:spPr>
          <a:xfrm>
            <a:off x="0" y="3214686"/>
            <a:ext cx="9144000" cy="3139321"/>
          </a:xfrm>
          <a:prstGeom prst="rect">
            <a:avLst/>
          </a:prstGeom>
        </p:spPr>
        <p:txBody>
          <a:bodyPr wrap="square">
            <a:spAutoFit/>
          </a:bodyPr>
          <a:lstStyle/>
          <a:p>
            <a:r>
              <a:rPr lang="es-ES" b="1" dirty="0" err="1"/>
              <a:t>scaleY</a:t>
            </a:r>
            <a:r>
              <a:rPr lang="es-ES" b="1" dirty="0"/>
              <a:t> (n)</a:t>
            </a:r>
          </a:p>
          <a:p>
            <a:r>
              <a:rPr lang="es-ES" dirty="0"/>
              <a:t>Con esta propiedad podemos escalar nuestro objeto a lo alto indicando un valor numérico.</a:t>
            </a:r>
          </a:p>
          <a:p>
            <a:r>
              <a:rPr lang="es-ES" dirty="0"/>
              <a:t>.</a:t>
            </a:r>
            <a:r>
              <a:rPr lang="es-ES" dirty="0" err="1"/>
              <a:t>escalarY</a:t>
            </a:r>
            <a:r>
              <a:rPr lang="es-ES" dirty="0"/>
              <a:t> { </a:t>
            </a:r>
          </a:p>
          <a:p>
            <a:r>
              <a:rPr lang="es-ES" dirty="0" err="1"/>
              <a:t>webkit-transform:scaleY</a:t>
            </a:r>
            <a:r>
              <a:rPr lang="es-ES" dirty="0"/>
              <a:t>(3); </a:t>
            </a:r>
          </a:p>
          <a:p>
            <a:r>
              <a:rPr lang="es-ES" dirty="0"/>
              <a:t>} </a:t>
            </a:r>
          </a:p>
          <a:p>
            <a:r>
              <a:rPr lang="es-ES" b="1" dirty="0" err="1"/>
              <a:t>scale</a:t>
            </a:r>
            <a:r>
              <a:rPr lang="es-ES" b="1" dirty="0"/>
              <a:t> (n, n)</a:t>
            </a:r>
          </a:p>
          <a:p>
            <a:r>
              <a:rPr lang="es-ES" dirty="0"/>
              <a:t>Con esta propiedad podemos escalar nuestro objeto a lo ancho y alto indicando dos valores numéricos. El primer valor se aplicará para el ancho.</a:t>
            </a:r>
          </a:p>
          <a:p>
            <a:r>
              <a:rPr lang="es-ES" dirty="0"/>
              <a:t>.</a:t>
            </a:r>
            <a:r>
              <a:rPr lang="es-ES" dirty="0" err="1"/>
              <a:t>escalarXY</a:t>
            </a:r>
            <a:r>
              <a:rPr lang="es-ES" dirty="0"/>
              <a:t> { </a:t>
            </a:r>
          </a:p>
          <a:p>
            <a:r>
              <a:rPr lang="es-ES" dirty="0"/>
              <a:t>-</a:t>
            </a:r>
            <a:r>
              <a:rPr lang="es-ES" dirty="0" err="1"/>
              <a:t>webkit-transform:scale</a:t>
            </a:r>
            <a:r>
              <a:rPr lang="es-ES" dirty="0"/>
              <a:t>(3,5); </a:t>
            </a:r>
          </a:p>
          <a:p>
            <a:r>
              <a:rPr lang="es-ES" dirty="0"/>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9144000" cy="4247317"/>
          </a:xfrm>
          <a:prstGeom prst="rect">
            <a:avLst/>
          </a:prstGeom>
        </p:spPr>
        <p:txBody>
          <a:bodyPr wrap="square">
            <a:spAutoFit/>
          </a:bodyPr>
          <a:lstStyle/>
          <a:p>
            <a:r>
              <a:rPr lang="es-ES" b="1" dirty="0" err="1"/>
              <a:t>rotate</a:t>
            </a:r>
            <a:r>
              <a:rPr lang="es-ES" b="1" dirty="0"/>
              <a:t> (</a:t>
            </a:r>
            <a:r>
              <a:rPr lang="es-ES" b="1" dirty="0" err="1"/>
              <a:t>ndeg</a:t>
            </a:r>
            <a:r>
              <a:rPr lang="es-ES" b="1" dirty="0"/>
              <a:t>)</a:t>
            </a:r>
          </a:p>
          <a:p>
            <a:r>
              <a:rPr lang="es-ES" dirty="0"/>
              <a:t>Con esta propiedad podemos rotar nuestro objeto el número de grados que deseemos, tomando como centro de rotación el centro de la figura. El número de grados se indica con valor </a:t>
            </a:r>
            <a:r>
              <a:rPr lang="es-ES" dirty="0" err="1"/>
              <a:t>númerico</a:t>
            </a:r>
            <a:r>
              <a:rPr lang="es-ES" dirty="0"/>
              <a:t> y </a:t>
            </a:r>
            <a:r>
              <a:rPr lang="es-ES" dirty="0" err="1"/>
              <a:t>deg</a:t>
            </a:r>
            <a:r>
              <a:rPr lang="es-ES" dirty="0"/>
              <a:t>.</a:t>
            </a:r>
          </a:p>
          <a:p>
            <a:r>
              <a:rPr lang="es-ES" dirty="0"/>
              <a:t>.rotar {</a:t>
            </a:r>
          </a:p>
          <a:p>
            <a:r>
              <a:rPr lang="es-ES" dirty="0"/>
              <a:t>	 -</a:t>
            </a:r>
            <a:r>
              <a:rPr lang="es-ES" dirty="0" err="1"/>
              <a:t>webkit-transform:rotate</a:t>
            </a:r>
            <a:r>
              <a:rPr lang="es-ES" dirty="0"/>
              <a:t>(20deg); </a:t>
            </a:r>
          </a:p>
          <a:p>
            <a:r>
              <a:rPr lang="es-ES" dirty="0"/>
              <a:t>}</a:t>
            </a:r>
          </a:p>
          <a:p>
            <a:r>
              <a:rPr lang="es-ES" dirty="0"/>
              <a:t> </a:t>
            </a:r>
            <a:r>
              <a:rPr lang="es-ES" b="1" dirty="0" err="1"/>
              <a:t>rotateX</a:t>
            </a:r>
            <a:r>
              <a:rPr lang="es-ES" b="1" dirty="0"/>
              <a:t> (</a:t>
            </a:r>
            <a:r>
              <a:rPr lang="es-ES" b="1" dirty="0" err="1"/>
              <a:t>ndeg</a:t>
            </a:r>
            <a:r>
              <a:rPr lang="es-ES" b="1" dirty="0"/>
              <a:t>)</a:t>
            </a:r>
          </a:p>
          <a:p>
            <a:r>
              <a:rPr lang="es-ES" dirty="0"/>
              <a:t>Con esta propiedad podemos rotar nuestro objeto de forma horizontal el número de grados que deseemos. El número de grados se indica con valor </a:t>
            </a:r>
            <a:r>
              <a:rPr lang="es-ES" dirty="0" err="1"/>
              <a:t>númerico</a:t>
            </a:r>
            <a:r>
              <a:rPr lang="es-ES" dirty="0"/>
              <a:t> y </a:t>
            </a:r>
            <a:r>
              <a:rPr lang="es-ES" dirty="0" err="1"/>
              <a:t>deg</a:t>
            </a:r>
            <a:r>
              <a:rPr lang="es-ES" dirty="0"/>
              <a:t>. Para observar bien el movimiento que hace con esta rotación es conveniente introducir algo de texto, así podremos observar mucho mejor el efecto reflejo que puede conseguirse horizontalmente.</a:t>
            </a:r>
          </a:p>
          <a:p>
            <a:r>
              <a:rPr lang="es-ES" dirty="0"/>
              <a:t>.</a:t>
            </a:r>
            <a:r>
              <a:rPr lang="es-ES" dirty="0" err="1"/>
              <a:t>rotarX</a:t>
            </a:r>
            <a:r>
              <a:rPr lang="es-ES" dirty="0"/>
              <a:t> { </a:t>
            </a:r>
          </a:p>
          <a:p>
            <a:r>
              <a:rPr lang="es-ES" dirty="0"/>
              <a:t>	-</a:t>
            </a:r>
            <a:r>
              <a:rPr lang="es-ES" dirty="0" err="1"/>
              <a:t>webkit-transform:rotateX</a:t>
            </a:r>
            <a:r>
              <a:rPr lang="es-ES" dirty="0"/>
              <a:t>(140deg); </a:t>
            </a:r>
          </a:p>
          <a:p>
            <a:r>
              <a:rPr lang="es-ES" dirty="0"/>
              <a:t>}</a:t>
            </a:r>
          </a:p>
        </p:txBody>
      </p:sp>
      <p:sp>
        <p:nvSpPr>
          <p:cNvPr id="4" name="3 Rectángulo"/>
          <p:cNvSpPr/>
          <p:nvPr/>
        </p:nvSpPr>
        <p:spPr>
          <a:xfrm>
            <a:off x="-22840" y="4248716"/>
            <a:ext cx="9166840" cy="2585323"/>
          </a:xfrm>
          <a:prstGeom prst="rect">
            <a:avLst/>
          </a:prstGeom>
        </p:spPr>
        <p:txBody>
          <a:bodyPr wrap="square">
            <a:spAutoFit/>
          </a:bodyPr>
          <a:lstStyle/>
          <a:p>
            <a:r>
              <a:rPr lang="es-ES" b="1" dirty="0" err="1"/>
              <a:t>rotateY</a:t>
            </a:r>
            <a:r>
              <a:rPr lang="es-ES" b="1" dirty="0"/>
              <a:t> (</a:t>
            </a:r>
            <a:r>
              <a:rPr lang="es-ES" b="1" dirty="0" err="1"/>
              <a:t>ndeg</a:t>
            </a:r>
            <a:r>
              <a:rPr lang="es-ES" b="1" dirty="0"/>
              <a:t>)</a:t>
            </a:r>
          </a:p>
          <a:p>
            <a:r>
              <a:rPr lang="es-ES" dirty="0"/>
              <a:t>Con esta propiedad podemos rotar nuestro objeto de forma vertical el número de grados que deseemos. El número de grados se indica con valor </a:t>
            </a:r>
            <a:r>
              <a:rPr lang="es-ES" dirty="0" err="1"/>
              <a:t>númerico</a:t>
            </a:r>
            <a:r>
              <a:rPr lang="es-ES" dirty="0"/>
              <a:t> y </a:t>
            </a:r>
            <a:r>
              <a:rPr lang="es-ES" dirty="0" err="1"/>
              <a:t>deg</a:t>
            </a:r>
            <a:r>
              <a:rPr lang="es-ES" dirty="0"/>
              <a:t>. Para observar bien el movimiento que hace con esta rotación es conveniente introducir algo de texto, así podremos observar mucho mejor el efecto reflejo que puede conseguirse verticalmente.</a:t>
            </a:r>
          </a:p>
          <a:p>
            <a:endParaRPr lang="es-ES" dirty="0"/>
          </a:p>
          <a:p>
            <a:r>
              <a:rPr lang="es-ES" dirty="0"/>
              <a:t>.</a:t>
            </a:r>
            <a:r>
              <a:rPr lang="es-ES" dirty="0" err="1"/>
              <a:t>rotarY</a:t>
            </a:r>
            <a:r>
              <a:rPr lang="es-ES" dirty="0"/>
              <a:t> { </a:t>
            </a:r>
          </a:p>
          <a:p>
            <a:r>
              <a:rPr lang="es-ES" dirty="0"/>
              <a:t>	-</a:t>
            </a:r>
            <a:r>
              <a:rPr lang="es-ES" dirty="0" err="1"/>
              <a:t>webkit-transform:rotateY</a:t>
            </a:r>
            <a:r>
              <a:rPr lang="es-ES" dirty="0"/>
              <a:t>(140deg); </a:t>
            </a:r>
          </a:p>
          <a:p>
            <a:r>
              <a:rPr lang="es-ES" dirty="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7504" y="188640"/>
            <a:ext cx="8784976" cy="1754326"/>
          </a:xfrm>
          <a:prstGeom prst="rect">
            <a:avLst/>
          </a:prstGeom>
        </p:spPr>
        <p:txBody>
          <a:bodyPr wrap="square">
            <a:spAutoFit/>
          </a:bodyPr>
          <a:lstStyle/>
          <a:p>
            <a:r>
              <a:rPr lang="es-ES" b="1" dirty="0" err="1"/>
              <a:t>skew</a:t>
            </a:r>
            <a:r>
              <a:rPr lang="es-ES" b="1" dirty="0"/>
              <a:t> (</a:t>
            </a:r>
            <a:r>
              <a:rPr lang="es-ES" b="1" dirty="0" err="1"/>
              <a:t>ndeg</a:t>
            </a:r>
            <a:r>
              <a:rPr lang="es-ES" b="1" dirty="0"/>
              <a:t>, </a:t>
            </a:r>
            <a:r>
              <a:rPr lang="es-ES" b="1" dirty="0" err="1"/>
              <a:t>ndeg</a:t>
            </a:r>
            <a:r>
              <a:rPr lang="es-ES" b="1" dirty="0"/>
              <a:t>)</a:t>
            </a:r>
          </a:p>
          <a:p>
            <a:r>
              <a:rPr lang="es-ES" dirty="0"/>
              <a:t>Con esta propiedad podemos sesgar el elemento de forma vertical y horizontal tantos grados como deseemos. El número de grados se indica con valor numérico y </a:t>
            </a:r>
            <a:r>
              <a:rPr lang="es-ES" dirty="0" err="1"/>
              <a:t>deg</a:t>
            </a:r>
            <a:r>
              <a:rPr lang="es-ES" dirty="0"/>
              <a:t>.</a:t>
            </a:r>
          </a:p>
          <a:p>
            <a:r>
              <a:rPr lang="es-ES" dirty="0"/>
              <a:t>.sesgar {</a:t>
            </a:r>
          </a:p>
          <a:p>
            <a:r>
              <a:rPr lang="es-ES" dirty="0"/>
              <a:t>	 -</a:t>
            </a:r>
            <a:r>
              <a:rPr lang="es-ES" dirty="0" err="1"/>
              <a:t>webkit-transform:skew</a:t>
            </a:r>
            <a:r>
              <a:rPr lang="es-ES" dirty="0"/>
              <a:t>(35deg,35deg); </a:t>
            </a:r>
          </a:p>
          <a:p>
            <a:r>
              <a:rPr lang="es-ES" dirty="0"/>
              <a:t>}</a:t>
            </a:r>
          </a:p>
        </p:txBody>
      </p:sp>
      <p:sp>
        <p:nvSpPr>
          <p:cNvPr id="3" name="2 Rectángulo"/>
          <p:cNvSpPr/>
          <p:nvPr/>
        </p:nvSpPr>
        <p:spPr>
          <a:xfrm>
            <a:off x="0" y="1991970"/>
            <a:ext cx="9144000" cy="3416320"/>
          </a:xfrm>
          <a:prstGeom prst="rect">
            <a:avLst/>
          </a:prstGeom>
        </p:spPr>
        <p:txBody>
          <a:bodyPr wrap="square">
            <a:spAutoFit/>
          </a:bodyPr>
          <a:lstStyle/>
          <a:p>
            <a:r>
              <a:rPr lang="es-ES" b="1" dirty="0" err="1"/>
              <a:t>skewX</a:t>
            </a:r>
            <a:r>
              <a:rPr lang="es-ES" b="1" dirty="0"/>
              <a:t> (</a:t>
            </a:r>
            <a:r>
              <a:rPr lang="es-ES" b="1" dirty="0" err="1"/>
              <a:t>ndeg</a:t>
            </a:r>
            <a:r>
              <a:rPr lang="es-ES" b="1" dirty="0"/>
              <a:t>)</a:t>
            </a:r>
          </a:p>
          <a:p>
            <a:r>
              <a:rPr lang="es-ES" dirty="0"/>
              <a:t>Con esta propiedad podemos sesgar el elemento de forma horizontal tantos grados como deseemos. El número de grados se indica con valor numérico y </a:t>
            </a:r>
            <a:r>
              <a:rPr lang="es-ES" dirty="0" err="1"/>
              <a:t>deg</a:t>
            </a:r>
            <a:r>
              <a:rPr lang="es-ES" dirty="0"/>
              <a:t>.</a:t>
            </a:r>
          </a:p>
          <a:p>
            <a:r>
              <a:rPr lang="es-ES" dirty="0"/>
              <a:t>.</a:t>
            </a:r>
            <a:r>
              <a:rPr lang="es-ES" dirty="0" err="1"/>
              <a:t>sesgarX</a:t>
            </a:r>
            <a:r>
              <a:rPr lang="es-ES" dirty="0"/>
              <a:t> {</a:t>
            </a:r>
          </a:p>
          <a:p>
            <a:r>
              <a:rPr lang="es-ES" dirty="0"/>
              <a:t>	 -</a:t>
            </a:r>
            <a:r>
              <a:rPr lang="es-ES" dirty="0" err="1"/>
              <a:t>webkit-transform:skewX</a:t>
            </a:r>
            <a:r>
              <a:rPr lang="es-ES" dirty="0"/>
              <a:t>(5deg);</a:t>
            </a:r>
          </a:p>
          <a:p>
            <a:r>
              <a:rPr lang="es-ES" dirty="0"/>
              <a:t> }</a:t>
            </a:r>
          </a:p>
          <a:p>
            <a:r>
              <a:rPr lang="es-ES" dirty="0"/>
              <a:t> </a:t>
            </a:r>
            <a:r>
              <a:rPr lang="es-ES" b="1" dirty="0" err="1"/>
              <a:t>skewY</a:t>
            </a:r>
            <a:r>
              <a:rPr lang="es-ES" b="1" dirty="0"/>
              <a:t> (</a:t>
            </a:r>
            <a:r>
              <a:rPr lang="es-ES" b="1" dirty="0" err="1"/>
              <a:t>ndeg</a:t>
            </a:r>
            <a:r>
              <a:rPr lang="es-ES" b="1" dirty="0"/>
              <a:t>)</a:t>
            </a:r>
          </a:p>
          <a:p>
            <a:r>
              <a:rPr lang="es-ES" dirty="0"/>
              <a:t>Con esta propiedad podemos sesgar el elemento de forma vertical tantos grados como deseemos. El número de grados se indica con valor numérico y </a:t>
            </a:r>
            <a:r>
              <a:rPr lang="es-ES" dirty="0" err="1"/>
              <a:t>deg</a:t>
            </a:r>
            <a:r>
              <a:rPr lang="es-ES" dirty="0"/>
              <a:t>.</a:t>
            </a:r>
          </a:p>
          <a:p>
            <a:r>
              <a:rPr lang="es-ES" dirty="0"/>
              <a:t>.</a:t>
            </a:r>
            <a:r>
              <a:rPr lang="es-ES" dirty="0" err="1"/>
              <a:t>sesgarY</a:t>
            </a:r>
            <a:r>
              <a:rPr lang="es-ES" dirty="0"/>
              <a:t> {</a:t>
            </a:r>
          </a:p>
          <a:p>
            <a:r>
              <a:rPr lang="es-ES" dirty="0"/>
              <a:t> 	-</a:t>
            </a:r>
            <a:r>
              <a:rPr lang="es-ES" dirty="0" err="1"/>
              <a:t>webkit-transform:skewY</a:t>
            </a:r>
            <a:r>
              <a:rPr lang="es-ES" dirty="0"/>
              <a:t>(15deg); </a:t>
            </a:r>
          </a:p>
          <a:p>
            <a:r>
              <a:rPr lang="es-ES" dirty="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112"/>
            <a:ext cx="3995936" cy="6186309"/>
          </a:xfrm>
          <a:prstGeom prst="rect">
            <a:avLst/>
          </a:prstGeom>
        </p:spPr>
        <p:txBody>
          <a:bodyPr wrap="square">
            <a:spAutoFit/>
          </a:bodyPr>
          <a:lstStyle/>
          <a:p>
            <a:r>
              <a:rPr lang="es-ES" sz="1000" dirty="0"/>
              <a:t>&lt;!DOCTYPE </a:t>
            </a:r>
            <a:r>
              <a:rPr lang="es-ES" sz="1000" dirty="0" err="1"/>
              <a:t>html</a:t>
            </a:r>
            <a:r>
              <a:rPr lang="es-ES" sz="1000" dirty="0"/>
              <a:t> PUBLIC "-//W3C//DTD XHTML 1.0 </a:t>
            </a:r>
            <a:r>
              <a:rPr lang="es-ES" sz="1000" dirty="0" err="1"/>
              <a:t>Transitional</a:t>
            </a:r>
            <a:r>
              <a:rPr lang="es-ES" sz="1000" dirty="0"/>
              <a:t>//EN" "http://www.w3.org/TR/xhtml1/DTD/xhtml1-transitional.dtd"&gt; </a:t>
            </a:r>
          </a:p>
          <a:p>
            <a:r>
              <a:rPr lang="es-ES" sz="1000" dirty="0"/>
              <a:t>&lt;</a:t>
            </a:r>
            <a:r>
              <a:rPr lang="es-ES" sz="1000" dirty="0" err="1"/>
              <a:t>html</a:t>
            </a:r>
            <a:r>
              <a:rPr lang="es-ES" sz="1000" dirty="0"/>
              <a:t> </a:t>
            </a:r>
            <a:r>
              <a:rPr lang="es-ES" sz="1000" dirty="0" err="1"/>
              <a:t>xmlns</a:t>
            </a:r>
            <a:r>
              <a:rPr lang="es-ES" sz="1000" dirty="0"/>
              <a:t>="http://www.w3.org/1999/xhtml"&gt;</a:t>
            </a:r>
          </a:p>
          <a:p>
            <a:r>
              <a:rPr lang="es-ES" sz="1000" dirty="0"/>
              <a:t> &lt;head&gt;</a:t>
            </a:r>
          </a:p>
          <a:p>
            <a:r>
              <a:rPr lang="es-ES" sz="1000" dirty="0"/>
              <a:t> &lt;meta http-</a:t>
            </a:r>
            <a:r>
              <a:rPr lang="es-ES" sz="1000" dirty="0" err="1"/>
              <a:t>equiv</a:t>
            </a:r>
            <a:r>
              <a:rPr lang="es-ES" sz="1000" dirty="0"/>
              <a:t>="Content-</a:t>
            </a:r>
            <a:r>
              <a:rPr lang="es-ES" sz="1000" dirty="0" err="1"/>
              <a:t>Type</a:t>
            </a:r>
            <a:r>
              <a:rPr lang="es-ES" sz="1000" dirty="0"/>
              <a:t>" </a:t>
            </a:r>
            <a:r>
              <a:rPr lang="es-ES" sz="1000" dirty="0" err="1"/>
              <a:t>content</a:t>
            </a:r>
            <a:r>
              <a:rPr lang="es-ES" sz="1000" dirty="0"/>
              <a:t>="</a:t>
            </a:r>
            <a:r>
              <a:rPr lang="es-ES" sz="1000" dirty="0" err="1"/>
              <a:t>text</a:t>
            </a:r>
            <a:r>
              <a:rPr lang="es-ES" sz="1000" dirty="0"/>
              <a:t>/</a:t>
            </a:r>
            <a:r>
              <a:rPr lang="es-ES" sz="1000" dirty="0" err="1"/>
              <a:t>html</a:t>
            </a:r>
            <a:r>
              <a:rPr lang="es-ES" sz="1000" dirty="0"/>
              <a:t>; </a:t>
            </a:r>
            <a:r>
              <a:rPr lang="es-ES" sz="1000" dirty="0" err="1"/>
              <a:t>charset</a:t>
            </a:r>
            <a:r>
              <a:rPr lang="es-ES" sz="1000" dirty="0"/>
              <a:t>=utf-8" /&gt;</a:t>
            </a:r>
          </a:p>
          <a:p>
            <a:r>
              <a:rPr lang="es-ES" sz="1000" dirty="0"/>
              <a:t> &lt;</a:t>
            </a:r>
            <a:r>
              <a:rPr lang="es-ES" sz="1000" dirty="0" err="1"/>
              <a:t>title</a:t>
            </a:r>
            <a:r>
              <a:rPr lang="es-ES" sz="1000" dirty="0"/>
              <a:t>&gt;Propiedad </a:t>
            </a:r>
            <a:r>
              <a:rPr lang="es-ES" sz="1000" dirty="0" err="1"/>
              <a:t>transform</a:t>
            </a:r>
            <a:r>
              <a:rPr lang="es-ES" sz="1000" dirty="0"/>
              <a:t>: en CSS3 por Untitled.es&lt;/</a:t>
            </a:r>
            <a:r>
              <a:rPr lang="es-ES" sz="1000" dirty="0" err="1"/>
              <a:t>title</a:t>
            </a:r>
            <a:r>
              <a:rPr lang="es-ES" sz="1000" dirty="0"/>
              <a:t>&gt; </a:t>
            </a:r>
          </a:p>
          <a:p>
            <a:r>
              <a:rPr lang="es-ES" sz="1400" dirty="0"/>
              <a:t>&lt;</a:t>
            </a:r>
            <a:r>
              <a:rPr lang="es-ES" sz="1400" dirty="0" err="1"/>
              <a:t>style</a:t>
            </a:r>
            <a:r>
              <a:rPr lang="es-ES" sz="1400" dirty="0"/>
              <a:t> </a:t>
            </a:r>
            <a:r>
              <a:rPr lang="es-ES" sz="1400" dirty="0" err="1"/>
              <a:t>type</a:t>
            </a:r>
            <a:r>
              <a:rPr lang="es-ES" sz="1400" dirty="0"/>
              <a:t>="</a:t>
            </a:r>
            <a:r>
              <a:rPr lang="es-ES" sz="1400" dirty="0" err="1"/>
              <a:t>text</a:t>
            </a:r>
            <a:r>
              <a:rPr lang="es-ES" sz="1400" dirty="0"/>
              <a:t>/</a:t>
            </a:r>
            <a:r>
              <a:rPr lang="es-ES" sz="1400" dirty="0" err="1"/>
              <a:t>css</a:t>
            </a:r>
            <a:r>
              <a:rPr lang="es-ES" sz="1400" dirty="0"/>
              <a:t>"&gt; </a:t>
            </a:r>
          </a:p>
          <a:p>
            <a:r>
              <a:rPr lang="es-ES" sz="1400" dirty="0"/>
              <a:t>div{ </a:t>
            </a:r>
          </a:p>
          <a:p>
            <a:r>
              <a:rPr lang="es-ES" sz="1400" dirty="0" err="1"/>
              <a:t>background</a:t>
            </a:r>
            <a:r>
              <a:rPr lang="es-ES" sz="1400" dirty="0"/>
              <a:t>:#CCC;</a:t>
            </a:r>
          </a:p>
          <a:p>
            <a:r>
              <a:rPr lang="es-ES" sz="1400" dirty="0"/>
              <a:t> color:#666;</a:t>
            </a:r>
          </a:p>
          <a:p>
            <a:r>
              <a:rPr lang="es-ES" sz="1400" dirty="0"/>
              <a:t> width:75px;</a:t>
            </a:r>
          </a:p>
          <a:p>
            <a:r>
              <a:rPr lang="es-ES" sz="1400" dirty="0"/>
              <a:t> height:175px;</a:t>
            </a:r>
          </a:p>
          <a:p>
            <a:r>
              <a:rPr lang="es-ES" sz="1400" dirty="0"/>
              <a:t> } </a:t>
            </a:r>
          </a:p>
          <a:p>
            <a:r>
              <a:rPr lang="es-ES" sz="1400" dirty="0"/>
              <a:t>.</a:t>
            </a:r>
            <a:r>
              <a:rPr lang="es-ES" sz="1400" dirty="0" err="1"/>
              <a:t>notransformar</a:t>
            </a:r>
            <a:r>
              <a:rPr lang="es-ES" sz="1400" dirty="0"/>
              <a:t>{-</a:t>
            </a:r>
            <a:r>
              <a:rPr lang="es-ES" sz="1400" dirty="0" err="1"/>
              <a:t>webkit-transform:none</a:t>
            </a:r>
            <a:r>
              <a:rPr lang="es-ES" sz="1400" dirty="0"/>
              <a:t>;} </a:t>
            </a:r>
          </a:p>
          <a:p>
            <a:r>
              <a:rPr lang="es-ES" sz="1400" dirty="0"/>
              <a:t>.</a:t>
            </a:r>
            <a:r>
              <a:rPr lang="es-ES" sz="1400" dirty="0" err="1"/>
              <a:t>moverX</a:t>
            </a:r>
            <a:r>
              <a:rPr lang="es-ES" sz="1400" dirty="0"/>
              <a:t>{-</a:t>
            </a:r>
            <a:r>
              <a:rPr lang="es-ES" sz="1400" dirty="0" err="1"/>
              <a:t>webkit-transform:translateX</a:t>
            </a:r>
            <a:r>
              <a:rPr lang="es-ES" sz="1400" dirty="0"/>
              <a:t>(150px);} </a:t>
            </a:r>
          </a:p>
          <a:p>
            <a:r>
              <a:rPr lang="es-ES" sz="1400" dirty="0"/>
              <a:t>.</a:t>
            </a:r>
            <a:r>
              <a:rPr lang="es-ES" sz="1400" dirty="0" err="1"/>
              <a:t>moverY</a:t>
            </a:r>
            <a:r>
              <a:rPr lang="es-ES" sz="1400" dirty="0"/>
              <a:t>{-</a:t>
            </a:r>
            <a:r>
              <a:rPr lang="es-ES" sz="1400" dirty="0" err="1"/>
              <a:t>webkit-transform:translateY</a:t>
            </a:r>
            <a:r>
              <a:rPr lang="es-ES" sz="1400" dirty="0"/>
              <a:t>(50px);} </a:t>
            </a:r>
          </a:p>
          <a:p>
            <a:r>
              <a:rPr lang="es-ES" sz="1400" dirty="0"/>
              <a:t>.</a:t>
            </a:r>
            <a:r>
              <a:rPr lang="es-ES" sz="1400" dirty="0" err="1"/>
              <a:t>moverXY</a:t>
            </a:r>
            <a:r>
              <a:rPr lang="es-ES" sz="1400" dirty="0"/>
              <a:t>{-</a:t>
            </a:r>
            <a:r>
              <a:rPr lang="es-ES" sz="1400" dirty="0" err="1"/>
              <a:t>webkit-transform:translate</a:t>
            </a:r>
            <a:r>
              <a:rPr lang="es-ES" sz="1400" dirty="0"/>
              <a:t>(150px, 100px);}</a:t>
            </a:r>
          </a:p>
          <a:p>
            <a:r>
              <a:rPr lang="es-ES" sz="1400" dirty="0"/>
              <a:t> .</a:t>
            </a:r>
            <a:r>
              <a:rPr lang="es-ES" sz="1400" dirty="0" err="1"/>
              <a:t>escalarX</a:t>
            </a:r>
            <a:r>
              <a:rPr lang="es-ES" sz="1400" dirty="0"/>
              <a:t>{-</a:t>
            </a:r>
            <a:r>
              <a:rPr lang="es-ES" sz="1400" dirty="0" err="1"/>
              <a:t>webkit-transform:scaleX</a:t>
            </a:r>
            <a:r>
              <a:rPr lang="es-ES" sz="1400" dirty="0"/>
              <a:t>(2);}</a:t>
            </a:r>
          </a:p>
          <a:p>
            <a:r>
              <a:rPr lang="es-ES" sz="1400" dirty="0"/>
              <a:t> .</a:t>
            </a:r>
            <a:r>
              <a:rPr lang="es-ES" sz="1400" dirty="0" err="1"/>
              <a:t>escalarY</a:t>
            </a:r>
            <a:r>
              <a:rPr lang="es-ES" sz="1400" dirty="0"/>
              <a:t>{-</a:t>
            </a:r>
            <a:r>
              <a:rPr lang="es-ES" sz="1400" dirty="0" err="1"/>
              <a:t>webkit-transform:scaleY</a:t>
            </a:r>
            <a:r>
              <a:rPr lang="es-ES" sz="1400" dirty="0"/>
              <a:t>(3);} </a:t>
            </a:r>
          </a:p>
          <a:p>
            <a:r>
              <a:rPr lang="es-ES" sz="1400" dirty="0"/>
              <a:t>.</a:t>
            </a:r>
            <a:r>
              <a:rPr lang="es-ES" sz="1400" dirty="0" err="1"/>
              <a:t>escalarXY</a:t>
            </a:r>
            <a:r>
              <a:rPr lang="es-ES" sz="1400" dirty="0"/>
              <a:t>{-</a:t>
            </a:r>
            <a:r>
              <a:rPr lang="es-ES" sz="1400" dirty="0" err="1"/>
              <a:t>webkit-transform:scale</a:t>
            </a:r>
            <a:r>
              <a:rPr lang="es-ES" sz="1400" dirty="0"/>
              <a:t>(3,5);}</a:t>
            </a:r>
          </a:p>
          <a:p>
            <a:r>
              <a:rPr lang="es-ES" sz="1400" dirty="0"/>
              <a:t> .rotar{-</a:t>
            </a:r>
            <a:r>
              <a:rPr lang="es-ES" sz="1400" dirty="0" err="1"/>
              <a:t>webkit-transform:rotate</a:t>
            </a:r>
            <a:r>
              <a:rPr lang="es-ES" sz="1400" dirty="0"/>
              <a:t>(20deg);} </a:t>
            </a:r>
          </a:p>
          <a:p>
            <a:r>
              <a:rPr lang="es-ES" sz="1400" dirty="0"/>
              <a:t>.</a:t>
            </a:r>
            <a:r>
              <a:rPr lang="es-ES" sz="1400" dirty="0" err="1"/>
              <a:t>rotarX</a:t>
            </a:r>
            <a:r>
              <a:rPr lang="es-ES" sz="1400" dirty="0"/>
              <a:t>{-</a:t>
            </a:r>
            <a:r>
              <a:rPr lang="es-ES" sz="1400" dirty="0" err="1"/>
              <a:t>webkit-transform:rotateX</a:t>
            </a:r>
            <a:r>
              <a:rPr lang="es-ES" sz="1400" dirty="0"/>
              <a:t>(140deg);}</a:t>
            </a:r>
          </a:p>
          <a:p>
            <a:r>
              <a:rPr lang="es-ES" sz="1400" dirty="0"/>
              <a:t> .</a:t>
            </a:r>
            <a:r>
              <a:rPr lang="es-ES" sz="1400" dirty="0" err="1"/>
              <a:t>rotarY</a:t>
            </a:r>
            <a:r>
              <a:rPr lang="es-ES" sz="1400" dirty="0"/>
              <a:t>{-</a:t>
            </a:r>
            <a:r>
              <a:rPr lang="es-ES" sz="1400" dirty="0" err="1"/>
              <a:t>webkit-transform:rotateY</a:t>
            </a:r>
            <a:r>
              <a:rPr lang="es-ES" sz="1400" dirty="0"/>
              <a:t>(140deg);} </a:t>
            </a:r>
          </a:p>
          <a:p>
            <a:r>
              <a:rPr lang="es-ES" sz="1400" dirty="0"/>
              <a:t>.sesgar{-</a:t>
            </a:r>
            <a:r>
              <a:rPr lang="es-ES" sz="1400" dirty="0" err="1"/>
              <a:t>webkit-transform:skew</a:t>
            </a:r>
            <a:r>
              <a:rPr lang="es-ES" sz="1400" dirty="0"/>
              <a:t>(35deg,35deg);} </a:t>
            </a:r>
          </a:p>
          <a:p>
            <a:r>
              <a:rPr lang="es-ES" sz="1400" dirty="0"/>
              <a:t>.</a:t>
            </a:r>
            <a:r>
              <a:rPr lang="es-ES" sz="1400" dirty="0" err="1"/>
              <a:t>sesgarX</a:t>
            </a:r>
            <a:r>
              <a:rPr lang="es-ES" sz="1400" dirty="0"/>
              <a:t> {-</a:t>
            </a:r>
            <a:r>
              <a:rPr lang="es-ES" sz="1400" dirty="0" err="1"/>
              <a:t>webkit-transform:skewX</a:t>
            </a:r>
            <a:r>
              <a:rPr lang="es-ES" sz="1400" dirty="0"/>
              <a:t>(5deg);} </a:t>
            </a:r>
          </a:p>
          <a:p>
            <a:r>
              <a:rPr lang="es-ES" sz="1400" dirty="0"/>
              <a:t>.</a:t>
            </a:r>
            <a:r>
              <a:rPr lang="es-ES" sz="1400" dirty="0" err="1"/>
              <a:t>sesgarY</a:t>
            </a:r>
            <a:r>
              <a:rPr lang="es-ES" sz="1400" dirty="0"/>
              <a:t> {-</a:t>
            </a:r>
            <a:r>
              <a:rPr lang="es-ES" sz="1400" dirty="0" err="1"/>
              <a:t>webkit-transform:skewY</a:t>
            </a:r>
            <a:r>
              <a:rPr lang="es-ES" sz="1400" dirty="0"/>
              <a:t>(15deg);}</a:t>
            </a:r>
          </a:p>
          <a:p>
            <a:r>
              <a:rPr lang="es-ES" sz="1400" dirty="0"/>
              <a:t> &lt;/</a:t>
            </a:r>
            <a:r>
              <a:rPr lang="es-ES" sz="1400" dirty="0" err="1"/>
              <a:t>style</a:t>
            </a:r>
            <a:r>
              <a:rPr lang="es-ES" sz="1400" dirty="0"/>
              <a:t>&gt;</a:t>
            </a:r>
          </a:p>
          <a:p>
            <a:r>
              <a:rPr lang="es-ES" sz="1400" dirty="0"/>
              <a:t> &lt;/head&gt;</a:t>
            </a:r>
          </a:p>
          <a:p>
            <a:r>
              <a:rPr lang="es-ES" sz="1400" dirty="0"/>
              <a:t> &lt;</a:t>
            </a:r>
            <a:r>
              <a:rPr lang="es-ES" sz="1400" dirty="0" err="1"/>
              <a:t>body</a:t>
            </a:r>
            <a:r>
              <a:rPr lang="es-ES" sz="1400" dirty="0"/>
              <a:t>&gt;</a:t>
            </a:r>
          </a:p>
        </p:txBody>
      </p:sp>
      <p:sp>
        <p:nvSpPr>
          <p:cNvPr id="3" name="2 Rectángulo"/>
          <p:cNvSpPr/>
          <p:nvPr/>
        </p:nvSpPr>
        <p:spPr>
          <a:xfrm>
            <a:off x="4555624" y="908720"/>
            <a:ext cx="4572000" cy="4308872"/>
          </a:xfrm>
          <a:prstGeom prst="rect">
            <a:avLst/>
          </a:prstGeom>
        </p:spPr>
        <p:txBody>
          <a:bodyPr>
            <a:spAutoFit/>
          </a:bodyPr>
          <a:lstStyle/>
          <a:p>
            <a:r>
              <a:rPr lang="es-ES" dirty="0"/>
              <a:t> &lt;!-- &lt;div </a:t>
            </a:r>
            <a:r>
              <a:rPr lang="es-ES" dirty="0" err="1"/>
              <a:t>class</a:t>
            </a:r>
            <a:r>
              <a:rPr lang="es-ES" dirty="0"/>
              <a:t>="</a:t>
            </a:r>
            <a:r>
              <a:rPr lang="es-ES" dirty="0" err="1"/>
              <a:t>notransformar</a:t>
            </a:r>
            <a:r>
              <a:rPr lang="es-ES" dirty="0"/>
              <a:t>"&gt;Untitled.es&lt;/div&gt; </a:t>
            </a:r>
          </a:p>
          <a:p>
            <a:r>
              <a:rPr lang="es-ES" dirty="0"/>
              <a:t>&lt;div </a:t>
            </a:r>
            <a:r>
              <a:rPr lang="es-ES" dirty="0" err="1"/>
              <a:t>class</a:t>
            </a:r>
            <a:r>
              <a:rPr lang="es-ES" dirty="0"/>
              <a:t>="</a:t>
            </a:r>
            <a:r>
              <a:rPr lang="es-ES" dirty="0" err="1"/>
              <a:t>moverX</a:t>
            </a:r>
            <a:r>
              <a:rPr lang="es-ES" dirty="0"/>
              <a:t>"&gt;Untitled.es&lt;/div&gt;</a:t>
            </a:r>
          </a:p>
          <a:p>
            <a:r>
              <a:rPr lang="es-ES" dirty="0"/>
              <a:t> &lt;div </a:t>
            </a:r>
            <a:r>
              <a:rPr lang="es-ES" dirty="0" err="1"/>
              <a:t>class</a:t>
            </a:r>
            <a:r>
              <a:rPr lang="es-ES" dirty="0"/>
              <a:t>="</a:t>
            </a:r>
            <a:r>
              <a:rPr lang="es-ES" dirty="0" err="1"/>
              <a:t>moverY</a:t>
            </a:r>
            <a:r>
              <a:rPr lang="es-ES" dirty="0"/>
              <a:t>"&gt;Untitled.es&lt;/div&gt;</a:t>
            </a:r>
          </a:p>
          <a:p>
            <a:r>
              <a:rPr lang="es-ES" dirty="0"/>
              <a:t> &lt;div </a:t>
            </a:r>
            <a:r>
              <a:rPr lang="es-ES" dirty="0" err="1"/>
              <a:t>class</a:t>
            </a:r>
            <a:r>
              <a:rPr lang="es-ES" dirty="0"/>
              <a:t>="</a:t>
            </a:r>
            <a:r>
              <a:rPr lang="es-ES" dirty="0" err="1"/>
              <a:t>moverXY</a:t>
            </a:r>
            <a:r>
              <a:rPr lang="es-ES" dirty="0"/>
              <a:t>"&gt;Untitled.es&lt;/div&gt;</a:t>
            </a:r>
          </a:p>
          <a:p>
            <a:r>
              <a:rPr lang="es-ES" dirty="0"/>
              <a:t> &lt;div </a:t>
            </a:r>
            <a:r>
              <a:rPr lang="es-ES" dirty="0" err="1"/>
              <a:t>class</a:t>
            </a:r>
            <a:r>
              <a:rPr lang="es-ES" dirty="0"/>
              <a:t>="</a:t>
            </a:r>
            <a:r>
              <a:rPr lang="es-ES" dirty="0" err="1"/>
              <a:t>escalarXY</a:t>
            </a:r>
            <a:r>
              <a:rPr lang="es-ES" dirty="0"/>
              <a:t>"&gt;Untitled.es&lt;/div&gt;</a:t>
            </a:r>
          </a:p>
          <a:p>
            <a:r>
              <a:rPr lang="es-ES" dirty="0"/>
              <a:t> &lt;div </a:t>
            </a:r>
            <a:r>
              <a:rPr lang="es-ES" dirty="0" err="1"/>
              <a:t>class</a:t>
            </a:r>
            <a:r>
              <a:rPr lang="es-ES" dirty="0"/>
              <a:t>="</a:t>
            </a:r>
            <a:r>
              <a:rPr lang="es-ES" dirty="0" err="1"/>
              <a:t>escalarY</a:t>
            </a:r>
            <a:r>
              <a:rPr lang="es-ES" dirty="0"/>
              <a:t>"&gt;Untitled.es&lt;/div&gt; </a:t>
            </a:r>
          </a:p>
          <a:p>
            <a:r>
              <a:rPr lang="es-ES" dirty="0"/>
              <a:t>&lt;div </a:t>
            </a:r>
            <a:r>
              <a:rPr lang="es-ES" dirty="0" err="1"/>
              <a:t>class</a:t>
            </a:r>
            <a:r>
              <a:rPr lang="es-ES" dirty="0"/>
              <a:t>="</a:t>
            </a:r>
            <a:r>
              <a:rPr lang="es-ES" dirty="0" err="1"/>
              <a:t>escalarXY</a:t>
            </a:r>
            <a:r>
              <a:rPr lang="es-ES" dirty="0"/>
              <a:t>"&gt;Untitled.es&lt;/div&gt;</a:t>
            </a:r>
          </a:p>
          <a:p>
            <a:r>
              <a:rPr lang="es-ES" dirty="0"/>
              <a:t> &lt;div </a:t>
            </a:r>
            <a:r>
              <a:rPr lang="es-ES" dirty="0" err="1"/>
              <a:t>class</a:t>
            </a:r>
            <a:r>
              <a:rPr lang="es-ES" dirty="0"/>
              <a:t>="rotar"&gt;Untitled.es&lt;/div&gt; </a:t>
            </a:r>
          </a:p>
          <a:p>
            <a:r>
              <a:rPr lang="es-ES" dirty="0"/>
              <a:t>&lt;div </a:t>
            </a:r>
            <a:r>
              <a:rPr lang="es-ES" dirty="0" err="1"/>
              <a:t>class</a:t>
            </a:r>
            <a:r>
              <a:rPr lang="es-ES" dirty="0"/>
              <a:t>="</a:t>
            </a:r>
            <a:r>
              <a:rPr lang="es-ES" dirty="0" err="1"/>
              <a:t>rotarX</a:t>
            </a:r>
            <a:r>
              <a:rPr lang="es-ES" dirty="0"/>
              <a:t>"&gt;Untitled.es&lt;/div&gt;</a:t>
            </a:r>
          </a:p>
          <a:p>
            <a:r>
              <a:rPr lang="es-ES" dirty="0"/>
              <a:t> &lt;div </a:t>
            </a:r>
            <a:r>
              <a:rPr lang="es-ES" dirty="0" err="1"/>
              <a:t>class</a:t>
            </a:r>
            <a:r>
              <a:rPr lang="es-ES" dirty="0"/>
              <a:t>="</a:t>
            </a:r>
            <a:r>
              <a:rPr lang="es-ES" dirty="0" err="1"/>
              <a:t>rotarY</a:t>
            </a:r>
            <a:r>
              <a:rPr lang="es-ES" dirty="0"/>
              <a:t>"&gt;Untitled.es&lt;/div&gt;</a:t>
            </a:r>
          </a:p>
          <a:p>
            <a:r>
              <a:rPr lang="es-ES" dirty="0"/>
              <a:t> &lt;div </a:t>
            </a:r>
            <a:r>
              <a:rPr lang="es-ES" dirty="0" err="1"/>
              <a:t>class</a:t>
            </a:r>
            <a:r>
              <a:rPr lang="es-ES" dirty="0"/>
              <a:t>="sesgar"&gt;Untitled.es&lt;/div&gt; </a:t>
            </a:r>
          </a:p>
          <a:p>
            <a:r>
              <a:rPr lang="es-ES" dirty="0"/>
              <a:t>&lt;div </a:t>
            </a:r>
            <a:r>
              <a:rPr lang="es-ES" dirty="0" err="1"/>
              <a:t>class</a:t>
            </a:r>
            <a:r>
              <a:rPr lang="es-ES" dirty="0"/>
              <a:t>="</a:t>
            </a:r>
            <a:r>
              <a:rPr lang="es-ES" dirty="0" err="1"/>
              <a:t>sesgarX</a:t>
            </a:r>
            <a:r>
              <a:rPr lang="es-ES" dirty="0"/>
              <a:t>"&gt;Untitled.es&lt;/div&gt; </a:t>
            </a:r>
          </a:p>
          <a:p>
            <a:r>
              <a:rPr lang="es-ES" dirty="0"/>
              <a:t>&lt;div </a:t>
            </a:r>
            <a:r>
              <a:rPr lang="es-ES" dirty="0" err="1"/>
              <a:t>class</a:t>
            </a:r>
            <a:r>
              <a:rPr lang="es-ES" dirty="0"/>
              <a:t>="</a:t>
            </a:r>
            <a:r>
              <a:rPr lang="es-ES" dirty="0" err="1"/>
              <a:t>sesgarY</a:t>
            </a:r>
            <a:r>
              <a:rPr lang="es-ES" dirty="0"/>
              <a:t>"&gt;Untitled.es&lt;/div&gt;--&gt;</a:t>
            </a:r>
          </a:p>
          <a:p>
            <a:r>
              <a:rPr lang="es-ES" sz="1100" dirty="0"/>
              <a:t> &lt;/</a:t>
            </a:r>
            <a:r>
              <a:rPr lang="es-ES" sz="1100" dirty="0" err="1"/>
              <a:t>body</a:t>
            </a:r>
            <a:r>
              <a:rPr lang="es-ES" sz="1100" dirty="0"/>
              <a:t>&gt;</a:t>
            </a:r>
          </a:p>
          <a:p>
            <a:r>
              <a:rPr lang="es-ES" sz="1100" dirty="0"/>
              <a:t> &lt;/</a:t>
            </a:r>
            <a:r>
              <a:rPr lang="es-ES" sz="1100" dirty="0" err="1"/>
              <a:t>html</a:t>
            </a:r>
            <a:r>
              <a:rPr lang="es-ES" sz="1100" dirty="0"/>
              <a:t>&gt;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413" y="763905"/>
            <a:ext cx="302895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676" y="762000"/>
            <a:ext cx="3095625"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887"/>
            <a:ext cx="2867025" cy="561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5232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284838"/>
            <a:ext cx="2262222" cy="369332"/>
          </a:xfrm>
          <a:prstGeom prst="rect">
            <a:avLst/>
          </a:prstGeom>
        </p:spPr>
        <p:txBody>
          <a:bodyPr wrap="none">
            <a:spAutoFit/>
          </a:bodyPr>
          <a:lstStyle/>
          <a:p>
            <a:pPr fontAlgn="base"/>
            <a:r>
              <a:rPr lang="es-ES" b="1" dirty="0">
                <a:solidFill>
                  <a:srgbClr val="000000"/>
                </a:solidFill>
                <a:latin typeface="Arial"/>
              </a:rPr>
              <a:t>Transiciones CSS3</a:t>
            </a:r>
            <a:endParaRPr lang="es-ES" b="1" i="0" u="none" strike="noStrike" dirty="0">
              <a:solidFill>
                <a:srgbClr val="000000"/>
              </a:solidFill>
              <a:effectLst/>
              <a:latin typeface="Arial"/>
            </a:endParaRPr>
          </a:p>
        </p:txBody>
      </p:sp>
      <p:sp>
        <p:nvSpPr>
          <p:cNvPr id="3" name="2 Rectángulo"/>
          <p:cNvSpPr/>
          <p:nvPr/>
        </p:nvSpPr>
        <p:spPr>
          <a:xfrm>
            <a:off x="169248" y="764704"/>
            <a:ext cx="8795240" cy="1200329"/>
          </a:xfrm>
          <a:prstGeom prst="rect">
            <a:avLst/>
          </a:prstGeom>
        </p:spPr>
        <p:txBody>
          <a:bodyPr wrap="square">
            <a:spAutoFit/>
          </a:bodyPr>
          <a:lstStyle/>
          <a:p>
            <a:r>
              <a:rPr lang="es-ES" dirty="0">
                <a:solidFill>
                  <a:srgbClr val="000000"/>
                </a:solidFill>
                <a:latin typeface="Arial"/>
              </a:rPr>
              <a:t>Las transiciones con CSS, son </a:t>
            </a:r>
            <a:r>
              <a:rPr lang="es-ES" dirty="0"/>
              <a:t>efectos</a:t>
            </a:r>
            <a:r>
              <a:rPr lang="es-ES" dirty="0">
                <a:solidFill>
                  <a:srgbClr val="000000"/>
                </a:solidFill>
                <a:latin typeface="Arial"/>
              </a:rPr>
              <a:t> o animaciones que se aplican a los elementos al pasar de un estilo a otro.</a:t>
            </a:r>
          </a:p>
          <a:p>
            <a:r>
              <a:rPr lang="es-ES" dirty="0">
                <a:solidFill>
                  <a:srgbClr val="000000"/>
                </a:solidFill>
                <a:latin typeface="Arial"/>
              </a:rPr>
              <a:t>Con estas transiciones podemos suavizar el cambio de estilos sin la necesidad de utilizar </a:t>
            </a:r>
            <a:r>
              <a:rPr lang="es-ES" dirty="0" err="1">
                <a:solidFill>
                  <a:srgbClr val="000000"/>
                </a:solidFill>
                <a:latin typeface="Arial"/>
              </a:rPr>
              <a:t>javascript</a:t>
            </a:r>
            <a:r>
              <a:rPr lang="es-ES" dirty="0">
                <a:solidFill>
                  <a:srgbClr val="000000"/>
                </a:solidFill>
                <a:latin typeface="Arial"/>
              </a:rPr>
              <a:t> o flash.</a:t>
            </a:r>
            <a:endParaRPr lang="es-ES" dirty="0"/>
          </a:p>
        </p:txBody>
      </p:sp>
      <p:sp>
        <p:nvSpPr>
          <p:cNvPr id="4" name="3 Rectángulo"/>
          <p:cNvSpPr/>
          <p:nvPr/>
        </p:nvSpPr>
        <p:spPr>
          <a:xfrm>
            <a:off x="248782" y="1984049"/>
            <a:ext cx="8571690" cy="3693319"/>
          </a:xfrm>
          <a:prstGeom prst="rect">
            <a:avLst/>
          </a:prstGeom>
        </p:spPr>
        <p:txBody>
          <a:bodyPr wrap="square">
            <a:spAutoFit/>
          </a:bodyPr>
          <a:lstStyle/>
          <a:p>
            <a:pPr fontAlgn="base"/>
            <a:r>
              <a:rPr lang="es-ES" dirty="0">
                <a:solidFill>
                  <a:srgbClr val="000000"/>
                </a:solidFill>
                <a:latin typeface="Arial"/>
              </a:rPr>
              <a:t>Antes de nada, indicar que para aplicar transiciones debemos tener en cuenta unas cuantas cuestiones:</a:t>
            </a:r>
          </a:p>
          <a:p>
            <a:pPr fontAlgn="base"/>
            <a:r>
              <a:rPr lang="es-ES" dirty="0">
                <a:solidFill>
                  <a:srgbClr val="000000"/>
                </a:solidFill>
                <a:latin typeface="Arial"/>
              </a:rPr>
              <a:t>Utilizando </a:t>
            </a:r>
            <a:r>
              <a:rPr lang="es-ES" b="1" dirty="0" err="1">
                <a:solidFill>
                  <a:srgbClr val="000000"/>
                </a:solidFill>
                <a:latin typeface="Arial"/>
              </a:rPr>
              <a:t>transition-property</a:t>
            </a:r>
            <a:r>
              <a:rPr lang="es-ES" b="1" dirty="0">
                <a:solidFill>
                  <a:srgbClr val="000000"/>
                </a:solidFill>
                <a:latin typeface="Arial"/>
              </a:rPr>
              <a:t> i</a:t>
            </a:r>
            <a:r>
              <a:rPr lang="es-ES" dirty="0">
                <a:solidFill>
                  <a:srgbClr val="000000"/>
                </a:solidFill>
                <a:latin typeface="Arial"/>
              </a:rPr>
              <a:t>ndicaremos cual es la propiedad que queremos que cambie gradualmente. En el caso de ser más de una, las iremos separando con una coma.</a:t>
            </a:r>
          </a:p>
          <a:p>
            <a:pPr fontAlgn="base"/>
            <a:endParaRPr lang="es-ES" dirty="0">
              <a:solidFill>
                <a:srgbClr val="000000"/>
              </a:solidFill>
              <a:latin typeface="Arial"/>
            </a:endParaRPr>
          </a:p>
          <a:p>
            <a:pPr fontAlgn="base"/>
            <a:r>
              <a:rPr lang="es-ES" dirty="0" err="1">
                <a:solidFill>
                  <a:srgbClr val="000000"/>
                </a:solidFill>
                <a:latin typeface="Arial"/>
              </a:rPr>
              <a:t>transition-property</a:t>
            </a:r>
            <a:r>
              <a:rPr lang="es-ES" dirty="0">
                <a:solidFill>
                  <a:srgbClr val="000000"/>
                </a:solidFill>
                <a:latin typeface="Arial"/>
              </a:rPr>
              <a:t>: </a:t>
            </a:r>
            <a:r>
              <a:rPr lang="es-ES" dirty="0" err="1">
                <a:solidFill>
                  <a:srgbClr val="000000"/>
                </a:solidFill>
                <a:latin typeface="Arial"/>
              </a:rPr>
              <a:t>background</a:t>
            </a:r>
            <a:r>
              <a:rPr lang="es-ES" dirty="0">
                <a:solidFill>
                  <a:srgbClr val="000000"/>
                </a:solidFill>
                <a:latin typeface="Arial"/>
              </a:rPr>
              <a:t>-color, box-</a:t>
            </a:r>
            <a:r>
              <a:rPr lang="es-ES" dirty="0" err="1">
                <a:solidFill>
                  <a:srgbClr val="000000"/>
                </a:solidFill>
                <a:latin typeface="Arial"/>
              </a:rPr>
              <a:t>shadow</a:t>
            </a:r>
            <a:r>
              <a:rPr lang="es-ES" dirty="0">
                <a:solidFill>
                  <a:srgbClr val="000000"/>
                </a:solidFill>
                <a:latin typeface="Arial"/>
              </a:rPr>
              <a:t>;</a:t>
            </a:r>
          </a:p>
          <a:p>
            <a:pPr fontAlgn="base"/>
            <a:endParaRPr lang="es-ES" dirty="0">
              <a:solidFill>
                <a:srgbClr val="000000"/>
              </a:solidFill>
              <a:latin typeface="Arial"/>
            </a:endParaRPr>
          </a:p>
          <a:p>
            <a:pPr fontAlgn="base"/>
            <a:r>
              <a:rPr lang="es-ES" dirty="0">
                <a:solidFill>
                  <a:srgbClr val="000000"/>
                </a:solidFill>
                <a:latin typeface="Arial"/>
              </a:rPr>
              <a:t>Con </a:t>
            </a:r>
            <a:r>
              <a:rPr lang="es-ES" b="1" dirty="0" err="1">
                <a:solidFill>
                  <a:srgbClr val="000000"/>
                </a:solidFill>
                <a:latin typeface="Arial"/>
              </a:rPr>
              <a:t>transition-duration</a:t>
            </a:r>
            <a:r>
              <a:rPr lang="es-ES" b="1" dirty="0">
                <a:solidFill>
                  <a:srgbClr val="000000"/>
                </a:solidFill>
                <a:latin typeface="Arial"/>
              </a:rPr>
              <a:t> </a:t>
            </a:r>
            <a:r>
              <a:rPr lang="es-ES" dirty="0">
                <a:solidFill>
                  <a:srgbClr val="000000"/>
                </a:solidFill>
                <a:latin typeface="Arial"/>
              </a:rPr>
              <a:t>fijaremos la duración del cambio entre estilos en segundos. Se puede emplear medidas decimales, por ejemplo.</a:t>
            </a:r>
          </a:p>
          <a:p>
            <a:pPr fontAlgn="base"/>
            <a:endParaRPr lang="es-ES" dirty="0">
              <a:solidFill>
                <a:srgbClr val="000000"/>
              </a:solidFill>
              <a:latin typeface="Arial"/>
            </a:endParaRPr>
          </a:p>
          <a:p>
            <a:pPr fontAlgn="base"/>
            <a:r>
              <a:rPr lang="es-ES" dirty="0" err="1">
                <a:solidFill>
                  <a:srgbClr val="000000"/>
                </a:solidFill>
                <a:latin typeface="Arial"/>
              </a:rPr>
              <a:t>transition-duration</a:t>
            </a:r>
            <a:r>
              <a:rPr lang="es-ES" dirty="0">
                <a:solidFill>
                  <a:srgbClr val="000000"/>
                </a:solidFill>
                <a:latin typeface="Arial"/>
              </a:rPr>
              <a:t>: 0.4s;</a:t>
            </a:r>
          </a:p>
          <a:p>
            <a:pPr fontAlgn="base"/>
            <a:endParaRPr lang="es-ES" b="1" i="0" dirty="0">
              <a:solidFill>
                <a:srgbClr val="000000"/>
              </a:solidFill>
              <a:effectLst/>
              <a:latin typeface="Arial"/>
            </a:endParaRPr>
          </a:p>
        </p:txBody>
      </p:sp>
    </p:spTree>
    <p:extLst>
      <p:ext uri="{BB962C8B-B14F-4D97-AF65-F5344CB8AC3E}">
        <p14:creationId xmlns:p14="http://schemas.microsoft.com/office/powerpoint/2010/main" val="241149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476672"/>
            <a:ext cx="7632848"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 dirty="0"/>
              <a:t>div { </a:t>
            </a:r>
          </a:p>
          <a:p>
            <a:r>
              <a:rPr lang="es-ES" dirty="0"/>
              <a:t>/*Para los navegadores que no soportan varias imágenes</a:t>
            </a:r>
          </a:p>
          <a:p>
            <a:r>
              <a:rPr lang="es-ES" dirty="0"/>
              <a:t>*/ </a:t>
            </a:r>
            <a:r>
              <a:rPr lang="es-ES" dirty="0" err="1"/>
              <a:t>background:url</a:t>
            </a:r>
            <a:r>
              <a:rPr lang="es-ES" dirty="0"/>
              <a:t>(azulejo-pequeno.png); </a:t>
            </a:r>
          </a:p>
          <a:p>
            <a:r>
              <a:rPr lang="es-ES" dirty="0"/>
              <a:t>/*En caso de soportar varias imágenes sustituye el estilo por este</a:t>
            </a:r>
          </a:p>
          <a:p>
            <a:r>
              <a:rPr lang="es-ES" dirty="0"/>
              <a:t>*/ </a:t>
            </a:r>
            <a:r>
              <a:rPr lang="es-ES" dirty="0" err="1"/>
              <a:t>background</a:t>
            </a:r>
            <a:r>
              <a:rPr lang="es-ES" dirty="0"/>
              <a:t>: </a:t>
            </a:r>
            <a:r>
              <a:rPr lang="es-ES" dirty="0" err="1"/>
              <a:t>url</a:t>
            </a:r>
            <a:r>
              <a:rPr lang="es-ES" dirty="0"/>
              <a:t>(saltamontes.png), </a:t>
            </a:r>
            <a:r>
              <a:rPr lang="es-ES" dirty="0" err="1"/>
              <a:t>url</a:t>
            </a:r>
            <a:r>
              <a:rPr lang="es-ES" dirty="0"/>
              <a:t>(rana.png), </a:t>
            </a:r>
            <a:r>
              <a:rPr lang="es-ES" dirty="0" err="1"/>
              <a:t>url</a:t>
            </a:r>
            <a:r>
              <a:rPr lang="es-ES" dirty="0"/>
              <a:t>(azulejo-pequeno.png);</a:t>
            </a:r>
          </a:p>
        </p:txBody>
      </p:sp>
      <p:sp>
        <p:nvSpPr>
          <p:cNvPr id="3" name="2 Rectángulo"/>
          <p:cNvSpPr/>
          <p:nvPr/>
        </p:nvSpPr>
        <p:spPr>
          <a:xfrm>
            <a:off x="299567" y="2127210"/>
            <a:ext cx="5328592"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dirty="0"/>
              <a:t>div</a:t>
            </a:r>
          </a:p>
          <a:p>
            <a:r>
              <a:rPr lang="es-ES" dirty="0"/>
              <a:t> { width:600px;</a:t>
            </a:r>
          </a:p>
          <a:p>
            <a:r>
              <a:rPr lang="es-ES" dirty="0"/>
              <a:t> height:350px;</a:t>
            </a:r>
          </a:p>
          <a:p>
            <a:r>
              <a:rPr lang="es-ES" dirty="0"/>
              <a:t> </a:t>
            </a:r>
            <a:r>
              <a:rPr lang="es-ES" dirty="0" err="1"/>
              <a:t>border</a:t>
            </a:r>
            <a:r>
              <a:rPr lang="es-ES" dirty="0"/>
              <a:t>: 5px </a:t>
            </a:r>
            <a:r>
              <a:rPr lang="es-ES" dirty="0" err="1"/>
              <a:t>solid</a:t>
            </a:r>
            <a:r>
              <a:rPr lang="es-ES" dirty="0"/>
              <a:t> </a:t>
            </a:r>
            <a:r>
              <a:rPr lang="es-ES" dirty="0" err="1"/>
              <a:t>hsla</a:t>
            </a:r>
            <a:r>
              <a:rPr lang="es-ES" dirty="0"/>
              <a:t>(30, 8%, 5%, .5); </a:t>
            </a:r>
          </a:p>
          <a:p>
            <a:r>
              <a:rPr lang="es-ES" dirty="0" err="1"/>
              <a:t>background-size</a:t>
            </a:r>
            <a:r>
              <a:rPr lang="es-ES" dirty="0"/>
              <a:t>: 50% 100%; </a:t>
            </a:r>
          </a:p>
          <a:p>
            <a:r>
              <a:rPr lang="es-ES" dirty="0"/>
              <a:t>/*Para los navegadores que no soportan varias imágenes*/ </a:t>
            </a:r>
            <a:r>
              <a:rPr lang="es-ES" dirty="0" err="1"/>
              <a:t>background:url</a:t>
            </a:r>
            <a:r>
              <a:rPr lang="es-ES" dirty="0"/>
              <a:t>(azulejo-pequeno.png); </a:t>
            </a:r>
          </a:p>
          <a:p>
            <a:r>
              <a:rPr lang="es-ES" dirty="0"/>
              <a:t>/*En caso de soportar varias imágenes sustituye el estilo por este */ </a:t>
            </a:r>
          </a:p>
          <a:p>
            <a:r>
              <a:rPr lang="es-ES" dirty="0" err="1"/>
              <a:t>background</a:t>
            </a:r>
            <a:r>
              <a:rPr lang="es-ES" dirty="0"/>
              <a:t>: </a:t>
            </a:r>
            <a:r>
              <a:rPr lang="es-ES" dirty="0" err="1"/>
              <a:t>url</a:t>
            </a:r>
            <a:r>
              <a:rPr lang="es-ES" dirty="0"/>
              <a:t>(saltamontes.png), </a:t>
            </a:r>
          </a:p>
          <a:p>
            <a:r>
              <a:rPr lang="es-ES" dirty="0" err="1"/>
              <a:t>url</a:t>
            </a:r>
            <a:r>
              <a:rPr lang="es-ES" dirty="0"/>
              <a:t>(rana.png), </a:t>
            </a:r>
          </a:p>
          <a:p>
            <a:r>
              <a:rPr lang="es-ES" dirty="0" err="1"/>
              <a:t>url</a:t>
            </a:r>
            <a:r>
              <a:rPr lang="es-ES" dirty="0"/>
              <a:t>(azulejo-pequeno.png); </a:t>
            </a:r>
          </a:p>
          <a:p>
            <a:r>
              <a:rPr lang="es-ES" dirty="0"/>
              <a:t>}</a:t>
            </a:r>
          </a:p>
        </p:txBody>
      </p:sp>
      <p:sp>
        <p:nvSpPr>
          <p:cNvPr id="4" name="3 Rectángulo"/>
          <p:cNvSpPr/>
          <p:nvPr/>
        </p:nvSpPr>
        <p:spPr>
          <a:xfrm>
            <a:off x="299567" y="5949280"/>
            <a:ext cx="8424936"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s-ES" dirty="0">
                <a:solidFill>
                  <a:srgbClr val="000000"/>
                </a:solidFill>
                <a:latin typeface="Arial"/>
              </a:rPr>
              <a:t>Como podemos observar la propiedad </a:t>
            </a:r>
            <a:r>
              <a:rPr lang="es-ES" b="1" dirty="0" err="1">
                <a:solidFill>
                  <a:srgbClr val="000000"/>
                </a:solidFill>
                <a:latin typeface="Arial"/>
              </a:rPr>
              <a:t>background-size</a:t>
            </a:r>
            <a:r>
              <a:rPr lang="es-ES" dirty="0">
                <a:solidFill>
                  <a:srgbClr val="000000"/>
                </a:solidFill>
                <a:latin typeface="Arial"/>
              </a:rPr>
              <a:t> es aplicada para todas las imágenes.</a:t>
            </a:r>
            <a:endParaRPr lang="es-E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2984" y="2708920"/>
            <a:ext cx="33337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37750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116632"/>
            <a:ext cx="2993127" cy="369332"/>
          </a:xfrm>
          <a:prstGeom prst="rect">
            <a:avLst/>
          </a:prstGeom>
        </p:spPr>
        <p:txBody>
          <a:bodyPr wrap="none">
            <a:spAutoFit/>
          </a:bodyPr>
          <a:lstStyle/>
          <a:p>
            <a:pPr fontAlgn="base"/>
            <a:r>
              <a:rPr lang="es-ES" b="1" dirty="0" err="1">
                <a:solidFill>
                  <a:srgbClr val="000000"/>
                </a:solidFill>
                <a:latin typeface="Arial"/>
              </a:rPr>
              <a:t>transition-timing-function</a:t>
            </a:r>
            <a:endParaRPr lang="es-ES" b="1" dirty="0">
              <a:solidFill>
                <a:srgbClr val="000000"/>
              </a:solidFill>
              <a:latin typeface="Arial"/>
            </a:endParaRPr>
          </a:p>
        </p:txBody>
      </p:sp>
      <p:sp>
        <p:nvSpPr>
          <p:cNvPr id="3" name="2 Rectángulo"/>
          <p:cNvSpPr/>
          <p:nvPr/>
        </p:nvSpPr>
        <p:spPr>
          <a:xfrm>
            <a:off x="134616" y="508100"/>
            <a:ext cx="8856984" cy="6186309"/>
          </a:xfrm>
          <a:prstGeom prst="rect">
            <a:avLst/>
          </a:prstGeom>
        </p:spPr>
        <p:txBody>
          <a:bodyPr wrap="square">
            <a:spAutoFit/>
          </a:bodyPr>
          <a:lstStyle/>
          <a:p>
            <a:pPr fontAlgn="base"/>
            <a:r>
              <a:rPr lang="es-ES" dirty="0">
                <a:solidFill>
                  <a:srgbClr val="000000"/>
                </a:solidFill>
                <a:latin typeface="Arial"/>
              </a:rPr>
              <a:t>Nos permite variar la velocidad de inicio y fin en el cambio de estilo. Pudiendo hacer más veloz el inicio de la transición, el final, etc.</a:t>
            </a:r>
          </a:p>
          <a:p>
            <a:pPr fontAlgn="base"/>
            <a:r>
              <a:rPr lang="es-ES" dirty="0">
                <a:solidFill>
                  <a:srgbClr val="000000"/>
                </a:solidFill>
                <a:latin typeface="Arial"/>
              </a:rPr>
              <a:t>Por defecto estaremos empleando </a:t>
            </a:r>
            <a:r>
              <a:rPr lang="es-ES" dirty="0" err="1">
                <a:solidFill>
                  <a:srgbClr val="000000"/>
                </a:solidFill>
                <a:latin typeface="Arial"/>
              </a:rPr>
              <a:t>ease</a:t>
            </a:r>
            <a:r>
              <a:rPr lang="es-ES" dirty="0">
                <a:solidFill>
                  <a:srgbClr val="000000"/>
                </a:solidFill>
                <a:latin typeface="Arial"/>
              </a:rPr>
              <a:t>.</a:t>
            </a:r>
          </a:p>
          <a:p>
            <a:pPr fontAlgn="base"/>
            <a:br>
              <a:rPr lang="es-ES" dirty="0">
                <a:solidFill>
                  <a:srgbClr val="000000"/>
                </a:solidFill>
                <a:latin typeface="Arial"/>
              </a:rPr>
            </a:br>
            <a:r>
              <a:rPr lang="es-ES" dirty="0" err="1">
                <a:solidFill>
                  <a:srgbClr val="000000"/>
                </a:solidFill>
                <a:latin typeface="Arial"/>
              </a:rPr>
              <a:t>animation-timing-function</a:t>
            </a:r>
            <a:r>
              <a:rPr lang="es-ES" dirty="0">
                <a:solidFill>
                  <a:srgbClr val="000000"/>
                </a:solidFill>
                <a:latin typeface="Arial"/>
              </a:rPr>
              <a:t>: </a:t>
            </a:r>
            <a:r>
              <a:rPr lang="es-ES" b="1" dirty="0" err="1">
                <a:solidFill>
                  <a:srgbClr val="000000"/>
                </a:solidFill>
                <a:latin typeface="inherit"/>
              </a:rPr>
              <a:t>ease</a:t>
            </a:r>
            <a:r>
              <a:rPr lang="es-ES" b="1" dirty="0">
                <a:solidFill>
                  <a:srgbClr val="000000"/>
                </a:solidFill>
                <a:latin typeface="inherit"/>
              </a:rPr>
              <a:t>;</a:t>
            </a:r>
          </a:p>
          <a:p>
            <a:pPr fontAlgn="base"/>
            <a:endParaRPr lang="es-ES" dirty="0">
              <a:solidFill>
                <a:srgbClr val="000000"/>
              </a:solidFill>
              <a:latin typeface="Arial"/>
            </a:endParaRPr>
          </a:p>
          <a:p>
            <a:pPr fontAlgn="base"/>
            <a:r>
              <a:rPr lang="es-ES" dirty="0">
                <a:solidFill>
                  <a:srgbClr val="000000"/>
                </a:solidFill>
                <a:latin typeface="Arial"/>
              </a:rPr>
              <a:t>La opción linear es para que durante toda la animación haya la misma velocidad.</a:t>
            </a:r>
            <a:br>
              <a:rPr lang="es-ES" dirty="0">
                <a:solidFill>
                  <a:srgbClr val="000000"/>
                </a:solidFill>
                <a:latin typeface="Arial"/>
              </a:rPr>
            </a:br>
            <a:r>
              <a:rPr lang="es-ES" dirty="0" err="1">
                <a:solidFill>
                  <a:srgbClr val="000000"/>
                </a:solidFill>
                <a:latin typeface="Arial"/>
              </a:rPr>
              <a:t>animation-timing-function</a:t>
            </a:r>
            <a:r>
              <a:rPr lang="es-ES" dirty="0">
                <a:solidFill>
                  <a:srgbClr val="000000"/>
                </a:solidFill>
                <a:latin typeface="Arial"/>
              </a:rPr>
              <a:t>: </a:t>
            </a:r>
            <a:r>
              <a:rPr lang="es-ES" b="1" dirty="0">
                <a:solidFill>
                  <a:srgbClr val="000000"/>
                </a:solidFill>
                <a:latin typeface="inherit"/>
              </a:rPr>
              <a:t>linear;</a:t>
            </a:r>
          </a:p>
          <a:p>
            <a:pPr fontAlgn="base"/>
            <a:endParaRPr lang="es-ES" dirty="0">
              <a:solidFill>
                <a:srgbClr val="000000"/>
              </a:solidFill>
              <a:latin typeface="Arial"/>
            </a:endParaRPr>
          </a:p>
          <a:p>
            <a:pPr fontAlgn="base"/>
            <a:r>
              <a:rPr lang="es-ES" dirty="0">
                <a:solidFill>
                  <a:srgbClr val="000000"/>
                </a:solidFill>
                <a:latin typeface="Arial"/>
              </a:rPr>
              <a:t>La opción </a:t>
            </a:r>
            <a:r>
              <a:rPr lang="es-ES" dirty="0" err="1">
                <a:solidFill>
                  <a:srgbClr val="000000"/>
                </a:solidFill>
                <a:latin typeface="Arial"/>
              </a:rPr>
              <a:t>ease</a:t>
            </a:r>
            <a:r>
              <a:rPr lang="es-ES" dirty="0">
                <a:solidFill>
                  <a:srgbClr val="000000"/>
                </a:solidFill>
                <a:latin typeface="Arial"/>
              </a:rPr>
              <a:t>-in es para que la animación empiece despacio y termine rápido.</a:t>
            </a:r>
            <a:br>
              <a:rPr lang="es-ES" dirty="0">
                <a:solidFill>
                  <a:srgbClr val="000000"/>
                </a:solidFill>
                <a:latin typeface="Arial"/>
              </a:rPr>
            </a:br>
            <a:r>
              <a:rPr lang="es-ES" dirty="0" err="1">
                <a:solidFill>
                  <a:srgbClr val="000000"/>
                </a:solidFill>
                <a:latin typeface="Arial"/>
              </a:rPr>
              <a:t>animation-timing-function</a:t>
            </a:r>
            <a:r>
              <a:rPr lang="es-ES" dirty="0">
                <a:solidFill>
                  <a:srgbClr val="000000"/>
                </a:solidFill>
                <a:latin typeface="Arial"/>
              </a:rPr>
              <a:t>: </a:t>
            </a:r>
            <a:r>
              <a:rPr lang="es-ES" b="1" dirty="0" err="1">
                <a:solidFill>
                  <a:srgbClr val="000000"/>
                </a:solidFill>
                <a:latin typeface="inherit"/>
              </a:rPr>
              <a:t>ease</a:t>
            </a:r>
            <a:r>
              <a:rPr lang="es-ES" b="1" dirty="0">
                <a:solidFill>
                  <a:srgbClr val="000000"/>
                </a:solidFill>
                <a:latin typeface="inherit"/>
              </a:rPr>
              <a:t>-in;</a:t>
            </a:r>
          </a:p>
          <a:p>
            <a:pPr fontAlgn="base"/>
            <a:endParaRPr lang="es-ES" dirty="0">
              <a:solidFill>
                <a:srgbClr val="000000"/>
              </a:solidFill>
              <a:latin typeface="Arial"/>
            </a:endParaRPr>
          </a:p>
          <a:p>
            <a:pPr fontAlgn="base"/>
            <a:r>
              <a:rPr lang="es-ES" dirty="0">
                <a:solidFill>
                  <a:srgbClr val="000000"/>
                </a:solidFill>
                <a:latin typeface="Arial"/>
              </a:rPr>
              <a:t>La opción </a:t>
            </a:r>
            <a:r>
              <a:rPr lang="es-ES" dirty="0" err="1">
                <a:solidFill>
                  <a:srgbClr val="000000"/>
                </a:solidFill>
                <a:latin typeface="Arial"/>
              </a:rPr>
              <a:t>ease-out</a:t>
            </a:r>
            <a:r>
              <a:rPr lang="es-ES" dirty="0">
                <a:solidFill>
                  <a:srgbClr val="000000"/>
                </a:solidFill>
                <a:latin typeface="Arial"/>
              </a:rPr>
              <a:t> es para que la animación empiece rápido y termine lento.</a:t>
            </a:r>
            <a:br>
              <a:rPr lang="es-ES" dirty="0">
                <a:solidFill>
                  <a:srgbClr val="000000"/>
                </a:solidFill>
                <a:latin typeface="Arial"/>
              </a:rPr>
            </a:br>
            <a:r>
              <a:rPr lang="es-ES" dirty="0" err="1">
                <a:solidFill>
                  <a:srgbClr val="000000"/>
                </a:solidFill>
                <a:latin typeface="Arial"/>
              </a:rPr>
              <a:t>animation-timing-function</a:t>
            </a:r>
            <a:r>
              <a:rPr lang="es-ES" dirty="0">
                <a:solidFill>
                  <a:srgbClr val="000000"/>
                </a:solidFill>
                <a:latin typeface="Arial"/>
              </a:rPr>
              <a:t>: </a:t>
            </a:r>
            <a:r>
              <a:rPr lang="es-ES" b="1" dirty="0" err="1">
                <a:solidFill>
                  <a:srgbClr val="000000"/>
                </a:solidFill>
                <a:latin typeface="inherit"/>
              </a:rPr>
              <a:t>ease-out</a:t>
            </a:r>
            <a:r>
              <a:rPr lang="es-ES" b="1" dirty="0">
                <a:solidFill>
                  <a:srgbClr val="000000"/>
                </a:solidFill>
                <a:latin typeface="inherit"/>
              </a:rPr>
              <a:t>;</a:t>
            </a:r>
          </a:p>
          <a:p>
            <a:pPr fontAlgn="base"/>
            <a:endParaRPr lang="es-ES" dirty="0">
              <a:solidFill>
                <a:srgbClr val="000000"/>
              </a:solidFill>
              <a:latin typeface="Arial"/>
            </a:endParaRPr>
          </a:p>
          <a:p>
            <a:pPr fontAlgn="base"/>
            <a:r>
              <a:rPr lang="es-ES" dirty="0">
                <a:solidFill>
                  <a:srgbClr val="000000"/>
                </a:solidFill>
                <a:latin typeface="Arial"/>
              </a:rPr>
              <a:t>La opción </a:t>
            </a:r>
            <a:r>
              <a:rPr lang="es-ES" dirty="0" err="1">
                <a:solidFill>
                  <a:srgbClr val="000000"/>
                </a:solidFill>
                <a:latin typeface="Arial"/>
              </a:rPr>
              <a:t>ease</a:t>
            </a:r>
            <a:r>
              <a:rPr lang="es-ES" dirty="0">
                <a:solidFill>
                  <a:srgbClr val="000000"/>
                </a:solidFill>
                <a:latin typeface="Arial"/>
              </a:rPr>
              <a:t>-in-</a:t>
            </a:r>
            <a:r>
              <a:rPr lang="es-ES" dirty="0" err="1">
                <a:solidFill>
                  <a:srgbClr val="000000"/>
                </a:solidFill>
                <a:latin typeface="Arial"/>
              </a:rPr>
              <a:t>out</a:t>
            </a:r>
            <a:r>
              <a:rPr lang="es-ES" dirty="0">
                <a:solidFill>
                  <a:srgbClr val="000000"/>
                </a:solidFill>
                <a:latin typeface="Arial"/>
              </a:rPr>
              <a:t> es para que la animación empiece y termine lento.</a:t>
            </a:r>
            <a:br>
              <a:rPr lang="es-ES" dirty="0">
                <a:solidFill>
                  <a:srgbClr val="000000"/>
                </a:solidFill>
                <a:latin typeface="Arial"/>
              </a:rPr>
            </a:br>
            <a:r>
              <a:rPr lang="es-ES" dirty="0" err="1">
                <a:solidFill>
                  <a:srgbClr val="000000"/>
                </a:solidFill>
                <a:latin typeface="Arial"/>
              </a:rPr>
              <a:t>animation-timing-function</a:t>
            </a:r>
            <a:r>
              <a:rPr lang="es-ES" dirty="0">
                <a:solidFill>
                  <a:srgbClr val="000000"/>
                </a:solidFill>
                <a:latin typeface="Arial"/>
              </a:rPr>
              <a:t>: </a:t>
            </a:r>
            <a:r>
              <a:rPr lang="es-ES" b="1" dirty="0" err="1">
                <a:solidFill>
                  <a:srgbClr val="000000"/>
                </a:solidFill>
                <a:latin typeface="inherit"/>
              </a:rPr>
              <a:t>ease</a:t>
            </a:r>
            <a:r>
              <a:rPr lang="es-ES" b="1" dirty="0">
                <a:solidFill>
                  <a:srgbClr val="000000"/>
                </a:solidFill>
                <a:latin typeface="inherit"/>
              </a:rPr>
              <a:t>-in-</a:t>
            </a:r>
            <a:r>
              <a:rPr lang="es-ES" b="1" dirty="0" err="1">
                <a:solidFill>
                  <a:srgbClr val="000000"/>
                </a:solidFill>
                <a:latin typeface="inherit"/>
              </a:rPr>
              <a:t>out</a:t>
            </a:r>
            <a:r>
              <a:rPr lang="es-ES" b="1" dirty="0">
                <a:solidFill>
                  <a:srgbClr val="000000"/>
                </a:solidFill>
                <a:latin typeface="inherit"/>
              </a:rPr>
              <a:t>;</a:t>
            </a:r>
          </a:p>
          <a:p>
            <a:pPr fontAlgn="base"/>
            <a:endParaRPr lang="es-ES" dirty="0">
              <a:solidFill>
                <a:srgbClr val="000000"/>
              </a:solidFill>
              <a:latin typeface="Arial"/>
            </a:endParaRPr>
          </a:p>
          <a:p>
            <a:pPr fontAlgn="base"/>
            <a:r>
              <a:rPr lang="es-ES" dirty="0">
                <a:solidFill>
                  <a:srgbClr val="000000"/>
                </a:solidFill>
                <a:latin typeface="Arial"/>
              </a:rPr>
              <a:t>La opción </a:t>
            </a:r>
            <a:r>
              <a:rPr lang="es-ES" dirty="0" err="1">
                <a:solidFill>
                  <a:srgbClr val="000000"/>
                </a:solidFill>
                <a:latin typeface="Arial"/>
              </a:rPr>
              <a:t>cubic-bezier</a:t>
            </a:r>
            <a:r>
              <a:rPr lang="es-ES" dirty="0">
                <a:solidFill>
                  <a:srgbClr val="000000"/>
                </a:solidFill>
                <a:latin typeface="Arial"/>
              </a:rPr>
              <a:t> es para definir los propios valores de velocidad, siendo aceptado un rango de 0 a 1.</a:t>
            </a:r>
          </a:p>
          <a:p>
            <a:pPr fontAlgn="base"/>
            <a:br>
              <a:rPr lang="es-ES" dirty="0">
                <a:solidFill>
                  <a:srgbClr val="000000"/>
                </a:solidFill>
                <a:latin typeface="Arial"/>
              </a:rPr>
            </a:br>
            <a:r>
              <a:rPr lang="es-ES" dirty="0" err="1">
                <a:solidFill>
                  <a:srgbClr val="000000"/>
                </a:solidFill>
                <a:latin typeface="Arial"/>
              </a:rPr>
              <a:t>animation-timing-function</a:t>
            </a:r>
            <a:r>
              <a:rPr lang="es-ES" dirty="0">
                <a:solidFill>
                  <a:srgbClr val="000000"/>
                </a:solidFill>
                <a:latin typeface="Arial"/>
              </a:rPr>
              <a:t>: </a:t>
            </a:r>
            <a:r>
              <a:rPr lang="es-ES" b="1" dirty="0" err="1">
                <a:solidFill>
                  <a:srgbClr val="000000"/>
                </a:solidFill>
                <a:latin typeface="inherit"/>
              </a:rPr>
              <a:t>cubic-bezier</a:t>
            </a:r>
            <a:r>
              <a:rPr lang="es-ES" b="1" dirty="0">
                <a:solidFill>
                  <a:srgbClr val="000000"/>
                </a:solidFill>
                <a:latin typeface="inherit"/>
              </a:rPr>
              <a:t>(0.4, 0.8, 1.0, 0.1);</a:t>
            </a:r>
            <a:endParaRPr lang="es-ES" b="0" i="0" dirty="0">
              <a:solidFill>
                <a:srgbClr val="000000"/>
              </a:solidFill>
              <a:effectLst/>
              <a:latin typeface="Arial"/>
            </a:endParaRPr>
          </a:p>
        </p:txBody>
      </p:sp>
    </p:spTree>
    <p:extLst>
      <p:ext uri="{BB962C8B-B14F-4D97-AF65-F5344CB8AC3E}">
        <p14:creationId xmlns:p14="http://schemas.microsoft.com/office/powerpoint/2010/main" val="25583411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9144000" cy="2585323"/>
          </a:xfrm>
          <a:prstGeom prst="rect">
            <a:avLst/>
          </a:prstGeom>
        </p:spPr>
        <p:txBody>
          <a:bodyPr wrap="square">
            <a:spAutoFit/>
          </a:bodyPr>
          <a:lstStyle/>
          <a:p>
            <a:pPr fontAlgn="base"/>
            <a:r>
              <a:rPr lang="es-ES" b="1" dirty="0" err="1"/>
              <a:t>transition-delay</a:t>
            </a:r>
            <a:endParaRPr lang="es-ES" b="1" dirty="0"/>
          </a:p>
          <a:p>
            <a:pPr fontAlgn="base"/>
            <a:r>
              <a:rPr lang="es-ES" dirty="0"/>
              <a:t>Retraso del inicio de la transición</a:t>
            </a:r>
          </a:p>
          <a:p>
            <a:pPr fontAlgn="base"/>
            <a:r>
              <a:rPr lang="es-ES" dirty="0" err="1"/>
              <a:t>transition-delay</a:t>
            </a:r>
            <a:r>
              <a:rPr lang="es-ES" dirty="0"/>
              <a:t>: 0s;</a:t>
            </a:r>
          </a:p>
          <a:p>
            <a:pPr fontAlgn="base"/>
            <a:r>
              <a:rPr lang="es-ES" b="1" dirty="0"/>
              <a:t>Ahora vamos a ver el ejemplo</a:t>
            </a:r>
          </a:p>
          <a:p>
            <a:pPr fontAlgn="base"/>
            <a:r>
              <a:rPr lang="es-ES" dirty="0"/>
              <a:t>Antes de nada vamos a crear unos estilos para el </a:t>
            </a:r>
            <a:r>
              <a:rPr lang="es-ES" dirty="0" err="1"/>
              <a:t>background</a:t>
            </a:r>
            <a:r>
              <a:rPr lang="es-ES" dirty="0"/>
              <a:t> de nuestro ejemplo y para el texto con CSS3.</a:t>
            </a:r>
          </a:p>
          <a:p>
            <a:pPr fontAlgn="base"/>
            <a:r>
              <a:rPr lang="es-ES" dirty="0"/>
              <a:t>Al texto le hemos dado una apariencia de bajo relieve.</a:t>
            </a:r>
            <a:br>
              <a:rPr lang="es-ES" dirty="0"/>
            </a:br>
            <a:r>
              <a:rPr lang="es-ES" dirty="0"/>
              <a:t>Algunos de éstos  estilos  los aplicaremos directamente a </a:t>
            </a:r>
            <a:r>
              <a:rPr lang="es-ES" dirty="0" err="1"/>
              <a:t>body</a:t>
            </a:r>
            <a:r>
              <a:rPr lang="es-ES" dirty="0"/>
              <a:t> y otros creando una clase llamada .texto.</a:t>
            </a:r>
          </a:p>
        </p:txBody>
      </p:sp>
      <p:sp>
        <p:nvSpPr>
          <p:cNvPr id="3" name="2 Rectángulo"/>
          <p:cNvSpPr/>
          <p:nvPr/>
        </p:nvSpPr>
        <p:spPr>
          <a:xfrm>
            <a:off x="251520" y="2590155"/>
            <a:ext cx="6840760" cy="3970318"/>
          </a:xfrm>
          <a:prstGeom prst="rect">
            <a:avLst/>
          </a:prstGeom>
        </p:spPr>
        <p:txBody>
          <a:bodyPr wrap="square">
            <a:spAutoFit/>
          </a:bodyPr>
          <a:lstStyle/>
          <a:p>
            <a:r>
              <a:rPr lang="es-ES" sz="1400" dirty="0" err="1"/>
              <a:t>body</a:t>
            </a:r>
            <a:r>
              <a:rPr lang="es-ES" sz="1400" dirty="0"/>
              <a:t>  {</a:t>
            </a:r>
          </a:p>
          <a:p>
            <a:r>
              <a:rPr lang="es-ES" sz="1400" dirty="0"/>
              <a:t> 	</a:t>
            </a:r>
            <a:r>
              <a:rPr lang="es-ES" sz="1400" dirty="0" err="1"/>
              <a:t>background</a:t>
            </a:r>
            <a:r>
              <a:rPr lang="es-ES" sz="1400" dirty="0"/>
              <a:t>-color:#333;</a:t>
            </a:r>
          </a:p>
          <a:p>
            <a:r>
              <a:rPr lang="es-ES" sz="1400" dirty="0"/>
              <a:t>	 </a:t>
            </a:r>
            <a:r>
              <a:rPr lang="es-ES" sz="1400" dirty="0" err="1"/>
              <a:t>background-color:hsla</a:t>
            </a:r>
            <a:r>
              <a:rPr lang="es-ES" sz="1400" dirty="0"/>
              <a:t>(0, 0%, 20%, 1);</a:t>
            </a:r>
          </a:p>
          <a:p>
            <a:r>
              <a:rPr lang="es-ES" sz="1400" dirty="0"/>
              <a:t>	 </a:t>
            </a:r>
            <a:r>
              <a:rPr lang="es-ES" sz="1400" dirty="0" err="1"/>
              <a:t>background-image</a:t>
            </a:r>
            <a:r>
              <a:rPr lang="es-ES" sz="1400" dirty="0"/>
              <a:t>:</a:t>
            </a:r>
          </a:p>
          <a:p>
            <a:r>
              <a:rPr lang="es-ES" sz="1400" dirty="0"/>
              <a:t>		 </a:t>
            </a:r>
            <a:r>
              <a:rPr lang="es-ES" sz="1400" dirty="0" err="1"/>
              <a:t>url</a:t>
            </a:r>
            <a:r>
              <a:rPr lang="es-ES" sz="1400" dirty="0"/>
              <a:t>(bg3.png),</a:t>
            </a:r>
          </a:p>
          <a:p>
            <a:r>
              <a:rPr lang="es-ES" sz="1400" dirty="0"/>
              <a:t>		 </a:t>
            </a:r>
            <a:r>
              <a:rPr lang="es-ES" sz="1400" dirty="0" err="1"/>
              <a:t>url</a:t>
            </a:r>
            <a:r>
              <a:rPr lang="es-ES" sz="1400" dirty="0"/>
              <a:t>(bg2.png), </a:t>
            </a:r>
          </a:p>
          <a:p>
            <a:r>
              <a:rPr lang="es-ES" sz="1400" dirty="0"/>
              <a:t>		</a:t>
            </a:r>
            <a:r>
              <a:rPr lang="es-ES" sz="1400" dirty="0" err="1"/>
              <a:t>url</a:t>
            </a:r>
            <a:r>
              <a:rPr lang="es-ES" sz="1400" dirty="0"/>
              <a:t>(bg.png); </a:t>
            </a:r>
          </a:p>
          <a:p>
            <a:r>
              <a:rPr lang="es-ES" sz="1400" dirty="0"/>
              <a:t>	</a:t>
            </a:r>
            <a:r>
              <a:rPr lang="es-ES" sz="1400" dirty="0" err="1"/>
              <a:t>background-size:auto</a:t>
            </a:r>
            <a:r>
              <a:rPr lang="es-ES" sz="1400" dirty="0"/>
              <a:t>; </a:t>
            </a:r>
          </a:p>
          <a:p>
            <a:r>
              <a:rPr lang="es-ES" sz="1400" dirty="0"/>
              <a:t>	margin-top:50px;</a:t>
            </a:r>
          </a:p>
          <a:p>
            <a:r>
              <a:rPr lang="es-ES" sz="1400" dirty="0"/>
              <a:t>	 margin-left:300px;</a:t>
            </a:r>
          </a:p>
          <a:p>
            <a:r>
              <a:rPr lang="es-ES" sz="1400" dirty="0"/>
              <a:t> }.texto{</a:t>
            </a:r>
          </a:p>
          <a:p>
            <a:r>
              <a:rPr lang="es-ES" sz="1400" dirty="0"/>
              <a:t>	 </a:t>
            </a:r>
            <a:r>
              <a:rPr lang="es-ES" sz="1400" dirty="0" err="1"/>
              <a:t>font-family:Tahoma</a:t>
            </a:r>
            <a:r>
              <a:rPr lang="es-ES" sz="1400" dirty="0"/>
              <a:t>, Geneva, </a:t>
            </a:r>
            <a:r>
              <a:rPr lang="es-ES" sz="1400" dirty="0" err="1"/>
              <a:t>sans-serif</a:t>
            </a:r>
            <a:r>
              <a:rPr lang="es-ES" sz="1400" dirty="0"/>
              <a:t>; </a:t>
            </a:r>
          </a:p>
          <a:p>
            <a:r>
              <a:rPr lang="es-ES" sz="1400" dirty="0"/>
              <a:t>	font-size:15px; </a:t>
            </a:r>
          </a:p>
          <a:p>
            <a:r>
              <a:rPr lang="es-ES" sz="1400" dirty="0"/>
              <a:t>	</a:t>
            </a:r>
            <a:r>
              <a:rPr lang="es-ES" sz="1400" dirty="0" err="1"/>
              <a:t>font-weight:bold</a:t>
            </a:r>
            <a:r>
              <a:rPr lang="es-ES" sz="1400" dirty="0"/>
              <a:t>; </a:t>
            </a:r>
          </a:p>
          <a:p>
            <a:r>
              <a:rPr lang="es-ES" sz="1400" dirty="0"/>
              <a:t>	</a:t>
            </a:r>
            <a:r>
              <a:rPr lang="es-ES" sz="1400" dirty="0" err="1"/>
              <a:t>text-shadow</a:t>
            </a:r>
            <a:r>
              <a:rPr lang="es-ES" sz="1400" dirty="0"/>
              <a:t>: -1px </a:t>
            </a:r>
            <a:r>
              <a:rPr lang="es-ES" sz="1400" dirty="0" err="1"/>
              <a:t>1px</a:t>
            </a:r>
            <a:r>
              <a:rPr lang="es-ES" sz="1400" dirty="0"/>
              <a:t> </a:t>
            </a:r>
            <a:r>
              <a:rPr lang="es-ES" sz="1400" dirty="0" err="1"/>
              <a:t>1px</a:t>
            </a:r>
            <a:r>
              <a:rPr lang="es-ES" sz="1400" dirty="0"/>
              <a:t> </a:t>
            </a:r>
            <a:r>
              <a:rPr lang="es-ES" sz="1400" dirty="0" err="1"/>
              <a:t>hsla</a:t>
            </a:r>
            <a:r>
              <a:rPr lang="es-ES" sz="1400" dirty="0"/>
              <a:t>(180, 1%, 30%, 1);</a:t>
            </a:r>
          </a:p>
          <a:p>
            <a:r>
              <a:rPr lang="es-ES" sz="1400" dirty="0"/>
              <a:t>	 letter-spacing:5px; </a:t>
            </a:r>
          </a:p>
          <a:p>
            <a:r>
              <a:rPr lang="es-ES" sz="1400" dirty="0"/>
              <a:t>	color:#222;</a:t>
            </a:r>
          </a:p>
          <a:p>
            <a:r>
              <a:rPr lang="es-ES" sz="1400" dirty="0"/>
              <a:t> }</a:t>
            </a:r>
          </a:p>
        </p:txBody>
      </p:sp>
    </p:spTree>
    <p:extLst>
      <p:ext uri="{BB962C8B-B14F-4D97-AF65-F5344CB8AC3E}">
        <p14:creationId xmlns:p14="http://schemas.microsoft.com/office/powerpoint/2010/main" val="38491326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116632"/>
            <a:ext cx="8568952" cy="3693319"/>
          </a:xfrm>
          <a:prstGeom prst="rect">
            <a:avLst/>
          </a:prstGeom>
        </p:spPr>
        <p:txBody>
          <a:bodyPr wrap="square">
            <a:spAutoFit/>
          </a:bodyPr>
          <a:lstStyle/>
          <a:p>
            <a:pPr fontAlgn="base"/>
            <a:r>
              <a:rPr lang="es-ES" dirty="0">
                <a:solidFill>
                  <a:srgbClr val="000000"/>
                </a:solidFill>
                <a:latin typeface="Arial"/>
              </a:rPr>
              <a:t>Ahora vamos a crear un marco en el que tenemos que introducir unos botones.</a:t>
            </a:r>
          </a:p>
          <a:p>
            <a:r>
              <a:rPr lang="es-ES" dirty="0"/>
              <a:t>.marco{ </a:t>
            </a:r>
          </a:p>
          <a:p>
            <a:r>
              <a:rPr lang="es-ES" dirty="0"/>
              <a:t>	</a:t>
            </a:r>
            <a:r>
              <a:rPr lang="es-ES" dirty="0" err="1"/>
              <a:t>background-color:hsla</a:t>
            </a:r>
            <a:r>
              <a:rPr lang="es-ES" dirty="0"/>
              <a:t>(250, 1%, 22%, 1);</a:t>
            </a:r>
          </a:p>
          <a:p>
            <a:r>
              <a:rPr lang="es-ES" dirty="0"/>
              <a:t>	</a:t>
            </a:r>
            <a:r>
              <a:rPr lang="es-ES" dirty="0" err="1"/>
              <a:t>background-image:url</a:t>
            </a:r>
            <a:r>
              <a:rPr lang="es-ES" dirty="0"/>
              <a:t>(bg-marco.png); </a:t>
            </a:r>
          </a:p>
          <a:p>
            <a:r>
              <a:rPr lang="es-ES" dirty="0"/>
              <a:t>	box-</a:t>
            </a:r>
            <a:r>
              <a:rPr lang="es-ES" dirty="0" err="1"/>
              <a:t>shadow</a:t>
            </a:r>
            <a:r>
              <a:rPr lang="es-ES" dirty="0"/>
              <a:t>: -1px </a:t>
            </a:r>
            <a:r>
              <a:rPr lang="es-ES" dirty="0" err="1"/>
              <a:t>1px</a:t>
            </a:r>
            <a:r>
              <a:rPr lang="es-ES" dirty="0"/>
              <a:t> </a:t>
            </a:r>
            <a:r>
              <a:rPr lang="es-ES" dirty="0" err="1"/>
              <a:t>1px</a:t>
            </a:r>
            <a:r>
              <a:rPr lang="es-ES" dirty="0"/>
              <a:t> </a:t>
            </a:r>
            <a:r>
              <a:rPr lang="es-ES" dirty="0" err="1"/>
              <a:t>hsla</a:t>
            </a:r>
            <a:r>
              <a:rPr lang="es-ES" dirty="0"/>
              <a:t>(180, 1%, 30%, 1);</a:t>
            </a:r>
          </a:p>
          <a:p>
            <a:r>
              <a:rPr lang="es-ES" dirty="0"/>
              <a:t>	height:25px;</a:t>
            </a:r>
          </a:p>
          <a:p>
            <a:r>
              <a:rPr lang="es-ES" dirty="0"/>
              <a:t>	width:400px;</a:t>
            </a:r>
          </a:p>
          <a:p>
            <a:r>
              <a:rPr lang="es-ES" dirty="0"/>
              <a:t>	padding:20px; </a:t>
            </a:r>
          </a:p>
          <a:p>
            <a:r>
              <a:rPr lang="es-ES" dirty="0"/>
              <a:t>	</a:t>
            </a:r>
            <a:r>
              <a:rPr lang="es-ES" dirty="0" err="1"/>
              <a:t>border</a:t>
            </a:r>
            <a:r>
              <a:rPr lang="es-ES" dirty="0"/>
              <a:t>: </a:t>
            </a:r>
            <a:r>
              <a:rPr lang="es-ES" dirty="0" err="1"/>
              <a:t>hsla</a:t>
            </a:r>
            <a:r>
              <a:rPr lang="es-ES" dirty="0"/>
              <a:t>(0, 0%, 0%, 1) 2px </a:t>
            </a:r>
            <a:r>
              <a:rPr lang="es-ES" dirty="0" err="1"/>
              <a:t>solid</a:t>
            </a:r>
            <a:r>
              <a:rPr lang="es-ES" dirty="0"/>
              <a:t>; </a:t>
            </a:r>
          </a:p>
          <a:p>
            <a:r>
              <a:rPr lang="es-ES" dirty="0"/>
              <a:t>	border-radius:5px 5px </a:t>
            </a:r>
            <a:r>
              <a:rPr lang="es-ES" dirty="0" err="1"/>
              <a:t>5px</a:t>
            </a:r>
            <a:r>
              <a:rPr lang="es-ES" dirty="0"/>
              <a:t> </a:t>
            </a:r>
            <a:r>
              <a:rPr lang="es-ES" dirty="0" err="1"/>
              <a:t>5px</a:t>
            </a:r>
            <a:r>
              <a:rPr lang="es-ES" dirty="0"/>
              <a:t>; </a:t>
            </a:r>
          </a:p>
          <a:p>
            <a:r>
              <a:rPr lang="es-ES" dirty="0"/>
              <a:t>	margin-top:20px; </a:t>
            </a:r>
          </a:p>
          <a:p>
            <a:r>
              <a:rPr lang="es-ES" dirty="0"/>
              <a:t>	margin-bottom:20px;</a:t>
            </a:r>
          </a:p>
          <a:p>
            <a:r>
              <a:rPr lang="es-ES" dirty="0"/>
              <a:t> }</a:t>
            </a:r>
          </a:p>
        </p:txBody>
      </p:sp>
      <p:pic>
        <p:nvPicPr>
          <p:cNvPr id="2050" name="Picture 2" descr="http://untitled.es/wp-content/uploads/2011/12/transicion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437112"/>
            <a:ext cx="4286250" cy="154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4665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840" y="0"/>
            <a:ext cx="8960648" cy="5909310"/>
          </a:xfrm>
          <a:prstGeom prst="rect">
            <a:avLst/>
          </a:prstGeom>
        </p:spPr>
        <p:txBody>
          <a:bodyPr wrap="square">
            <a:spAutoFit/>
          </a:bodyPr>
          <a:lstStyle/>
          <a:p>
            <a:pPr fontAlgn="base"/>
            <a:r>
              <a:rPr lang="es-ES" dirty="0">
                <a:solidFill>
                  <a:srgbClr val="000000"/>
                </a:solidFill>
                <a:latin typeface="Arial"/>
              </a:rPr>
              <a:t>Ahora vamos a crear un botón que será el objeto al que se quiere aplicar las transiciones para conseguir la animación mediante CSS3.</a:t>
            </a:r>
          </a:p>
          <a:p>
            <a:pPr fontAlgn="base"/>
            <a:endParaRPr lang="es-ES" dirty="0">
              <a:solidFill>
                <a:srgbClr val="000000"/>
              </a:solidFill>
              <a:latin typeface="Arial"/>
            </a:endParaRPr>
          </a:p>
          <a:p>
            <a:r>
              <a:rPr lang="es-ES" dirty="0"/>
              <a:t>.</a:t>
            </a:r>
            <a:r>
              <a:rPr lang="es-ES" dirty="0" err="1"/>
              <a:t>boton</a:t>
            </a:r>
            <a:r>
              <a:rPr lang="es-ES" dirty="0"/>
              <a:t>{ </a:t>
            </a:r>
          </a:p>
          <a:p>
            <a:r>
              <a:rPr lang="es-ES" dirty="0"/>
              <a:t>	</a:t>
            </a:r>
            <a:r>
              <a:rPr lang="es-ES" dirty="0" err="1"/>
              <a:t>background-color:hsla</a:t>
            </a:r>
            <a:r>
              <a:rPr lang="es-ES" dirty="0"/>
              <a:t>(180, 1%, 18%, 1);</a:t>
            </a:r>
          </a:p>
          <a:p>
            <a:r>
              <a:rPr lang="es-ES" dirty="0"/>
              <a:t>	 width:15px;</a:t>
            </a:r>
          </a:p>
          <a:p>
            <a:r>
              <a:rPr lang="es-ES" dirty="0"/>
              <a:t>	 height:17px; </a:t>
            </a:r>
          </a:p>
          <a:p>
            <a:r>
              <a:rPr lang="es-ES" dirty="0"/>
              <a:t>	</a:t>
            </a:r>
            <a:r>
              <a:rPr lang="es-ES" dirty="0" err="1"/>
              <a:t>float:left</a:t>
            </a:r>
            <a:r>
              <a:rPr lang="es-ES" dirty="0"/>
              <a:t>;</a:t>
            </a:r>
          </a:p>
          <a:p>
            <a:r>
              <a:rPr lang="es-ES" dirty="0"/>
              <a:t>	 border-radius:5px 5px </a:t>
            </a:r>
            <a:r>
              <a:rPr lang="es-ES" dirty="0" err="1"/>
              <a:t>5px</a:t>
            </a:r>
            <a:r>
              <a:rPr lang="es-ES" dirty="0"/>
              <a:t> </a:t>
            </a:r>
            <a:r>
              <a:rPr lang="es-ES" dirty="0" err="1"/>
              <a:t>5px</a:t>
            </a:r>
            <a:r>
              <a:rPr lang="es-ES" dirty="0"/>
              <a:t>; </a:t>
            </a:r>
          </a:p>
          <a:p>
            <a:r>
              <a:rPr lang="es-ES" dirty="0"/>
              <a:t>	padding-left:5px; </a:t>
            </a:r>
          </a:p>
          <a:p>
            <a:r>
              <a:rPr lang="es-ES" dirty="0"/>
              <a:t>	padding-top:3px;</a:t>
            </a:r>
          </a:p>
          <a:p>
            <a:r>
              <a:rPr lang="es-ES" dirty="0"/>
              <a:t>	box-</a:t>
            </a:r>
            <a:r>
              <a:rPr lang="es-ES" dirty="0" err="1"/>
              <a:t>shadow</a:t>
            </a:r>
            <a:r>
              <a:rPr lang="es-ES" dirty="0"/>
              <a:t>: -1px 5px </a:t>
            </a:r>
            <a:r>
              <a:rPr lang="es-ES" dirty="0" err="1"/>
              <a:t>5px</a:t>
            </a:r>
            <a:r>
              <a:rPr lang="es-ES" dirty="0"/>
              <a:t> </a:t>
            </a:r>
            <a:r>
              <a:rPr lang="es-ES" dirty="0" err="1"/>
              <a:t>hsla</a:t>
            </a:r>
            <a:r>
              <a:rPr lang="es-ES" dirty="0"/>
              <a:t>(180, 1%, 10%, 1);</a:t>
            </a:r>
          </a:p>
          <a:p>
            <a:r>
              <a:rPr lang="es-ES" dirty="0"/>
              <a:t>	</a:t>
            </a:r>
            <a:r>
              <a:rPr lang="es-ES" dirty="0" err="1"/>
              <a:t>border</a:t>
            </a:r>
            <a:r>
              <a:rPr lang="es-ES" dirty="0"/>
              <a:t>-top: </a:t>
            </a:r>
            <a:r>
              <a:rPr lang="es-ES" dirty="0" err="1"/>
              <a:t>hsla</a:t>
            </a:r>
            <a:r>
              <a:rPr lang="es-ES" dirty="0"/>
              <a:t>(180, 1%, 15%, 1) </a:t>
            </a:r>
            <a:r>
              <a:rPr lang="es-ES" dirty="0" err="1"/>
              <a:t>thin</a:t>
            </a:r>
            <a:r>
              <a:rPr lang="es-ES" dirty="0"/>
              <a:t> </a:t>
            </a:r>
            <a:r>
              <a:rPr lang="es-ES" dirty="0" err="1"/>
              <a:t>solid</a:t>
            </a:r>
            <a:r>
              <a:rPr lang="es-ES" dirty="0"/>
              <a:t>; </a:t>
            </a:r>
          </a:p>
          <a:p>
            <a:r>
              <a:rPr lang="es-ES" dirty="0"/>
              <a:t>	</a:t>
            </a:r>
            <a:r>
              <a:rPr lang="es-ES" dirty="0" err="1"/>
              <a:t>border-left</a:t>
            </a:r>
            <a:r>
              <a:rPr lang="es-ES" dirty="0"/>
              <a:t>: </a:t>
            </a:r>
            <a:r>
              <a:rPr lang="es-ES" dirty="0" err="1"/>
              <a:t>hsla</a:t>
            </a:r>
            <a:r>
              <a:rPr lang="es-ES" dirty="0"/>
              <a:t>(180, 1%, 12%, 1) </a:t>
            </a:r>
            <a:r>
              <a:rPr lang="es-ES" dirty="0" err="1"/>
              <a:t>thin</a:t>
            </a:r>
            <a:r>
              <a:rPr lang="es-ES" dirty="0"/>
              <a:t> </a:t>
            </a:r>
            <a:r>
              <a:rPr lang="es-ES" dirty="0" err="1"/>
              <a:t>solid</a:t>
            </a:r>
            <a:r>
              <a:rPr lang="es-ES" dirty="0"/>
              <a:t>;</a:t>
            </a:r>
          </a:p>
          <a:p>
            <a:r>
              <a:rPr lang="es-ES" dirty="0"/>
              <a:t>	</a:t>
            </a:r>
            <a:r>
              <a:rPr lang="es-ES" dirty="0" err="1"/>
              <a:t>border-right</a:t>
            </a:r>
            <a:r>
              <a:rPr lang="es-ES" dirty="0"/>
              <a:t>: </a:t>
            </a:r>
            <a:r>
              <a:rPr lang="es-ES" dirty="0" err="1"/>
              <a:t>hsla</a:t>
            </a:r>
            <a:r>
              <a:rPr lang="es-ES" dirty="0"/>
              <a:t>(180, 1%, 9%, 1) </a:t>
            </a:r>
            <a:r>
              <a:rPr lang="es-ES" dirty="0" err="1"/>
              <a:t>thin</a:t>
            </a:r>
            <a:r>
              <a:rPr lang="es-ES" dirty="0"/>
              <a:t> </a:t>
            </a:r>
            <a:r>
              <a:rPr lang="es-ES" dirty="0" err="1"/>
              <a:t>solid</a:t>
            </a:r>
            <a:r>
              <a:rPr lang="es-ES" dirty="0"/>
              <a:t>;</a:t>
            </a:r>
          </a:p>
          <a:p>
            <a:r>
              <a:rPr lang="es-ES" dirty="0"/>
              <a:t>	</a:t>
            </a:r>
            <a:r>
              <a:rPr lang="es-ES" dirty="0" err="1"/>
              <a:t>border-bottom</a:t>
            </a:r>
            <a:r>
              <a:rPr lang="es-ES" dirty="0"/>
              <a:t>: </a:t>
            </a:r>
            <a:r>
              <a:rPr lang="es-ES" dirty="0" err="1"/>
              <a:t>hsla</a:t>
            </a:r>
            <a:r>
              <a:rPr lang="es-ES" dirty="0"/>
              <a:t>(180, 1%, 6%, 1) </a:t>
            </a:r>
            <a:r>
              <a:rPr lang="es-ES" dirty="0" err="1"/>
              <a:t>thin</a:t>
            </a:r>
            <a:r>
              <a:rPr lang="es-ES" dirty="0"/>
              <a:t> </a:t>
            </a:r>
            <a:r>
              <a:rPr lang="es-ES" dirty="0" err="1"/>
              <a:t>solid</a:t>
            </a:r>
            <a:r>
              <a:rPr lang="es-ES" dirty="0"/>
              <a:t>;</a:t>
            </a:r>
          </a:p>
          <a:p>
            <a:r>
              <a:rPr lang="es-ES" dirty="0"/>
              <a:t>	-</a:t>
            </a:r>
            <a:r>
              <a:rPr lang="es-ES" dirty="0" err="1"/>
              <a:t>webkit-transition-property:background-color</a:t>
            </a:r>
            <a:r>
              <a:rPr lang="es-ES" dirty="0"/>
              <a:t>, box-</a:t>
            </a:r>
            <a:r>
              <a:rPr lang="es-ES" dirty="0" err="1"/>
              <a:t>shadow</a:t>
            </a:r>
            <a:r>
              <a:rPr lang="es-ES" dirty="0"/>
              <a:t>; </a:t>
            </a:r>
          </a:p>
          <a:p>
            <a:r>
              <a:rPr lang="es-ES" dirty="0"/>
              <a:t>	-webkit-transition-duration:0.4s;</a:t>
            </a:r>
          </a:p>
          <a:p>
            <a:r>
              <a:rPr lang="es-ES" dirty="0"/>
              <a:t>	-</a:t>
            </a:r>
            <a:r>
              <a:rPr lang="es-ES" dirty="0" err="1"/>
              <a:t>webkit-transition-timing-function:ease-in</a:t>
            </a:r>
            <a:r>
              <a:rPr lang="es-ES" dirty="0"/>
              <a:t>; </a:t>
            </a:r>
          </a:p>
          <a:p>
            <a:r>
              <a:rPr lang="es-ES" dirty="0"/>
              <a:t>	-webkit-transition-delay:0s; </a:t>
            </a:r>
          </a:p>
          <a:p>
            <a:r>
              <a:rPr lang="es-ES" dirty="0"/>
              <a:t>}</a:t>
            </a:r>
          </a:p>
        </p:txBody>
      </p:sp>
      <p:sp>
        <p:nvSpPr>
          <p:cNvPr id="3" name="2 Rectángulo"/>
          <p:cNvSpPr/>
          <p:nvPr/>
        </p:nvSpPr>
        <p:spPr>
          <a:xfrm>
            <a:off x="447994" y="5576466"/>
            <a:ext cx="8072340" cy="923330"/>
          </a:xfrm>
          <a:prstGeom prst="rect">
            <a:avLst/>
          </a:prstGeom>
        </p:spPr>
        <p:txBody>
          <a:bodyPr wrap="square">
            <a:spAutoFit/>
          </a:bodyPr>
          <a:lstStyle/>
          <a:p>
            <a:r>
              <a:rPr lang="es-ES" dirty="0">
                <a:solidFill>
                  <a:srgbClr val="000000"/>
                </a:solidFill>
                <a:latin typeface="Arial"/>
              </a:rPr>
              <a:t>Tenemos que tener en cuenta que muchas de estas propiedades todavía no funcionan de una forma correcta en todos los navegadores, por eso debemos emplear los </a:t>
            </a:r>
            <a:r>
              <a:rPr lang="es-ES" b="1" dirty="0">
                <a:solidFill>
                  <a:srgbClr val="009CAB"/>
                </a:solidFill>
                <a:latin typeface="inherit"/>
                <a:hlinkClick r:id="rId2" tooltip="Prefijos para los navegadores CSS3"/>
              </a:rPr>
              <a:t>prefijos para los navegadores CSS3.</a:t>
            </a:r>
            <a:endParaRPr lang="es-ES" dirty="0"/>
          </a:p>
        </p:txBody>
      </p:sp>
    </p:spTree>
    <p:extLst>
      <p:ext uri="{BB962C8B-B14F-4D97-AF65-F5344CB8AC3E}">
        <p14:creationId xmlns:p14="http://schemas.microsoft.com/office/powerpoint/2010/main" val="7486605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51520" y="188640"/>
            <a:ext cx="6624736" cy="369332"/>
          </a:xfrm>
          <a:prstGeom prst="rect">
            <a:avLst/>
          </a:prstGeom>
        </p:spPr>
        <p:txBody>
          <a:bodyPr wrap="square">
            <a:spAutoFit/>
          </a:bodyPr>
          <a:lstStyle/>
          <a:p>
            <a:r>
              <a:rPr lang="es-ES" dirty="0">
                <a:solidFill>
                  <a:srgbClr val="000000"/>
                </a:solidFill>
                <a:latin typeface="Arial"/>
              </a:rPr>
              <a:t>El botón queda de la siguiente forma</a:t>
            </a:r>
            <a:endParaRPr lang="es-ES" dirty="0"/>
          </a:p>
        </p:txBody>
      </p:sp>
      <p:pic>
        <p:nvPicPr>
          <p:cNvPr id="3074" name="Picture 2" descr="http://untitled.es/wp-content/uploads/2011/12/transicion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765811"/>
            <a:ext cx="4286250" cy="1543051"/>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396676" y="2411782"/>
            <a:ext cx="7343675" cy="646331"/>
          </a:xfrm>
          <a:prstGeom prst="rect">
            <a:avLst/>
          </a:prstGeom>
        </p:spPr>
        <p:txBody>
          <a:bodyPr wrap="square">
            <a:spAutoFit/>
          </a:bodyPr>
          <a:lstStyle/>
          <a:p>
            <a:r>
              <a:rPr lang="es-ES" dirty="0">
                <a:solidFill>
                  <a:srgbClr val="000000"/>
                </a:solidFill>
                <a:latin typeface="Arial"/>
              </a:rPr>
              <a:t>Ahora vamos a crear el estado :</a:t>
            </a:r>
            <a:r>
              <a:rPr lang="es-ES" dirty="0" err="1">
                <a:solidFill>
                  <a:srgbClr val="000000"/>
                </a:solidFill>
                <a:latin typeface="Arial"/>
              </a:rPr>
              <a:t>hover</a:t>
            </a:r>
            <a:r>
              <a:rPr lang="es-ES" dirty="0">
                <a:solidFill>
                  <a:srgbClr val="000000"/>
                </a:solidFill>
                <a:latin typeface="Arial"/>
              </a:rPr>
              <a:t> de este botón.</a:t>
            </a:r>
          </a:p>
          <a:p>
            <a:r>
              <a:rPr lang="es-ES" dirty="0">
                <a:solidFill>
                  <a:srgbClr val="000000"/>
                </a:solidFill>
                <a:latin typeface="Arial"/>
              </a:rPr>
              <a:t>Trataremos de simular que está pulsado el botón.</a:t>
            </a:r>
            <a:endParaRPr lang="es-ES" dirty="0"/>
          </a:p>
        </p:txBody>
      </p:sp>
      <p:sp>
        <p:nvSpPr>
          <p:cNvPr id="5" name="4 Rectángulo"/>
          <p:cNvSpPr/>
          <p:nvPr/>
        </p:nvSpPr>
        <p:spPr>
          <a:xfrm>
            <a:off x="396676" y="3058113"/>
            <a:ext cx="8351788" cy="3693319"/>
          </a:xfrm>
          <a:prstGeom prst="rect">
            <a:avLst/>
          </a:prstGeom>
        </p:spPr>
        <p:txBody>
          <a:bodyPr wrap="square">
            <a:spAutoFit/>
          </a:bodyPr>
          <a:lstStyle/>
          <a:p>
            <a:r>
              <a:rPr lang="es-ES" dirty="0"/>
              <a:t>.</a:t>
            </a:r>
            <a:r>
              <a:rPr lang="es-ES" dirty="0" err="1"/>
              <a:t>boton:hover</a:t>
            </a:r>
            <a:r>
              <a:rPr lang="es-ES" dirty="0"/>
              <a:t>{</a:t>
            </a:r>
          </a:p>
          <a:p>
            <a:pPr lvl="1"/>
            <a:r>
              <a:rPr lang="es-ES" dirty="0"/>
              <a:t> </a:t>
            </a:r>
            <a:r>
              <a:rPr lang="es-ES" dirty="0" err="1"/>
              <a:t>background-color:hsla</a:t>
            </a:r>
            <a:r>
              <a:rPr lang="es-ES" dirty="0"/>
              <a:t>(180, 1%, 15%, 1);</a:t>
            </a:r>
          </a:p>
          <a:p>
            <a:pPr lvl="1"/>
            <a:r>
              <a:rPr lang="es-ES" dirty="0"/>
              <a:t> box-</a:t>
            </a:r>
            <a:r>
              <a:rPr lang="es-ES" dirty="0" err="1"/>
              <a:t>shadow</a:t>
            </a:r>
            <a:r>
              <a:rPr lang="es-ES" dirty="0"/>
              <a:t>: 1px </a:t>
            </a:r>
            <a:r>
              <a:rPr lang="es-ES" dirty="0" err="1"/>
              <a:t>1px</a:t>
            </a:r>
            <a:r>
              <a:rPr lang="es-ES" dirty="0"/>
              <a:t> 15px </a:t>
            </a:r>
            <a:r>
              <a:rPr lang="es-ES" dirty="0" err="1"/>
              <a:t>hsla</a:t>
            </a:r>
            <a:r>
              <a:rPr lang="es-ES" dirty="0"/>
              <a:t>(51, 23%, 95%, 0.1);</a:t>
            </a:r>
          </a:p>
          <a:p>
            <a:pPr lvl="1"/>
            <a:r>
              <a:rPr lang="es-ES" dirty="0"/>
              <a:t> </a:t>
            </a:r>
            <a:r>
              <a:rPr lang="es-ES" dirty="0" err="1"/>
              <a:t>float:left</a:t>
            </a:r>
            <a:r>
              <a:rPr lang="es-ES" dirty="0"/>
              <a:t>; </a:t>
            </a:r>
          </a:p>
          <a:p>
            <a:pPr lvl="1"/>
            <a:r>
              <a:rPr lang="es-ES" dirty="0" err="1"/>
              <a:t>border</a:t>
            </a:r>
            <a:r>
              <a:rPr lang="es-ES" dirty="0"/>
              <a:t>-top: </a:t>
            </a:r>
            <a:r>
              <a:rPr lang="es-ES" dirty="0" err="1"/>
              <a:t>hsla</a:t>
            </a:r>
            <a:r>
              <a:rPr lang="es-ES" dirty="0"/>
              <a:t>(180, 1%, 2%, 1) </a:t>
            </a:r>
            <a:r>
              <a:rPr lang="es-ES" dirty="0" err="1"/>
              <a:t>thin</a:t>
            </a:r>
            <a:r>
              <a:rPr lang="es-ES" dirty="0"/>
              <a:t> </a:t>
            </a:r>
            <a:r>
              <a:rPr lang="es-ES" dirty="0" err="1"/>
              <a:t>solid</a:t>
            </a:r>
            <a:r>
              <a:rPr lang="es-ES" dirty="0"/>
              <a:t>;</a:t>
            </a:r>
          </a:p>
          <a:p>
            <a:pPr lvl="1"/>
            <a:r>
              <a:rPr lang="es-ES" dirty="0"/>
              <a:t> </a:t>
            </a:r>
            <a:r>
              <a:rPr lang="es-ES" dirty="0" err="1"/>
              <a:t>border-left</a:t>
            </a:r>
            <a:r>
              <a:rPr lang="es-ES" dirty="0"/>
              <a:t>: </a:t>
            </a:r>
            <a:r>
              <a:rPr lang="es-ES" dirty="0" err="1"/>
              <a:t>hsla</a:t>
            </a:r>
            <a:r>
              <a:rPr lang="es-ES" dirty="0"/>
              <a:t>(180, 1%, 2%, 1) </a:t>
            </a:r>
            <a:r>
              <a:rPr lang="es-ES" dirty="0" err="1"/>
              <a:t>thin</a:t>
            </a:r>
            <a:r>
              <a:rPr lang="es-ES" dirty="0"/>
              <a:t> </a:t>
            </a:r>
            <a:r>
              <a:rPr lang="es-ES" dirty="0" err="1"/>
              <a:t>solid</a:t>
            </a:r>
            <a:r>
              <a:rPr lang="es-ES" dirty="0"/>
              <a:t>;</a:t>
            </a:r>
          </a:p>
          <a:p>
            <a:pPr lvl="1"/>
            <a:r>
              <a:rPr lang="es-ES" dirty="0"/>
              <a:t> </a:t>
            </a:r>
            <a:r>
              <a:rPr lang="es-ES" dirty="0" err="1"/>
              <a:t>border-right</a:t>
            </a:r>
            <a:r>
              <a:rPr lang="es-ES" dirty="0"/>
              <a:t>: </a:t>
            </a:r>
            <a:r>
              <a:rPr lang="es-ES" dirty="0" err="1"/>
              <a:t>hsla</a:t>
            </a:r>
            <a:r>
              <a:rPr lang="es-ES" dirty="0"/>
              <a:t>(180, 1%, 2%, 1) </a:t>
            </a:r>
            <a:r>
              <a:rPr lang="es-ES" dirty="0" err="1"/>
              <a:t>thin</a:t>
            </a:r>
            <a:r>
              <a:rPr lang="es-ES" dirty="0"/>
              <a:t> </a:t>
            </a:r>
            <a:r>
              <a:rPr lang="es-ES" dirty="0" err="1"/>
              <a:t>solid</a:t>
            </a:r>
            <a:r>
              <a:rPr lang="es-ES" dirty="0"/>
              <a:t>; </a:t>
            </a:r>
          </a:p>
          <a:p>
            <a:pPr lvl="1"/>
            <a:r>
              <a:rPr lang="es-ES" dirty="0" err="1"/>
              <a:t>border-bottom</a:t>
            </a:r>
            <a:r>
              <a:rPr lang="es-ES" dirty="0"/>
              <a:t>: </a:t>
            </a:r>
            <a:r>
              <a:rPr lang="es-ES" dirty="0" err="1"/>
              <a:t>hsla</a:t>
            </a:r>
            <a:r>
              <a:rPr lang="es-ES" dirty="0"/>
              <a:t>(180, 1%, 5%, 1) </a:t>
            </a:r>
            <a:r>
              <a:rPr lang="es-ES" dirty="0" err="1"/>
              <a:t>thin</a:t>
            </a:r>
            <a:r>
              <a:rPr lang="es-ES" dirty="0"/>
              <a:t> </a:t>
            </a:r>
            <a:r>
              <a:rPr lang="es-ES" dirty="0" err="1"/>
              <a:t>solid</a:t>
            </a:r>
            <a:r>
              <a:rPr lang="es-ES" dirty="0"/>
              <a:t>;</a:t>
            </a:r>
          </a:p>
          <a:p>
            <a:pPr lvl="1"/>
            <a:r>
              <a:rPr lang="es-ES" dirty="0"/>
              <a:t> -</a:t>
            </a:r>
            <a:r>
              <a:rPr lang="es-ES" dirty="0" err="1"/>
              <a:t>webkit-transition-property:background-color</a:t>
            </a:r>
            <a:r>
              <a:rPr lang="es-ES" dirty="0"/>
              <a:t>, box-</a:t>
            </a:r>
            <a:r>
              <a:rPr lang="es-ES" dirty="0" err="1"/>
              <a:t>shadow</a:t>
            </a:r>
            <a:r>
              <a:rPr lang="es-ES" dirty="0"/>
              <a:t>;</a:t>
            </a:r>
          </a:p>
          <a:p>
            <a:pPr lvl="1"/>
            <a:r>
              <a:rPr lang="es-ES" dirty="0"/>
              <a:t> -webkit-transition-duration:0.4s; </a:t>
            </a:r>
          </a:p>
          <a:p>
            <a:pPr lvl="1"/>
            <a:r>
              <a:rPr lang="es-ES" dirty="0"/>
              <a:t>-</a:t>
            </a:r>
            <a:r>
              <a:rPr lang="es-ES" dirty="0" err="1"/>
              <a:t>webkit-transition-timing-function:ease-out</a:t>
            </a:r>
            <a:r>
              <a:rPr lang="es-ES" dirty="0"/>
              <a:t>; </a:t>
            </a:r>
          </a:p>
          <a:p>
            <a:pPr lvl="1"/>
            <a:r>
              <a:rPr lang="es-ES" dirty="0"/>
              <a:t>-webkit-transition-delay:0s;</a:t>
            </a:r>
          </a:p>
          <a:p>
            <a:r>
              <a:rPr lang="es-ES" dirty="0"/>
              <a:t> }</a:t>
            </a:r>
          </a:p>
        </p:txBody>
      </p:sp>
    </p:spTree>
    <p:extLst>
      <p:ext uri="{BB962C8B-B14F-4D97-AF65-F5344CB8AC3E}">
        <p14:creationId xmlns:p14="http://schemas.microsoft.com/office/powerpoint/2010/main" val="1530998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188640"/>
            <a:ext cx="8208912" cy="369332"/>
          </a:xfrm>
          <a:prstGeom prst="rect">
            <a:avLst/>
          </a:prstGeom>
        </p:spPr>
        <p:txBody>
          <a:bodyPr wrap="square">
            <a:spAutoFit/>
          </a:bodyPr>
          <a:lstStyle/>
          <a:p>
            <a:r>
              <a:rPr lang="es-ES" dirty="0">
                <a:solidFill>
                  <a:srgbClr val="000000"/>
                </a:solidFill>
                <a:latin typeface="Arial"/>
              </a:rPr>
              <a:t>El botón es estado :</a:t>
            </a:r>
            <a:r>
              <a:rPr lang="es-ES" dirty="0" err="1">
                <a:solidFill>
                  <a:srgbClr val="000000"/>
                </a:solidFill>
                <a:latin typeface="Arial"/>
              </a:rPr>
              <a:t>hover</a:t>
            </a:r>
            <a:r>
              <a:rPr lang="es-ES" dirty="0">
                <a:solidFill>
                  <a:srgbClr val="000000"/>
                </a:solidFill>
                <a:latin typeface="Arial"/>
              </a:rPr>
              <a:t> queda de la siguiente forma</a:t>
            </a:r>
            <a:endParaRPr lang="es-ES" dirty="0"/>
          </a:p>
        </p:txBody>
      </p:sp>
      <p:pic>
        <p:nvPicPr>
          <p:cNvPr id="4098" name="Picture 2" descr="http://untitled.es/wp-content/uploads/2011/12/transicione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16" y="3272210"/>
            <a:ext cx="4286250" cy="154305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278984" y="2348880"/>
            <a:ext cx="8049269" cy="923330"/>
          </a:xfrm>
          <a:prstGeom prst="rect">
            <a:avLst/>
          </a:prstGeom>
        </p:spPr>
        <p:txBody>
          <a:bodyPr wrap="square">
            <a:spAutoFit/>
          </a:bodyPr>
          <a:lstStyle/>
          <a:p>
            <a:r>
              <a:rPr lang="es-ES" dirty="0">
                <a:solidFill>
                  <a:srgbClr val="000000"/>
                </a:solidFill>
                <a:latin typeface="Arial"/>
              </a:rPr>
              <a:t>Después de tener ya todo creado, vamos a meter dentro del marco muchos botones como el creado para que podamos apreciar mucho mejor el efecto que produce la transición.</a:t>
            </a:r>
            <a:endParaRPr lang="es-ES" dirty="0"/>
          </a:p>
        </p:txBody>
      </p:sp>
      <p:pic>
        <p:nvPicPr>
          <p:cNvPr id="4100" name="Picture 4" descr="http://untitled.es/wp-content/uploads/2011/12/transiciones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97" y="557972"/>
            <a:ext cx="4286250" cy="1543051"/>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984" y="4972051"/>
            <a:ext cx="577215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4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4780" y="107340"/>
            <a:ext cx="698477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a:t>Ver ejemplo en la carpeta : “transiciones-con-css3-por-Untitled.es”</a:t>
            </a:r>
          </a:p>
        </p:txBody>
      </p:sp>
      <p:sp>
        <p:nvSpPr>
          <p:cNvPr id="3" name="2 Rectángulo"/>
          <p:cNvSpPr/>
          <p:nvPr/>
        </p:nvSpPr>
        <p:spPr>
          <a:xfrm>
            <a:off x="35868" y="496267"/>
            <a:ext cx="4572000" cy="6078587"/>
          </a:xfrm>
          <a:prstGeom prst="rect">
            <a:avLst/>
          </a:prstGeom>
        </p:spPr>
        <p:txBody>
          <a:bodyPr>
            <a:spAutoFit/>
          </a:bodyPr>
          <a:lstStyle/>
          <a:p>
            <a:r>
              <a:rPr lang="es-ES" sz="1400" b="1" dirty="0"/>
              <a:t>Importante</a:t>
            </a:r>
          </a:p>
          <a:p>
            <a:r>
              <a:rPr lang="es-ES" sz="1400" dirty="0"/>
              <a:t>A continuación aparece una lista de las propiedades  a las que podemos hacer referencia desde la transición. </a:t>
            </a:r>
          </a:p>
          <a:p>
            <a:r>
              <a:rPr lang="es-ES" sz="1400" dirty="0"/>
              <a:t>Esta lista ha sido obtenida de </a:t>
            </a:r>
            <a:r>
              <a:rPr lang="es-ES" sz="1400" b="1" dirty="0">
                <a:hlinkClick r:id="rId2" tooltip="Transiciones w3.org"/>
              </a:rPr>
              <a:t>www.w3.org</a:t>
            </a:r>
            <a:r>
              <a:rPr lang="es-ES" sz="1400" dirty="0"/>
              <a:t>.</a:t>
            </a:r>
          </a:p>
          <a:p>
            <a:r>
              <a:rPr lang="es-ES" sz="1400" b="1" dirty="0" err="1"/>
              <a:t>background</a:t>
            </a:r>
            <a:r>
              <a:rPr lang="es-ES" sz="1400" b="1" dirty="0"/>
              <a:t>-color:</a:t>
            </a:r>
            <a:r>
              <a:rPr lang="es-ES" sz="1400" dirty="0"/>
              <a:t> color</a:t>
            </a:r>
            <a:br>
              <a:rPr lang="es-ES" sz="1400" dirty="0"/>
            </a:br>
            <a:r>
              <a:rPr lang="es-ES" sz="1400" b="1" dirty="0" err="1"/>
              <a:t>background-image</a:t>
            </a:r>
            <a:r>
              <a:rPr lang="es-ES" sz="1400" b="1" dirty="0"/>
              <a:t>:</a:t>
            </a:r>
            <a:r>
              <a:rPr lang="es-ES" sz="1400" dirty="0"/>
              <a:t> sólo gradientes</a:t>
            </a:r>
            <a:br>
              <a:rPr lang="es-ES" sz="1400" dirty="0"/>
            </a:br>
            <a:r>
              <a:rPr lang="es-ES" sz="1400" b="1" dirty="0" err="1"/>
              <a:t>background</a:t>
            </a:r>
            <a:r>
              <a:rPr lang="es-ES" sz="1400" b="1" dirty="0"/>
              <a:t>-position:</a:t>
            </a:r>
            <a:r>
              <a:rPr lang="es-ES" sz="1400" dirty="0"/>
              <a:t> porcentaje y longitud</a:t>
            </a:r>
            <a:br>
              <a:rPr lang="es-ES" sz="1400" dirty="0"/>
            </a:br>
            <a:r>
              <a:rPr lang="es-ES" sz="1400" b="1" dirty="0" err="1"/>
              <a:t>border</a:t>
            </a:r>
            <a:r>
              <a:rPr lang="es-ES" sz="1400" b="1" dirty="0"/>
              <a:t>-</a:t>
            </a:r>
            <a:r>
              <a:rPr lang="es-ES" sz="1400" b="1" dirty="0" err="1"/>
              <a:t>bottom</a:t>
            </a:r>
            <a:r>
              <a:rPr lang="es-ES" sz="1400" b="1" dirty="0"/>
              <a:t>-color:</a:t>
            </a:r>
            <a:r>
              <a:rPr lang="es-ES" sz="1400" dirty="0"/>
              <a:t> color</a:t>
            </a:r>
            <a:br>
              <a:rPr lang="es-ES" sz="1400" dirty="0"/>
            </a:br>
            <a:r>
              <a:rPr lang="es-ES" sz="1400" b="1" dirty="0" err="1"/>
              <a:t>border-bottom-width</a:t>
            </a:r>
            <a:r>
              <a:rPr lang="es-ES" sz="1400" b="1" dirty="0"/>
              <a:t>:</a:t>
            </a:r>
            <a:r>
              <a:rPr lang="es-ES" sz="1400" dirty="0"/>
              <a:t> longitud</a:t>
            </a:r>
            <a:br>
              <a:rPr lang="es-ES" sz="1400" dirty="0"/>
            </a:br>
            <a:r>
              <a:rPr lang="es-ES" sz="1400" b="1" dirty="0" err="1"/>
              <a:t>border</a:t>
            </a:r>
            <a:r>
              <a:rPr lang="es-ES" sz="1400" b="1" dirty="0"/>
              <a:t>-color:</a:t>
            </a:r>
            <a:r>
              <a:rPr lang="es-ES" sz="1400" dirty="0"/>
              <a:t> color</a:t>
            </a:r>
            <a:br>
              <a:rPr lang="es-ES" sz="1400" dirty="0"/>
            </a:br>
            <a:r>
              <a:rPr lang="es-ES" sz="1400" b="1" dirty="0" err="1"/>
              <a:t>border</a:t>
            </a:r>
            <a:r>
              <a:rPr lang="es-ES" sz="1400" b="1" dirty="0"/>
              <a:t>-</a:t>
            </a:r>
            <a:r>
              <a:rPr lang="es-ES" sz="1400" b="1" dirty="0" err="1"/>
              <a:t>left</a:t>
            </a:r>
            <a:r>
              <a:rPr lang="es-ES" sz="1400" b="1" dirty="0"/>
              <a:t>-color:</a:t>
            </a:r>
            <a:r>
              <a:rPr lang="es-ES" sz="1400" dirty="0"/>
              <a:t> color</a:t>
            </a:r>
            <a:br>
              <a:rPr lang="es-ES" sz="1400" dirty="0"/>
            </a:br>
            <a:r>
              <a:rPr lang="es-ES" sz="1400" b="1" dirty="0" err="1"/>
              <a:t>border-left-width</a:t>
            </a:r>
            <a:r>
              <a:rPr lang="es-ES" sz="1400" b="1" dirty="0"/>
              <a:t>:</a:t>
            </a:r>
            <a:r>
              <a:rPr lang="es-ES" sz="1400" dirty="0"/>
              <a:t> longitud</a:t>
            </a:r>
            <a:br>
              <a:rPr lang="es-ES" sz="1400" dirty="0"/>
            </a:br>
            <a:r>
              <a:rPr lang="es-ES" sz="1400" b="1" dirty="0" err="1"/>
              <a:t>border</a:t>
            </a:r>
            <a:r>
              <a:rPr lang="es-ES" sz="1400" b="1" dirty="0"/>
              <a:t>-</a:t>
            </a:r>
            <a:r>
              <a:rPr lang="es-ES" sz="1400" b="1" dirty="0" err="1"/>
              <a:t>right</a:t>
            </a:r>
            <a:r>
              <a:rPr lang="es-ES" sz="1400" b="1" dirty="0"/>
              <a:t>-color:</a:t>
            </a:r>
            <a:r>
              <a:rPr lang="es-ES" sz="1400" dirty="0"/>
              <a:t> color</a:t>
            </a:r>
            <a:br>
              <a:rPr lang="es-ES" sz="1400" dirty="0"/>
            </a:br>
            <a:r>
              <a:rPr lang="es-ES" sz="1400" b="1" dirty="0" err="1"/>
              <a:t>border-right-width</a:t>
            </a:r>
            <a:r>
              <a:rPr lang="es-ES" sz="1400" b="1" dirty="0"/>
              <a:t>:</a:t>
            </a:r>
            <a:r>
              <a:rPr lang="es-ES" sz="1400" dirty="0"/>
              <a:t> longitud</a:t>
            </a:r>
            <a:br>
              <a:rPr lang="es-ES" sz="1400" dirty="0"/>
            </a:br>
            <a:r>
              <a:rPr lang="es-ES" sz="1400" b="1" dirty="0" err="1"/>
              <a:t>border-spacing</a:t>
            </a:r>
            <a:r>
              <a:rPr lang="es-ES" sz="1400" b="1" dirty="0"/>
              <a:t>:</a:t>
            </a:r>
            <a:r>
              <a:rPr lang="es-ES" sz="1400" dirty="0"/>
              <a:t> longitud</a:t>
            </a:r>
            <a:br>
              <a:rPr lang="es-ES" sz="1400" dirty="0"/>
            </a:br>
            <a:r>
              <a:rPr lang="es-ES" sz="1400" b="1" dirty="0" err="1"/>
              <a:t>border</a:t>
            </a:r>
            <a:r>
              <a:rPr lang="es-ES" sz="1400" b="1" dirty="0"/>
              <a:t>-top-color:</a:t>
            </a:r>
            <a:r>
              <a:rPr lang="es-ES" sz="1400" dirty="0"/>
              <a:t> color</a:t>
            </a:r>
            <a:br>
              <a:rPr lang="es-ES" sz="1400" dirty="0"/>
            </a:br>
            <a:r>
              <a:rPr lang="es-ES" sz="1400" b="1" dirty="0" err="1"/>
              <a:t>border</a:t>
            </a:r>
            <a:r>
              <a:rPr lang="es-ES" sz="1400" b="1" dirty="0"/>
              <a:t>-top-</a:t>
            </a:r>
            <a:r>
              <a:rPr lang="es-ES" sz="1400" b="1" dirty="0" err="1"/>
              <a:t>width</a:t>
            </a:r>
            <a:r>
              <a:rPr lang="es-ES" sz="1400" b="1" dirty="0"/>
              <a:t>:</a:t>
            </a:r>
            <a:r>
              <a:rPr lang="es-ES" sz="1400" dirty="0"/>
              <a:t> longitud</a:t>
            </a:r>
            <a:br>
              <a:rPr lang="es-ES" sz="1400" dirty="0"/>
            </a:br>
            <a:r>
              <a:rPr lang="es-ES" sz="1400" b="1" dirty="0" err="1"/>
              <a:t>border-width</a:t>
            </a:r>
            <a:r>
              <a:rPr lang="es-ES" sz="1400" b="1" dirty="0"/>
              <a:t>:</a:t>
            </a:r>
            <a:r>
              <a:rPr lang="es-ES" sz="1400" dirty="0"/>
              <a:t> longitud</a:t>
            </a:r>
            <a:br>
              <a:rPr lang="es-ES" sz="1400" dirty="0"/>
            </a:br>
            <a:r>
              <a:rPr lang="es-ES" sz="1400" b="1" dirty="0" err="1"/>
              <a:t>bottom</a:t>
            </a:r>
            <a:r>
              <a:rPr lang="es-ES" sz="1400" b="1" dirty="0"/>
              <a:t>:</a:t>
            </a:r>
            <a:r>
              <a:rPr lang="es-ES" sz="1400" dirty="0"/>
              <a:t> longitud y porcentaje</a:t>
            </a:r>
            <a:br>
              <a:rPr lang="es-ES" sz="1400" dirty="0"/>
            </a:br>
            <a:r>
              <a:rPr lang="es-ES" sz="1400" b="1" dirty="0"/>
              <a:t>color:</a:t>
            </a:r>
            <a:r>
              <a:rPr lang="es-ES" sz="1400" dirty="0"/>
              <a:t> color</a:t>
            </a:r>
            <a:br>
              <a:rPr lang="es-ES" sz="1400" dirty="0"/>
            </a:br>
            <a:r>
              <a:rPr lang="es-ES" sz="1400" b="1" dirty="0" err="1"/>
              <a:t>crop</a:t>
            </a:r>
            <a:r>
              <a:rPr lang="es-ES" sz="1400" b="1" dirty="0"/>
              <a:t>:</a:t>
            </a:r>
            <a:r>
              <a:rPr lang="es-ES" sz="1400" dirty="0"/>
              <a:t> </a:t>
            </a:r>
            <a:r>
              <a:rPr lang="es-ES" sz="1400" dirty="0" err="1"/>
              <a:t>rectangle</a:t>
            </a:r>
            <a:br>
              <a:rPr lang="es-ES" sz="1400" dirty="0"/>
            </a:br>
            <a:r>
              <a:rPr lang="es-ES" sz="1400" b="1" dirty="0" err="1"/>
              <a:t>font-size</a:t>
            </a:r>
            <a:r>
              <a:rPr lang="es-ES" sz="1400" b="1" dirty="0"/>
              <a:t>:</a:t>
            </a:r>
            <a:r>
              <a:rPr lang="es-ES" sz="1400" dirty="0"/>
              <a:t> longitud y porcentaje</a:t>
            </a:r>
            <a:br>
              <a:rPr lang="es-ES" sz="1400" dirty="0"/>
            </a:br>
            <a:r>
              <a:rPr lang="es-ES" sz="1400" b="1" dirty="0" err="1"/>
              <a:t>font-weight</a:t>
            </a:r>
            <a:r>
              <a:rPr lang="es-ES" sz="1400" b="1" dirty="0"/>
              <a:t>:</a:t>
            </a:r>
            <a:r>
              <a:rPr lang="es-ES" sz="1400" dirty="0"/>
              <a:t> número</a:t>
            </a:r>
            <a:br>
              <a:rPr lang="es-ES" sz="1400" dirty="0"/>
            </a:br>
            <a:r>
              <a:rPr lang="es-ES" sz="1400" b="1" dirty="0" err="1"/>
              <a:t>grid</a:t>
            </a:r>
            <a:r>
              <a:rPr lang="es-ES" sz="1400" b="1" dirty="0"/>
              <a:t>-*:</a:t>
            </a:r>
            <a:r>
              <a:rPr lang="es-ES" sz="1400" dirty="0"/>
              <a:t> varios</a:t>
            </a:r>
            <a:br>
              <a:rPr lang="es-ES" sz="1400" dirty="0"/>
            </a:br>
            <a:r>
              <a:rPr lang="es-ES" sz="1400" b="1" dirty="0" err="1"/>
              <a:t>height</a:t>
            </a:r>
            <a:r>
              <a:rPr lang="es-ES" sz="1400" b="1" dirty="0"/>
              <a:t>:</a:t>
            </a:r>
            <a:r>
              <a:rPr lang="es-ES" sz="1400" dirty="0"/>
              <a:t> longitud y porcentaje</a:t>
            </a:r>
            <a:br>
              <a:rPr lang="es-ES" sz="1400" dirty="0"/>
            </a:br>
            <a:r>
              <a:rPr lang="es-ES" sz="1400" b="1" dirty="0" err="1"/>
              <a:t>left</a:t>
            </a:r>
            <a:r>
              <a:rPr lang="es-ES" sz="1400" b="1" dirty="0"/>
              <a:t>:</a:t>
            </a:r>
            <a:r>
              <a:rPr lang="es-ES" sz="1400" dirty="0"/>
              <a:t> longitud y porcentaje</a:t>
            </a:r>
            <a:br>
              <a:rPr lang="es-ES" sz="1400" dirty="0"/>
            </a:br>
            <a:r>
              <a:rPr lang="es-ES" sz="1400" b="1" dirty="0" err="1"/>
              <a:t>letter-spacing</a:t>
            </a:r>
            <a:r>
              <a:rPr lang="es-ES" sz="1400" b="1" dirty="0"/>
              <a:t>:</a:t>
            </a:r>
            <a:r>
              <a:rPr lang="es-ES" sz="1400" dirty="0"/>
              <a:t> longitud</a:t>
            </a:r>
            <a:br>
              <a:rPr lang="es-ES" sz="1100" dirty="0"/>
            </a:br>
            <a:endParaRPr lang="es-ES" sz="1100" dirty="0"/>
          </a:p>
        </p:txBody>
      </p:sp>
      <p:sp>
        <p:nvSpPr>
          <p:cNvPr id="4" name="3 Rectángulo"/>
          <p:cNvSpPr/>
          <p:nvPr/>
        </p:nvSpPr>
        <p:spPr>
          <a:xfrm>
            <a:off x="4860032" y="476672"/>
            <a:ext cx="4007668" cy="5909310"/>
          </a:xfrm>
          <a:prstGeom prst="rect">
            <a:avLst/>
          </a:prstGeom>
        </p:spPr>
        <p:txBody>
          <a:bodyPr wrap="square">
            <a:spAutoFit/>
          </a:bodyPr>
          <a:lstStyle/>
          <a:p>
            <a:r>
              <a:rPr lang="es-ES" sz="1400" b="1" dirty="0"/>
              <a:t>line-</a:t>
            </a:r>
            <a:r>
              <a:rPr lang="es-ES" sz="1400" b="1" dirty="0" err="1"/>
              <a:t>height</a:t>
            </a:r>
            <a:r>
              <a:rPr lang="es-ES" sz="1400" b="1" dirty="0"/>
              <a:t>:</a:t>
            </a:r>
            <a:r>
              <a:rPr lang="es-ES" sz="1400" dirty="0"/>
              <a:t> número, longitud y porcentaje</a:t>
            </a:r>
            <a:br>
              <a:rPr lang="es-ES" sz="1400" dirty="0"/>
            </a:br>
            <a:r>
              <a:rPr lang="es-ES" sz="1400" b="1" dirty="0" err="1"/>
              <a:t>margin-bottom</a:t>
            </a:r>
            <a:r>
              <a:rPr lang="es-ES" sz="1400" b="1" dirty="0"/>
              <a:t>:</a:t>
            </a:r>
            <a:r>
              <a:rPr lang="es-ES" sz="1400" dirty="0"/>
              <a:t> longitud</a:t>
            </a:r>
            <a:br>
              <a:rPr lang="es-ES" sz="1400" dirty="0"/>
            </a:br>
            <a:r>
              <a:rPr lang="es-ES" sz="1400" b="1" dirty="0" err="1"/>
              <a:t>margin-left</a:t>
            </a:r>
            <a:r>
              <a:rPr lang="es-ES" sz="1400" b="1" dirty="0"/>
              <a:t>:</a:t>
            </a:r>
            <a:r>
              <a:rPr lang="es-ES" sz="1400" dirty="0"/>
              <a:t> longitud</a:t>
            </a:r>
            <a:br>
              <a:rPr lang="es-ES" sz="1400" dirty="0"/>
            </a:br>
            <a:r>
              <a:rPr lang="es-ES" sz="1400" b="1" dirty="0" err="1"/>
              <a:t>margin-right</a:t>
            </a:r>
            <a:r>
              <a:rPr lang="es-ES" sz="1400" b="1" dirty="0"/>
              <a:t>:</a:t>
            </a:r>
            <a:r>
              <a:rPr lang="es-ES" sz="1400" dirty="0"/>
              <a:t> longitud</a:t>
            </a:r>
            <a:br>
              <a:rPr lang="es-ES" sz="1400" dirty="0"/>
            </a:br>
            <a:r>
              <a:rPr lang="es-ES" sz="1400" b="1" dirty="0" err="1"/>
              <a:t>margin</a:t>
            </a:r>
            <a:r>
              <a:rPr lang="es-ES" sz="1400" b="1" dirty="0"/>
              <a:t>-top:</a:t>
            </a:r>
            <a:r>
              <a:rPr lang="es-ES" sz="1400" dirty="0"/>
              <a:t> longitud</a:t>
            </a:r>
            <a:br>
              <a:rPr lang="es-ES" sz="1400" dirty="0"/>
            </a:br>
            <a:r>
              <a:rPr lang="es-ES" sz="1400" b="1" dirty="0" err="1"/>
              <a:t>max-height</a:t>
            </a:r>
            <a:r>
              <a:rPr lang="es-ES" sz="1400" b="1" dirty="0"/>
              <a:t>:</a:t>
            </a:r>
            <a:r>
              <a:rPr lang="es-ES" sz="1400" dirty="0"/>
              <a:t> longitud y porcentaje</a:t>
            </a:r>
            <a:br>
              <a:rPr lang="es-ES" sz="1400" dirty="0"/>
            </a:br>
            <a:r>
              <a:rPr lang="es-ES" sz="1400" b="1" dirty="0" err="1"/>
              <a:t>max-width</a:t>
            </a:r>
            <a:r>
              <a:rPr lang="es-ES" sz="1400" b="1" dirty="0"/>
              <a:t>:</a:t>
            </a:r>
            <a:r>
              <a:rPr lang="es-ES" sz="1400" dirty="0"/>
              <a:t> longitud y porcentaje</a:t>
            </a:r>
            <a:br>
              <a:rPr lang="es-ES" sz="1400" dirty="0"/>
            </a:br>
            <a:r>
              <a:rPr lang="es-ES" sz="1400" b="1" dirty="0"/>
              <a:t>min-</a:t>
            </a:r>
            <a:r>
              <a:rPr lang="es-ES" sz="1400" b="1" dirty="0" err="1"/>
              <a:t>height</a:t>
            </a:r>
            <a:r>
              <a:rPr lang="es-ES" sz="1400" b="1" dirty="0"/>
              <a:t>:</a:t>
            </a:r>
            <a:r>
              <a:rPr lang="es-ES" sz="1400" dirty="0"/>
              <a:t> longitud y porcentaje</a:t>
            </a:r>
            <a:br>
              <a:rPr lang="es-ES" sz="1400" dirty="0"/>
            </a:br>
            <a:r>
              <a:rPr lang="es-ES" sz="1400" b="1" dirty="0"/>
              <a:t>min-</a:t>
            </a:r>
            <a:r>
              <a:rPr lang="es-ES" sz="1400" b="1" dirty="0" err="1"/>
              <a:t>width</a:t>
            </a:r>
            <a:r>
              <a:rPr lang="es-ES" sz="1400" b="1" dirty="0"/>
              <a:t>:</a:t>
            </a:r>
            <a:r>
              <a:rPr lang="es-ES" sz="1400" dirty="0"/>
              <a:t> longitud y porcentaje</a:t>
            </a:r>
            <a:br>
              <a:rPr lang="es-ES" sz="1400" dirty="0"/>
            </a:br>
            <a:r>
              <a:rPr lang="es-ES" sz="1400" b="1" dirty="0" err="1"/>
              <a:t>opacity</a:t>
            </a:r>
            <a:r>
              <a:rPr lang="es-ES" sz="1400" b="1" dirty="0"/>
              <a:t>:</a:t>
            </a:r>
            <a:r>
              <a:rPr lang="es-ES" sz="1400" dirty="0"/>
              <a:t> número</a:t>
            </a:r>
            <a:br>
              <a:rPr lang="es-ES" sz="1400" dirty="0"/>
            </a:br>
            <a:r>
              <a:rPr lang="es-ES" sz="1400" b="1" dirty="0" err="1"/>
              <a:t>outline</a:t>
            </a:r>
            <a:r>
              <a:rPr lang="es-ES" sz="1400" b="1" dirty="0"/>
              <a:t>-color:</a:t>
            </a:r>
            <a:r>
              <a:rPr lang="es-ES" sz="1400" dirty="0"/>
              <a:t> color</a:t>
            </a:r>
            <a:br>
              <a:rPr lang="es-ES" sz="1400" dirty="0"/>
            </a:br>
            <a:r>
              <a:rPr lang="es-ES" sz="1400" b="1" dirty="0" err="1"/>
              <a:t>outline</a:t>
            </a:r>
            <a:r>
              <a:rPr lang="es-ES" sz="1400" b="1" dirty="0"/>
              <a:t>-offset:</a:t>
            </a:r>
            <a:r>
              <a:rPr lang="es-ES" sz="1400" dirty="0"/>
              <a:t> entero</a:t>
            </a:r>
            <a:br>
              <a:rPr lang="es-ES" sz="1400" dirty="0"/>
            </a:br>
            <a:r>
              <a:rPr lang="es-ES" sz="1400" b="1" dirty="0" err="1"/>
              <a:t>outline-width</a:t>
            </a:r>
            <a:r>
              <a:rPr lang="es-ES" sz="1400" b="1" dirty="0"/>
              <a:t>:</a:t>
            </a:r>
            <a:r>
              <a:rPr lang="es-ES" sz="1400" dirty="0"/>
              <a:t> longitud</a:t>
            </a:r>
            <a:br>
              <a:rPr lang="es-ES" sz="1400" dirty="0"/>
            </a:br>
            <a:r>
              <a:rPr lang="es-ES" sz="1400" b="1" dirty="0" err="1"/>
              <a:t>padding-bottom</a:t>
            </a:r>
            <a:r>
              <a:rPr lang="es-ES" sz="1400" b="1" dirty="0"/>
              <a:t>:</a:t>
            </a:r>
            <a:r>
              <a:rPr lang="es-ES" sz="1400" dirty="0"/>
              <a:t> longitud</a:t>
            </a:r>
            <a:br>
              <a:rPr lang="es-ES" sz="1400" dirty="0"/>
            </a:br>
            <a:r>
              <a:rPr lang="es-ES" sz="1400" b="1" dirty="0" err="1"/>
              <a:t>padding-left</a:t>
            </a:r>
            <a:r>
              <a:rPr lang="es-ES" sz="1400" b="1" dirty="0"/>
              <a:t>:</a:t>
            </a:r>
            <a:r>
              <a:rPr lang="es-ES" sz="1400" dirty="0"/>
              <a:t> longitud</a:t>
            </a:r>
            <a:br>
              <a:rPr lang="es-ES" sz="1400" dirty="0"/>
            </a:br>
            <a:r>
              <a:rPr lang="es-ES" sz="1400" b="1" dirty="0" err="1"/>
              <a:t>padding-right</a:t>
            </a:r>
            <a:r>
              <a:rPr lang="es-ES" sz="1400" b="1" dirty="0"/>
              <a:t>:</a:t>
            </a:r>
            <a:r>
              <a:rPr lang="es-ES" sz="1400" dirty="0"/>
              <a:t> longitud</a:t>
            </a:r>
            <a:br>
              <a:rPr lang="es-ES" sz="1400" dirty="0"/>
            </a:br>
            <a:r>
              <a:rPr lang="es-ES" sz="1400" b="1" dirty="0" err="1"/>
              <a:t>padding</a:t>
            </a:r>
            <a:r>
              <a:rPr lang="es-ES" sz="1400" b="1" dirty="0"/>
              <a:t>-top:</a:t>
            </a:r>
            <a:r>
              <a:rPr lang="es-ES" sz="1400" dirty="0"/>
              <a:t> longitud</a:t>
            </a:r>
            <a:br>
              <a:rPr lang="es-ES" sz="1400" dirty="0"/>
            </a:br>
            <a:r>
              <a:rPr lang="es-ES" sz="1400" b="1" dirty="0" err="1"/>
              <a:t>right</a:t>
            </a:r>
            <a:r>
              <a:rPr lang="es-ES" sz="1400" b="1" dirty="0"/>
              <a:t>:</a:t>
            </a:r>
            <a:r>
              <a:rPr lang="es-ES" sz="1400" dirty="0"/>
              <a:t> longitud y porcentaje</a:t>
            </a:r>
            <a:br>
              <a:rPr lang="es-ES" sz="1400" dirty="0"/>
            </a:br>
            <a:r>
              <a:rPr lang="es-ES" sz="1400" b="1" dirty="0" err="1"/>
              <a:t>text-indent</a:t>
            </a:r>
            <a:r>
              <a:rPr lang="es-ES" sz="1400" b="1" dirty="0"/>
              <a:t>:</a:t>
            </a:r>
            <a:r>
              <a:rPr lang="es-ES" sz="1400" dirty="0"/>
              <a:t> longitud y porcentaje</a:t>
            </a:r>
            <a:br>
              <a:rPr lang="es-ES" sz="1400" dirty="0"/>
            </a:br>
            <a:r>
              <a:rPr lang="es-ES" sz="1400" b="1" dirty="0" err="1"/>
              <a:t>text-shadow</a:t>
            </a:r>
            <a:r>
              <a:rPr lang="es-ES" sz="1400" b="1" dirty="0"/>
              <a:t>:</a:t>
            </a:r>
            <a:r>
              <a:rPr lang="es-ES" sz="1400" dirty="0"/>
              <a:t> sombra</a:t>
            </a:r>
            <a:br>
              <a:rPr lang="es-ES" sz="1400" dirty="0"/>
            </a:br>
            <a:r>
              <a:rPr lang="es-ES" sz="1400" b="1" dirty="0"/>
              <a:t>top:</a:t>
            </a:r>
            <a:r>
              <a:rPr lang="es-ES" sz="1400" dirty="0"/>
              <a:t> longitud y porcentaje</a:t>
            </a:r>
            <a:br>
              <a:rPr lang="es-ES" sz="1400" dirty="0"/>
            </a:br>
            <a:r>
              <a:rPr lang="es-ES" sz="1400" b="1" dirty="0"/>
              <a:t>vertical-</a:t>
            </a:r>
            <a:r>
              <a:rPr lang="es-ES" sz="1400" b="1" dirty="0" err="1"/>
              <a:t>align</a:t>
            </a:r>
            <a:r>
              <a:rPr lang="es-ES" sz="1400" b="1" dirty="0"/>
              <a:t>:</a:t>
            </a:r>
            <a:r>
              <a:rPr lang="es-ES" sz="1400" dirty="0"/>
              <a:t> palabras, longitud y porcentaje</a:t>
            </a:r>
            <a:br>
              <a:rPr lang="es-ES" sz="1400" dirty="0"/>
            </a:br>
            <a:r>
              <a:rPr lang="es-ES" sz="1400" b="1" dirty="0" err="1"/>
              <a:t>visibility</a:t>
            </a:r>
            <a:r>
              <a:rPr lang="es-ES" sz="1400" b="1" dirty="0"/>
              <a:t>:</a:t>
            </a:r>
            <a:r>
              <a:rPr lang="es-ES" sz="1400" dirty="0"/>
              <a:t> visibilidad</a:t>
            </a:r>
            <a:br>
              <a:rPr lang="es-ES" sz="1400" dirty="0"/>
            </a:br>
            <a:r>
              <a:rPr lang="es-ES" sz="1400" b="1" dirty="0" err="1"/>
              <a:t>width</a:t>
            </a:r>
            <a:r>
              <a:rPr lang="es-ES" sz="1400" b="1" dirty="0"/>
              <a:t>:</a:t>
            </a:r>
            <a:r>
              <a:rPr lang="es-ES" sz="1400" dirty="0"/>
              <a:t> longitud y porcentaje</a:t>
            </a:r>
            <a:br>
              <a:rPr lang="es-ES" sz="1400" dirty="0"/>
            </a:br>
            <a:r>
              <a:rPr lang="es-ES" sz="1400" b="1" dirty="0" err="1"/>
              <a:t>word-spacing</a:t>
            </a:r>
            <a:r>
              <a:rPr lang="es-ES" sz="1400" b="1" dirty="0"/>
              <a:t>:</a:t>
            </a:r>
            <a:r>
              <a:rPr lang="es-ES" sz="1400" dirty="0"/>
              <a:t> longitud y porcentaje</a:t>
            </a:r>
            <a:br>
              <a:rPr lang="es-ES" sz="1400" dirty="0"/>
            </a:br>
            <a:r>
              <a:rPr lang="es-ES" sz="1400" b="1" dirty="0"/>
              <a:t>z-</a:t>
            </a:r>
            <a:r>
              <a:rPr lang="es-ES" sz="1400" b="1" dirty="0" err="1"/>
              <a:t>index</a:t>
            </a:r>
            <a:r>
              <a:rPr lang="es-ES" sz="1400" b="1" dirty="0"/>
              <a:t>:</a:t>
            </a:r>
            <a:r>
              <a:rPr lang="es-ES" sz="1400" dirty="0"/>
              <a:t> entero</a:t>
            </a:r>
            <a:br>
              <a:rPr lang="es-ES" sz="1400" dirty="0"/>
            </a:br>
            <a:r>
              <a:rPr lang="es-ES" sz="1400" b="1" dirty="0"/>
              <a:t>zoom:</a:t>
            </a:r>
            <a:r>
              <a:rPr lang="es-ES" sz="1400" dirty="0"/>
              <a:t> entero</a:t>
            </a:r>
          </a:p>
        </p:txBody>
      </p:sp>
    </p:spTree>
    <p:extLst>
      <p:ext uri="{BB962C8B-B14F-4D97-AF65-F5344CB8AC3E}">
        <p14:creationId xmlns:p14="http://schemas.microsoft.com/office/powerpoint/2010/main" val="34503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291644"/>
            <a:ext cx="8064896"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ES" dirty="0"/>
              <a:t>Ahora añadiremos valores de posicionamiento para colocar nuestra rana y nuestro saltamontes cada uno en un azulejo y al mismo tiempo le vamos a decir que no se repita la imagen.</a:t>
            </a:r>
          </a:p>
          <a:p>
            <a:r>
              <a:rPr lang="es-ES" dirty="0"/>
              <a:t>Estos valores de posicionamiento pueden ser </a:t>
            </a:r>
            <a:r>
              <a:rPr lang="es-ES" dirty="0" err="1"/>
              <a:t>px</a:t>
            </a:r>
            <a:r>
              <a:rPr lang="es-ES" dirty="0"/>
              <a:t> y tantos por ciento %.</a:t>
            </a:r>
          </a:p>
        </p:txBody>
      </p:sp>
      <p:sp>
        <p:nvSpPr>
          <p:cNvPr id="3" name="2 Rectángulo"/>
          <p:cNvSpPr/>
          <p:nvPr/>
        </p:nvSpPr>
        <p:spPr>
          <a:xfrm>
            <a:off x="395536" y="1772816"/>
            <a:ext cx="4680520" cy="923330"/>
          </a:xfrm>
          <a:prstGeom prst="rect">
            <a:avLst/>
          </a:prstGeom>
        </p:spPr>
        <p:txBody>
          <a:bodyPr wrap="square">
            <a:spAutoFit/>
          </a:bodyPr>
          <a:lstStyle/>
          <a:p>
            <a:r>
              <a:rPr lang="es-ES" dirty="0" err="1"/>
              <a:t>background:url</a:t>
            </a:r>
            <a:r>
              <a:rPr lang="es-ES" dirty="0"/>
              <a:t>(saltamontes.png) 0% 5px no-</a:t>
            </a:r>
            <a:r>
              <a:rPr lang="es-ES" dirty="0" err="1"/>
              <a:t>repeat</a:t>
            </a:r>
            <a:r>
              <a:rPr lang="es-ES" dirty="0"/>
              <a:t>, </a:t>
            </a:r>
            <a:r>
              <a:rPr lang="es-ES" dirty="0" err="1"/>
              <a:t>url</a:t>
            </a:r>
            <a:r>
              <a:rPr lang="es-ES" dirty="0"/>
              <a:t>(rana.png) 100% 5px no-</a:t>
            </a:r>
            <a:r>
              <a:rPr lang="es-ES" dirty="0" err="1"/>
              <a:t>repeat</a:t>
            </a:r>
            <a:r>
              <a:rPr lang="es-ES" dirty="0"/>
              <a:t>, </a:t>
            </a:r>
            <a:r>
              <a:rPr lang="es-ES" dirty="0" err="1"/>
              <a:t>url</a:t>
            </a:r>
            <a:r>
              <a:rPr lang="es-ES" dirty="0"/>
              <a:t>(azulejo-pequeno.png)</a:t>
            </a:r>
          </a:p>
        </p:txBody>
      </p:sp>
      <p:sp>
        <p:nvSpPr>
          <p:cNvPr id="4" name="3 Rectángulo"/>
          <p:cNvSpPr/>
          <p:nvPr/>
        </p:nvSpPr>
        <p:spPr>
          <a:xfrm>
            <a:off x="361714" y="2924944"/>
            <a:ext cx="4572000"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s-ES" dirty="0"/>
              <a:t>A saltamontes.png le estamos indicando que se </a:t>
            </a:r>
            <a:r>
              <a:rPr lang="es-ES" dirty="0" err="1"/>
              <a:t>situe</a:t>
            </a:r>
            <a:r>
              <a:rPr lang="es-ES" dirty="0"/>
              <a:t> en el eje X a 0% y a 5px en el eje Y. De la misma forma pero con otros valores hemos colocado a rana.png. </a:t>
            </a:r>
          </a:p>
        </p:txBody>
      </p:sp>
      <p:pic>
        <p:nvPicPr>
          <p:cNvPr id="4098" name="Picture 2" descr="http://untitled.es/wp-content/uploads/2011/11/background-con-varias-imagenes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714" y="4437112"/>
            <a:ext cx="333375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626352"/>
      </p:ext>
    </p:extLst>
  </p:cSld>
  <p:clrMapOvr>
    <a:masterClrMapping/>
  </p:clrMapOvr>
</p:sld>
</file>

<file path=ppt/theme/theme1.xml><?xml version="1.0" encoding="utf-8"?>
<a:theme xmlns:a="http://schemas.openxmlformats.org/drawingml/2006/main" name="CAPITULO2-4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defTabSz="800100">
          <a:lnSpc>
            <a:spcPct val="90000"/>
          </a:lnSpc>
          <a:spcBef>
            <a:spcPct val="0"/>
          </a:spcBef>
          <a:spcAft>
            <a:spcPct val="35000"/>
          </a:spcAft>
          <a:defRPr dirty="0" smtClean="0"/>
        </a:defPPr>
      </a:lstStyle>
      <a:style>
        <a:lnRef idx="2">
          <a:schemeClr val="accent6"/>
        </a:lnRef>
        <a:fillRef idx="1">
          <a:schemeClr val="lt1"/>
        </a:fillRef>
        <a:effectRef idx="0">
          <a:schemeClr val="accent6"/>
        </a:effectRef>
        <a:fontRef idx="minor">
          <a:schemeClr val="dk1"/>
        </a:fontRef>
      </a:style>
    </a:spDef>
  </a:objectDefaults>
  <a:extraClrSchemeLst/>
</a:theme>
</file>

<file path=docProps/app.xml><?xml version="1.0" encoding="utf-8"?>
<Properties xmlns="http://schemas.openxmlformats.org/officeDocument/2006/extended-properties" xmlns:vt="http://schemas.openxmlformats.org/officeDocument/2006/docPropsVTypes">
  <Template>CAPITULO2-4R</Template>
  <TotalTime>1849</TotalTime>
  <Words>12514</Words>
  <Application>Microsoft Office PowerPoint</Application>
  <PresentationFormat>Presentación en pantalla (4:3)</PresentationFormat>
  <Paragraphs>1347</Paragraphs>
  <Slides>86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86</vt:i4>
      </vt:variant>
    </vt:vector>
  </HeadingPairs>
  <TitlesOfParts>
    <vt:vector size="91" baseType="lpstr">
      <vt:lpstr>Arial</vt:lpstr>
      <vt:lpstr>Calibri</vt:lpstr>
      <vt:lpstr>inherit</vt:lpstr>
      <vt:lpstr>Monaco</vt:lpstr>
      <vt:lpstr>CAPITULO2-4R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MAHC</dc:creator>
  <cp:lastModifiedBy>HCMA</cp:lastModifiedBy>
  <cp:revision>279</cp:revision>
  <dcterms:created xsi:type="dcterms:W3CDTF">2015-10-21T18:26:26Z</dcterms:created>
  <dcterms:modified xsi:type="dcterms:W3CDTF">2020-11-12T23:23:17Z</dcterms:modified>
</cp:coreProperties>
</file>