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821F83F-5A1E-4BEC-BD99-C29A2B39D017}">
  <a:tblStyle styleId="{6821F83F-5A1E-4BEC-BD99-C29A2B39D0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0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" name="Google Shape;2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04709f3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04709f3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04709f3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04709f38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7160433c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7160433c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def9885a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Google Shape;30;gdef9885a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268e93000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Google Shape;41;g268e93000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68e93000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268e93000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5b02ec6fb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5b02ec6fb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b02ec6f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b02ec6f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30afe83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a30afe83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a30afe83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a30afe83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04709f3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04709f3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914400" y="1143000"/>
            <a:ext cx="76233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0" marR="0" lvl="1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0" marR="0" lvl="2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0" marR="0" lvl="3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0" marR="0" lvl="4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0" marR="0" lvl="5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0" marR="0" lvl="6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0" marR="0" lvl="7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0" marR="0" lvl="8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981200" y="2971800"/>
            <a:ext cx="65532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3079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■"/>
              <a:defRPr/>
            </a:lvl1pPr>
            <a:lvl2pPr marL="669925" marR="0" lvl="1" indent="-316865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❑"/>
              <a:defRPr/>
            </a:lvl2pPr>
            <a:lvl3pPr marL="1022350" marR="0" lvl="2" indent="-360044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■"/>
              <a:defRPr/>
            </a:lvl3pPr>
            <a:lvl4pPr marL="1339850" marR="0" lvl="3" indent="-3238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❑"/>
              <a:defRPr/>
            </a:lvl4pPr>
            <a:lvl5pPr marL="1681162" marR="0" lvl="4" indent="-34131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▪"/>
              <a:defRPr/>
            </a:lvl5pPr>
            <a:lvl6pPr marL="2022475" marR="0" lvl="5" indent="-3651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▪"/>
              <a:defRPr/>
            </a:lvl6pPr>
            <a:lvl7pPr marL="2705100" marR="0" lvl="6" indent="-412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▪"/>
              <a:defRPr/>
            </a:lvl7pPr>
            <a:lvl8pPr marL="3729037" marR="0" lvl="7" indent="-4841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▪"/>
              <a:defRPr/>
            </a:lvl8pPr>
            <a:lvl9pPr marL="5094287" marR="0" lvl="8" indent="-57943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▪"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457200" y="4682728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marR="0" lvl="6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572000" marR="0" lvl="7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6400800" marR="0" lvl="8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3124200" y="4682728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marR="0" lvl="6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572000" marR="0" lvl="7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6400800" marR="0" lvl="8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6553200" y="4682728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609600" y="914400"/>
            <a:ext cx="7924800" cy="685800"/>
          </a:xfrm>
          <a:custGeom>
            <a:avLst/>
            <a:gdLst/>
            <a:ahLst/>
            <a:cxnLst/>
            <a:rect l="l" t="t" r="r" b="b"/>
            <a:pathLst>
              <a:path w="1000" h="1000" extrusionOk="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Google Shape;20;p2"/>
          <p:cNvCxnSpPr/>
          <p:nvPr/>
        </p:nvCxnSpPr>
        <p:spPr>
          <a:xfrm>
            <a:off x="1981200" y="2971800"/>
            <a:ext cx="65118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8359"/>
            <a:ext cx="8229600" cy="8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0" marR="0" lvl="1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0" marR="0" lvl="2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0" marR="0" lvl="3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0" marR="0" lvl="4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0" marR="0" lvl="5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0" marR="0" lvl="6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0" marR="0" lvl="7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0" marR="0" lvl="8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■"/>
              <a:defRPr/>
            </a:lvl1pPr>
            <a:lvl2pPr marL="914400" marR="0" lvl="1" indent="-3175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❑"/>
              <a:defRPr/>
            </a:lvl2pPr>
            <a:lvl3pPr marL="1371600" marR="0" lvl="2" indent="-3175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■"/>
              <a:defRPr/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❑"/>
              <a:defRPr/>
            </a:lvl4pPr>
            <a:lvl5pPr marL="2286000" marR="0" lvl="4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▪"/>
              <a:defRPr/>
            </a:lvl5pPr>
            <a:lvl6pPr marL="2743200" marR="0" lvl="5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▪"/>
              <a:defRPr/>
            </a:lvl6pPr>
            <a:lvl7pPr marL="3200400" marR="0" lvl="6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▪"/>
              <a:defRPr/>
            </a:lvl7pPr>
            <a:lvl8pPr marL="3657600" marR="0" lvl="7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▪"/>
              <a:defRPr/>
            </a:lvl8pPr>
            <a:lvl9pPr marL="4114800" marR="0" lvl="8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▪"/>
              <a:defRPr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4682728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marR="0" lvl="6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572000" marR="0" lvl="7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6400800" marR="0" lvl="8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marR="0" lvl="6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572000" marR="0" lvl="7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6400800" marR="0" lvl="8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4682728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381000" y="171450"/>
            <a:ext cx="8229600" cy="457200"/>
          </a:xfrm>
          <a:custGeom>
            <a:avLst/>
            <a:gdLst/>
            <a:ahLst/>
            <a:cxnLst/>
            <a:rect l="l" t="t" r="r" b="b"/>
            <a:pathLst>
              <a:path w="1000" h="1000" extrusionOk="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" name="Google Shape;12;p1"/>
          <p:cNvCxnSpPr/>
          <p:nvPr/>
        </p:nvCxnSpPr>
        <p:spPr>
          <a:xfrm>
            <a:off x="457200" y="4629150"/>
            <a:ext cx="82296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ctrTitle"/>
          </p:nvPr>
        </p:nvSpPr>
        <p:spPr>
          <a:xfrm>
            <a:off x="914400" y="1143000"/>
            <a:ext cx="7623300" cy="13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Diseño de Interfaces Web</a:t>
            </a:r>
            <a:endParaRPr sz="4800"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1"/>
          </p:nvPr>
        </p:nvSpPr>
        <p:spPr>
          <a:xfrm>
            <a:off x="1981200" y="2971800"/>
            <a:ext cx="6553200" cy="13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219075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"/>
              <a:t>Presentación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/>
        </p:nvSpPr>
        <p:spPr>
          <a:xfrm>
            <a:off x="579300" y="249550"/>
            <a:ext cx="51336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Evaluación</a:t>
            </a:r>
            <a:endParaRPr sz="2400"/>
          </a:p>
        </p:txBody>
      </p:sp>
      <p:sp>
        <p:nvSpPr>
          <p:cNvPr id="92" name="Google Shape;92;p13"/>
          <p:cNvSpPr txBox="1"/>
          <p:nvPr/>
        </p:nvSpPr>
        <p:spPr>
          <a:xfrm>
            <a:off x="868100" y="1354100"/>
            <a:ext cx="7191900" cy="27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" sz="1600">
                <a:solidFill>
                  <a:schemeClr val="dk1"/>
                </a:solidFill>
              </a:rPr>
              <a:t>Se realizarán una o varias pruebas objetivas, y diversas prácticas en cada evaluación sobre los contenidos impartidos en la misma.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" sz="1600">
                <a:solidFill>
                  <a:schemeClr val="dk1"/>
                </a:solidFill>
              </a:rPr>
              <a:t>Las prácticas serán obligatorias. Las pruebas objetivas y las prácticas serán las que den el resultado de la nota de la evaluación, pero también influirán sobre esta nota las actividades realizadas en clase y la asistencia.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" sz="1600">
                <a:solidFill>
                  <a:schemeClr val="dk1"/>
                </a:solidFill>
              </a:rPr>
              <a:t>La nota final de cada evaluación se distribuirá de la siguiente forma:</a:t>
            </a:r>
            <a:endParaRPr sz="1600">
              <a:solidFill>
                <a:schemeClr val="dk1"/>
              </a:solidFill>
            </a:endParaRPr>
          </a:p>
          <a:p>
            <a:pPr marL="914400" lvl="1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s" sz="1600">
                <a:solidFill>
                  <a:schemeClr val="dk1"/>
                </a:solidFill>
              </a:rPr>
              <a:t>Un 80% de la nota se obtendrá mediante la media de las pruebas objetivas que se realizaron en la evaluación.</a:t>
            </a:r>
            <a:endParaRPr sz="1600">
              <a:solidFill>
                <a:schemeClr val="dk1"/>
              </a:solidFill>
            </a:endParaRPr>
          </a:p>
          <a:p>
            <a:pPr marL="914400" lvl="1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s" sz="1600">
                <a:solidFill>
                  <a:schemeClr val="dk1"/>
                </a:solidFill>
              </a:rPr>
              <a:t>Un 20% de la nota se obtendrá de los trabajos y prácticas realizadas.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/>
        </p:nvSpPr>
        <p:spPr>
          <a:xfrm>
            <a:off x="579300" y="249550"/>
            <a:ext cx="51336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Evaluación</a:t>
            </a:r>
            <a:endParaRPr sz="2400"/>
          </a:p>
        </p:txBody>
      </p:sp>
      <p:sp>
        <p:nvSpPr>
          <p:cNvPr id="98" name="Google Shape;98;p14"/>
          <p:cNvSpPr txBox="1"/>
          <p:nvPr/>
        </p:nvSpPr>
        <p:spPr>
          <a:xfrm>
            <a:off x="868100" y="1125500"/>
            <a:ext cx="7191900" cy="27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 sz="1800">
                <a:solidFill>
                  <a:schemeClr val="dk1"/>
                </a:solidFill>
              </a:rPr>
              <a:t>La nota de cualquier examen, ejercicio o evaluación puede verse afectada hasta en un punto  dependiendo de: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s" sz="1800" u="sng">
                <a:solidFill>
                  <a:schemeClr val="dk1"/>
                </a:solidFill>
              </a:rPr>
              <a:t>La actitud en clase:</a:t>
            </a:r>
            <a:r>
              <a:rPr lang="es" sz="1800">
                <a:solidFill>
                  <a:schemeClr val="dk1"/>
                </a:solidFill>
              </a:rPr>
              <a:t> colaboración en grupo, actitud y colaboración con sus compañeros, etc.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s" sz="1800" u="sng">
                <a:solidFill>
                  <a:schemeClr val="dk1"/>
                </a:solidFill>
              </a:rPr>
              <a:t>Faltas de ortografía, mala caligrafía, redacción incomprensible.</a:t>
            </a:r>
            <a:r>
              <a:rPr lang="es" sz="1800">
                <a:solidFill>
                  <a:schemeClr val="dk1"/>
                </a:solidFill>
              </a:rPr>
              <a:t> Con el fin de mejorar este aspecto, el alumno tendrá la oportunidad de recuperar esta nota redactando de nuevo el ejercicio o examen de una forma correcta.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/>
        </p:nvSpPr>
        <p:spPr>
          <a:xfrm>
            <a:off x="579300" y="249550"/>
            <a:ext cx="51336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Evaluación</a:t>
            </a:r>
            <a:endParaRPr sz="2400"/>
          </a:p>
        </p:txBody>
      </p:sp>
      <p:pic>
        <p:nvPicPr>
          <p:cNvPr id="104" name="Google Shape;104;p15" descr="Mafalda-14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900" y="1373101"/>
            <a:ext cx="7834024" cy="221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/>
        </p:nvSpPr>
        <p:spPr>
          <a:xfrm>
            <a:off x="579300" y="249550"/>
            <a:ext cx="77607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Diseño de Interfaces Web: bloques de contenido</a:t>
            </a:r>
            <a:endParaRPr sz="2400"/>
          </a:p>
        </p:txBody>
      </p:sp>
      <p:sp>
        <p:nvSpPr>
          <p:cNvPr id="33" name="Google Shape;33;p5"/>
          <p:cNvSpPr txBox="1"/>
          <p:nvPr/>
        </p:nvSpPr>
        <p:spPr>
          <a:xfrm>
            <a:off x="789775" y="1258725"/>
            <a:ext cx="4797900" cy="23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 sz="1800">
                <a:solidFill>
                  <a:schemeClr val="dk1"/>
                </a:solidFill>
              </a:rPr>
              <a:t>Accesibilidad y usabilidad.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Planificación de Interfaces Gráficas.</a:t>
            </a:r>
            <a:endParaRPr sz="180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Gestores de contenido.</a:t>
            </a:r>
            <a:endParaRPr sz="180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Hojas de estilo.</a:t>
            </a:r>
            <a:endParaRPr sz="180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Integración de contenidos interactivo.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34" name="Google Shape;34;p5" descr="HTML5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1400" y="1060775"/>
            <a:ext cx="1469325" cy="146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5" descr="images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0802" y="1357400"/>
            <a:ext cx="1304325" cy="97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4700" y="2986146"/>
            <a:ext cx="1392650" cy="139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5" descr="bootstrap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42175" y="3137050"/>
            <a:ext cx="2476550" cy="11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960153" y="2616428"/>
            <a:ext cx="2843100" cy="213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/>
        </p:nvSpPr>
        <p:spPr>
          <a:xfrm>
            <a:off x="579300" y="249550"/>
            <a:ext cx="51336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Diseño de Interfaces Web</a:t>
            </a:r>
            <a:endParaRPr sz="2400"/>
          </a:p>
        </p:txBody>
      </p:sp>
      <p:sp>
        <p:nvSpPr>
          <p:cNvPr id="44" name="Google Shape;44;p6"/>
          <p:cNvSpPr txBox="1"/>
          <p:nvPr/>
        </p:nvSpPr>
        <p:spPr>
          <a:xfrm>
            <a:off x="802100" y="848349"/>
            <a:ext cx="7680718" cy="3371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s" sz="1600" dirty="0"/>
              <a:t>Diseño de webs </a:t>
            </a:r>
            <a:r>
              <a:rPr lang="es" sz="1600" b="1" dirty="0"/>
              <a:t>accesibles</a:t>
            </a:r>
            <a:endParaRPr sz="1600" b="1" dirty="0"/>
          </a:p>
          <a:p>
            <a:pPr marL="92710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s" sz="1600" dirty="0"/>
              <a:t>El consorcio World Wide Web (W3C).</a:t>
            </a:r>
            <a:endParaRPr sz="1600" dirty="0"/>
          </a:p>
          <a:p>
            <a:pPr marL="92710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s" sz="1600" dirty="0"/>
              <a:t>Pautas de Accesibilidad al Contenido en la web (WCAG, Web Content Accesibility Guidelines).</a:t>
            </a:r>
            <a:endParaRPr sz="1600" dirty="0"/>
          </a:p>
          <a:p>
            <a:pPr marL="92710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s" sz="1600" dirty="0"/>
              <a:t>Iniciativa de accesibilidad web (WAI, Web Accesibility Iniciative)</a:t>
            </a:r>
            <a:endParaRPr sz="1600" dirty="0"/>
          </a:p>
          <a:p>
            <a:pPr marL="92710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s" sz="1600" dirty="0"/>
              <a:t>Principios generales de diseño accesible.</a:t>
            </a:r>
            <a:endParaRPr sz="1600" dirty="0"/>
          </a:p>
          <a:p>
            <a:pPr marL="92710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s" sz="1600" dirty="0"/>
              <a:t>Técnicas para satisfacer los requisitos definidos en las WCAG.</a:t>
            </a:r>
            <a:endParaRPr sz="1600" dirty="0"/>
          </a:p>
          <a:p>
            <a:pPr marL="92710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s" sz="1600" dirty="0"/>
              <a:t>Prioridades. Puntos de verificación. Niveles de adecuación.</a:t>
            </a:r>
            <a:endParaRPr sz="1600" dirty="0"/>
          </a:p>
          <a:p>
            <a:pPr marL="92710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s" sz="1600" dirty="0"/>
              <a:t>Métodos para realizar revisiones preliminares y evaluaciones de adecuación o conformidad de documentos web.</a:t>
            </a:r>
            <a:endParaRPr sz="1600" dirty="0"/>
          </a:p>
          <a:p>
            <a:pPr marL="92710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s" sz="1600" dirty="0"/>
              <a:t>Herramientas de análisis de accesibilidad web.</a:t>
            </a:r>
            <a:endParaRPr sz="1600" dirty="0"/>
          </a:p>
          <a:p>
            <a:pPr marL="92710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s" sz="1600" dirty="0"/>
              <a:t>Chequeo de la accesibilidad web desde diferentes navegadores.</a:t>
            </a:r>
            <a:endParaRPr sz="16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/>
        </p:nvSpPr>
        <p:spPr>
          <a:xfrm>
            <a:off x="579300" y="249550"/>
            <a:ext cx="51336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Diseño de Interfaces Web</a:t>
            </a:r>
            <a:endParaRPr sz="2400"/>
          </a:p>
        </p:txBody>
      </p:sp>
      <p:sp>
        <p:nvSpPr>
          <p:cNvPr id="50" name="Google Shape;50;p7"/>
          <p:cNvSpPr txBox="1"/>
          <p:nvPr/>
        </p:nvSpPr>
        <p:spPr>
          <a:xfrm>
            <a:off x="802100" y="848349"/>
            <a:ext cx="7694786" cy="330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 startAt="2"/>
            </a:pPr>
            <a:r>
              <a:rPr lang="es" sz="1600" dirty="0">
                <a:solidFill>
                  <a:schemeClr val="dk1"/>
                </a:solidFill>
              </a:rPr>
              <a:t>Implementación de la </a:t>
            </a:r>
            <a:r>
              <a:rPr lang="es" sz="1600" b="1" dirty="0">
                <a:solidFill>
                  <a:schemeClr val="dk1"/>
                </a:solidFill>
              </a:rPr>
              <a:t>usabilidad</a:t>
            </a:r>
            <a:r>
              <a:rPr lang="es" sz="1600" dirty="0">
                <a:solidFill>
                  <a:schemeClr val="dk1"/>
                </a:solidFill>
              </a:rPr>
              <a:t> en la web</a:t>
            </a:r>
            <a:endParaRPr sz="1600" dirty="0">
              <a:solidFill>
                <a:schemeClr val="dk1"/>
              </a:solidFill>
            </a:endParaRPr>
          </a:p>
          <a:p>
            <a:pPr marL="92710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s" sz="1600" dirty="0">
                <a:solidFill>
                  <a:schemeClr val="dk1"/>
                </a:solidFill>
              </a:rPr>
              <a:t>Análisis de la usabilidad. Técnicas.</a:t>
            </a:r>
            <a:endParaRPr sz="1600" dirty="0">
              <a:solidFill>
                <a:schemeClr val="dk1"/>
              </a:solidFill>
            </a:endParaRPr>
          </a:p>
          <a:p>
            <a:pPr marL="92710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s" sz="1600" dirty="0">
                <a:solidFill>
                  <a:schemeClr val="dk1"/>
                </a:solidFill>
              </a:rPr>
              <a:t>Identificación del objetivo de la web.</a:t>
            </a:r>
            <a:endParaRPr sz="1600" dirty="0">
              <a:solidFill>
                <a:schemeClr val="dk1"/>
              </a:solidFill>
            </a:endParaRPr>
          </a:p>
          <a:p>
            <a:pPr marL="92710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s" sz="1600" dirty="0">
                <a:solidFill>
                  <a:schemeClr val="dk1"/>
                </a:solidFill>
              </a:rPr>
              <a:t>Tipos de usuario.</a:t>
            </a:r>
            <a:endParaRPr sz="1600" dirty="0">
              <a:solidFill>
                <a:schemeClr val="dk1"/>
              </a:solidFill>
            </a:endParaRPr>
          </a:p>
          <a:p>
            <a:pPr marL="92710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s" sz="1600" dirty="0">
                <a:solidFill>
                  <a:schemeClr val="dk1"/>
                </a:solidFill>
              </a:rPr>
              <a:t>Barreras identificadas por los usuarios.</a:t>
            </a:r>
            <a:endParaRPr sz="1600" dirty="0">
              <a:solidFill>
                <a:schemeClr val="dk1"/>
              </a:solidFill>
            </a:endParaRPr>
          </a:p>
          <a:p>
            <a:pPr marL="92710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s" sz="1600" dirty="0">
                <a:solidFill>
                  <a:schemeClr val="dk1"/>
                </a:solidFill>
              </a:rPr>
              <a:t>Información fácilmente accesible.</a:t>
            </a:r>
            <a:endParaRPr sz="1600" dirty="0">
              <a:solidFill>
                <a:schemeClr val="dk1"/>
              </a:solidFill>
            </a:endParaRPr>
          </a:p>
          <a:p>
            <a:pPr marL="92710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s" sz="1600" dirty="0">
                <a:solidFill>
                  <a:schemeClr val="dk1"/>
                </a:solidFill>
              </a:rPr>
              <a:t>Velocidad de conexión.</a:t>
            </a:r>
            <a:endParaRPr sz="1600" dirty="0">
              <a:solidFill>
                <a:schemeClr val="dk1"/>
              </a:solidFill>
            </a:endParaRPr>
          </a:p>
          <a:p>
            <a:pPr marL="92710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s" sz="1600" dirty="0">
                <a:solidFill>
                  <a:schemeClr val="dk1"/>
                </a:solidFill>
              </a:rPr>
              <a:t>Importancia del uso de estándares externos.</a:t>
            </a:r>
            <a:endParaRPr sz="1600" dirty="0">
              <a:solidFill>
                <a:schemeClr val="dk1"/>
              </a:solidFill>
            </a:endParaRPr>
          </a:p>
          <a:p>
            <a:pPr marL="92710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s" sz="1600" dirty="0">
                <a:solidFill>
                  <a:schemeClr val="dk1"/>
                </a:solidFill>
              </a:rPr>
              <a:t>Navegación fácilmente recordada frente a navegación redescubierta.</a:t>
            </a:r>
            <a:endParaRPr sz="1600" dirty="0">
              <a:solidFill>
                <a:schemeClr val="dk1"/>
              </a:solidFill>
            </a:endParaRPr>
          </a:p>
          <a:p>
            <a:pPr marL="92710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s" sz="1600" dirty="0">
                <a:solidFill>
                  <a:schemeClr val="dk1"/>
                </a:solidFill>
              </a:rPr>
              <a:t>Facilidad de navegación en la web.</a:t>
            </a:r>
            <a:endParaRPr sz="1600" dirty="0">
              <a:solidFill>
                <a:schemeClr val="dk1"/>
              </a:solidFill>
            </a:endParaRPr>
          </a:p>
          <a:p>
            <a:pPr marL="92710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s" sz="1600" dirty="0">
                <a:solidFill>
                  <a:schemeClr val="dk1"/>
                </a:solidFill>
              </a:rPr>
              <a:t>Verificación de la usabilidad en diferentes navegadores y tecnologías.</a:t>
            </a:r>
            <a:endParaRPr sz="1600" dirty="0">
              <a:solidFill>
                <a:schemeClr val="dk1"/>
              </a:solidFill>
            </a:endParaRPr>
          </a:p>
          <a:p>
            <a:pPr marL="92710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s" sz="1600" dirty="0">
                <a:solidFill>
                  <a:schemeClr val="dk1"/>
                </a:solidFill>
              </a:rPr>
              <a:t>Herramientas y test de verificación.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/>
        </p:nvSpPr>
        <p:spPr>
          <a:xfrm>
            <a:off x="579300" y="249550"/>
            <a:ext cx="51336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Diseño de Interfaces Web</a:t>
            </a:r>
            <a:endParaRPr sz="2400"/>
          </a:p>
        </p:txBody>
      </p:sp>
      <p:sp>
        <p:nvSpPr>
          <p:cNvPr id="56" name="Google Shape;56;p8"/>
          <p:cNvSpPr txBox="1"/>
          <p:nvPr/>
        </p:nvSpPr>
        <p:spPr>
          <a:xfrm>
            <a:off x="802099" y="938024"/>
            <a:ext cx="7216485" cy="335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 startAt="3"/>
            </a:pPr>
            <a:r>
              <a:rPr lang="es" dirty="0"/>
              <a:t>Planificación de Interfaces Gráficas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s" dirty="0"/>
              <a:t>Fundamentos de la composición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s" dirty="0"/>
              <a:t>Color, tipografía e iconos.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s" dirty="0"/>
              <a:t>Componentes de una interfaz web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s" dirty="0"/>
              <a:t>Maquetación web. Elementos de ordenación.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s" dirty="0"/>
              <a:t>Mapa de navegación. Prototipos.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s" dirty="0"/>
              <a:t>Interpretación de guías de estilo.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s" dirty="0"/>
              <a:t>Aplicaciones para desarrollo web.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s" dirty="0"/>
              <a:t>Generación de documentos y sitios web.</a:t>
            </a:r>
          </a:p>
          <a:p>
            <a:pPr lvl="1"/>
            <a:r>
              <a:rPr lang="es" dirty="0"/>
              <a:t>  4.     Gestores de contenido</a:t>
            </a:r>
            <a:endParaRPr dirty="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4.1 Instalación, conceptos y visión general de los principales CMS / LMS </a:t>
            </a:r>
            <a:endParaRPr dirty="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4.2 Joomla/Wordpress.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7" name="Google Shape;57;p8" descr="image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7284" y="1167575"/>
            <a:ext cx="2466975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/>
        </p:nvSpPr>
        <p:spPr>
          <a:xfrm>
            <a:off x="579300" y="249550"/>
            <a:ext cx="51336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Diseño de Interfaces Web</a:t>
            </a:r>
            <a:endParaRPr sz="2400"/>
          </a:p>
        </p:txBody>
      </p:sp>
      <p:sp>
        <p:nvSpPr>
          <p:cNvPr id="63" name="Google Shape;63;p9"/>
          <p:cNvSpPr txBox="1"/>
          <p:nvPr/>
        </p:nvSpPr>
        <p:spPr>
          <a:xfrm>
            <a:off x="802100" y="738374"/>
            <a:ext cx="5133600" cy="3854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 startAt="5"/>
            </a:pPr>
            <a:r>
              <a:rPr lang="es" dirty="0"/>
              <a:t>Uso de estilos: CSS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s" dirty="0"/>
              <a:t>Introducción. Definición de estilos.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s" dirty="0"/>
              <a:t>Tipos de selectores.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s" dirty="0"/>
              <a:t>Agrupamiento, anidamiento.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s" dirty="0"/>
              <a:t>Buenas prácticas.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s" dirty="0"/>
              <a:t>Modelo de cajas.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s" dirty="0"/>
              <a:t>Atributos: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q"/>
            </a:pPr>
            <a:r>
              <a:rPr lang="es" dirty="0"/>
              <a:t>Fuentes y párrafos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q"/>
            </a:pPr>
            <a:r>
              <a:rPr lang="es" dirty="0"/>
              <a:t>Fondo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q"/>
            </a:pPr>
            <a:r>
              <a:rPr lang="es" dirty="0"/>
              <a:t>Tablas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q"/>
            </a:pPr>
            <a:r>
              <a:rPr lang="es" dirty="0"/>
              <a:t>Visibilidad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q"/>
            </a:pPr>
            <a:r>
              <a:rPr lang="es" dirty="0"/>
              <a:t>Listas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q"/>
            </a:pPr>
            <a:r>
              <a:rPr lang="es" dirty="0"/>
              <a:t>Enlaces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s" dirty="0"/>
              <a:t>Z-index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s" dirty="0"/>
              <a:t>Posicionamiento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s" dirty="0"/>
              <a:t>Precedencia de estilos.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s" dirty="0"/>
              <a:t>Herramientas y verificación.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64" name="Google Shape;64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3025" y="1557113"/>
            <a:ext cx="2029275" cy="202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/>
        </p:nvSpPr>
        <p:spPr>
          <a:xfrm>
            <a:off x="579300" y="249550"/>
            <a:ext cx="51336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Diseño de Interfaces Web</a:t>
            </a:r>
            <a:endParaRPr sz="2400"/>
          </a:p>
        </p:txBody>
      </p:sp>
      <p:sp>
        <p:nvSpPr>
          <p:cNvPr id="70" name="Google Shape;70;p10"/>
          <p:cNvSpPr txBox="1"/>
          <p:nvPr/>
        </p:nvSpPr>
        <p:spPr>
          <a:xfrm>
            <a:off x="802100" y="738374"/>
            <a:ext cx="5133600" cy="3664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 startAt="6"/>
            </a:pPr>
            <a:r>
              <a:rPr lang="es" dirty="0"/>
              <a:t>Estilos avanzados: CSS3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s" dirty="0"/>
              <a:t>Elementos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q"/>
            </a:pPr>
            <a:r>
              <a:rPr lang="es" dirty="0"/>
              <a:t>Bordes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q"/>
            </a:pPr>
            <a:r>
              <a:rPr lang="es" dirty="0"/>
              <a:t>Fondos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q"/>
            </a:pPr>
            <a:r>
              <a:rPr lang="es" dirty="0"/>
              <a:t>Textos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q"/>
            </a:pPr>
            <a:r>
              <a:rPr lang="es" dirty="0"/>
              <a:t>Fuentes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s" dirty="0"/>
              <a:t>Transformaciones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q"/>
            </a:pPr>
            <a:r>
              <a:rPr lang="es" dirty="0"/>
              <a:t>Transformaciones 2D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q"/>
            </a:pPr>
            <a:r>
              <a:rPr lang="es" dirty="0">
                <a:solidFill>
                  <a:schemeClr val="dk1"/>
                </a:solidFill>
              </a:rPr>
              <a:t>Transformaciones 3D</a:t>
            </a:r>
            <a:endParaRPr dirty="0">
              <a:solidFill>
                <a:schemeClr val="dk1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q"/>
            </a:pPr>
            <a:r>
              <a:rPr lang="es" dirty="0">
                <a:solidFill>
                  <a:schemeClr val="dk1"/>
                </a:solidFill>
              </a:rPr>
              <a:t>Perspectiva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s" dirty="0">
                <a:solidFill>
                  <a:schemeClr val="dk1"/>
                </a:solidFill>
              </a:rPr>
              <a:t>Transiciones</a:t>
            </a:r>
            <a:endParaRPr dirty="0">
              <a:solidFill>
                <a:schemeClr val="dk1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q"/>
            </a:pPr>
            <a:r>
              <a:rPr lang="es" dirty="0">
                <a:solidFill>
                  <a:schemeClr val="dk1"/>
                </a:solidFill>
              </a:rPr>
              <a:t>Transiciones</a:t>
            </a:r>
            <a:endParaRPr dirty="0">
              <a:solidFill>
                <a:schemeClr val="dk1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q"/>
            </a:pPr>
            <a:r>
              <a:rPr lang="es" dirty="0">
                <a:solidFill>
                  <a:schemeClr val="dk1"/>
                </a:solidFill>
              </a:rPr>
              <a:t>Transiciones 3D</a:t>
            </a:r>
            <a:endParaRPr dirty="0">
              <a:solidFill>
                <a:schemeClr val="dk1"/>
              </a:solidFill>
            </a:endParaRPr>
          </a:p>
          <a:p>
            <a:pPr marL="1828800" lvl="3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v"/>
            </a:pPr>
            <a:r>
              <a:rPr lang="es" dirty="0">
                <a:solidFill>
                  <a:schemeClr val="dk1"/>
                </a:solidFill>
              </a:rPr>
              <a:t>Ejemplo: efecto flip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s" dirty="0">
                <a:solidFill>
                  <a:schemeClr val="dk1"/>
                </a:solidFill>
              </a:rPr>
              <a:t>Animaciones</a:t>
            </a:r>
            <a:endParaRPr dirty="0">
              <a:solidFill>
                <a:schemeClr val="dk1"/>
              </a:solidFill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71" name="Google Shape;71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3025" y="1557113"/>
            <a:ext cx="2029275" cy="202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/>
        </p:nvSpPr>
        <p:spPr>
          <a:xfrm>
            <a:off x="579300" y="249550"/>
            <a:ext cx="51336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Diseño de Interfaces Web</a:t>
            </a:r>
            <a:endParaRPr sz="2400"/>
          </a:p>
        </p:txBody>
      </p:sp>
      <p:sp>
        <p:nvSpPr>
          <p:cNvPr id="77" name="Google Shape;77;p11"/>
          <p:cNvSpPr txBox="1"/>
          <p:nvPr/>
        </p:nvSpPr>
        <p:spPr>
          <a:xfrm>
            <a:off x="802100" y="662175"/>
            <a:ext cx="5133600" cy="3959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 startAt="7"/>
            </a:pPr>
            <a:r>
              <a:rPr lang="es" dirty="0"/>
              <a:t>Bootstrap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 startAt="7"/>
            </a:pPr>
            <a:r>
              <a:rPr lang="es" dirty="0"/>
              <a:t>Implantación de contenido multimedia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 startAt="7"/>
            </a:pPr>
            <a:r>
              <a:rPr lang="es" dirty="0">
                <a:solidFill>
                  <a:schemeClr val="dk1"/>
                </a:solidFill>
              </a:rPr>
              <a:t>jQuery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s" dirty="0">
                <a:solidFill>
                  <a:schemeClr val="dk1"/>
                </a:solidFill>
              </a:rPr>
              <a:t>Fundamentos de javascript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s" dirty="0">
                <a:solidFill>
                  <a:schemeClr val="dk1"/>
                </a:solidFill>
              </a:rPr>
              <a:t>Selección de elementos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s" dirty="0">
                <a:solidFill>
                  <a:schemeClr val="dk1"/>
                </a:solidFill>
              </a:rPr>
              <a:t>Comprobar selección de elementos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s" dirty="0">
                <a:solidFill>
                  <a:schemeClr val="dk1"/>
                </a:solidFill>
              </a:rPr>
              <a:t>Guardar selecciones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s" dirty="0">
                <a:solidFill>
                  <a:schemeClr val="dk1"/>
                </a:solidFill>
              </a:rPr>
              <a:t>Refinamiento y filtrado de selecciones.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s" dirty="0">
                <a:solidFill>
                  <a:schemeClr val="dk1"/>
                </a:solidFill>
              </a:rPr>
              <a:t>Encadenamiento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s" dirty="0">
                <a:solidFill>
                  <a:schemeClr val="dk1"/>
                </a:solidFill>
              </a:rPr>
              <a:t>Métodos</a:t>
            </a:r>
            <a:endParaRPr dirty="0">
              <a:solidFill>
                <a:schemeClr val="dk1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q"/>
            </a:pPr>
            <a:r>
              <a:rPr lang="es" dirty="0">
                <a:solidFill>
                  <a:schemeClr val="dk1"/>
                </a:solidFill>
              </a:rPr>
              <a:t>CSS</a:t>
            </a:r>
            <a:endParaRPr dirty="0">
              <a:solidFill>
                <a:schemeClr val="dk1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q"/>
            </a:pPr>
            <a:r>
              <a:rPr lang="es" dirty="0">
                <a:solidFill>
                  <a:schemeClr val="dk1"/>
                </a:solidFill>
              </a:rPr>
              <a:t>Dimensiones</a:t>
            </a:r>
            <a:endParaRPr dirty="0">
              <a:solidFill>
                <a:schemeClr val="dk1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q"/>
            </a:pPr>
            <a:r>
              <a:rPr lang="es" dirty="0">
                <a:solidFill>
                  <a:schemeClr val="dk1"/>
                </a:solidFill>
              </a:rPr>
              <a:t>Atributos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s" dirty="0">
                <a:solidFill>
                  <a:schemeClr val="dk1"/>
                </a:solidFill>
              </a:rPr>
              <a:t>Recorrer el DOM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s" dirty="0">
                <a:solidFill>
                  <a:schemeClr val="dk1"/>
                </a:solidFill>
              </a:rPr>
              <a:t>Interactuar en una selección.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s" dirty="0">
                <a:solidFill>
                  <a:schemeClr val="dk1"/>
                </a:solidFill>
              </a:rPr>
              <a:t>Manipulación de elementos.</a:t>
            </a:r>
            <a:endParaRPr dirty="0">
              <a:solidFill>
                <a:schemeClr val="dk1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s" dirty="0">
                <a:solidFill>
                  <a:schemeClr val="dk1"/>
                </a:solidFill>
              </a:rPr>
              <a:t>Mover, copiar y borrar elementos.</a:t>
            </a:r>
            <a:endParaRPr dirty="0">
              <a:solidFill>
                <a:schemeClr val="dk1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s" dirty="0">
                <a:solidFill>
                  <a:schemeClr val="dk1"/>
                </a:solidFill>
              </a:rPr>
              <a:t>Crear nuevos elementos</a:t>
            </a:r>
            <a:endParaRPr dirty="0"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78" name="Google Shape;78;p11" descr="multimedi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2898" y="1509098"/>
            <a:ext cx="1132550" cy="89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1" descr="bootstrap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9775" y="522125"/>
            <a:ext cx="1938793" cy="89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935703" y="2246703"/>
            <a:ext cx="2843100" cy="213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/>
        </p:nvSpPr>
        <p:spPr>
          <a:xfrm>
            <a:off x="579300" y="249550"/>
            <a:ext cx="51336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Desarrollo de contenidos</a:t>
            </a:r>
            <a:endParaRPr sz="2400"/>
          </a:p>
        </p:txBody>
      </p:sp>
      <p:graphicFrame>
        <p:nvGraphicFramePr>
          <p:cNvPr id="86" name="Google Shape;86;p12"/>
          <p:cNvGraphicFramePr/>
          <p:nvPr/>
        </p:nvGraphicFramePr>
        <p:xfrm>
          <a:off x="1460200" y="916150"/>
          <a:ext cx="5745100" cy="3447368"/>
        </p:xfrm>
        <a:graphic>
          <a:graphicData uri="http://schemas.openxmlformats.org/drawingml/2006/table">
            <a:tbl>
              <a:tblPr>
                <a:noFill/>
                <a:tableStyleId>{6821F83F-5A1E-4BEC-BD99-C29A2B39D017}</a:tableStyleId>
              </a:tblPr>
              <a:tblGrid>
                <a:gridCol w="4287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7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9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s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Unidades de Trabajo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3175" marR="83175" marT="118750" marB="11875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Horas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3175" marR="83175" marT="118750" marB="11875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9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Diseño de webs accesibles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3175" marR="83175" marT="118750" marB="11875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3175" marR="83175" marT="118750" marB="11875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9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Implementación de la usabilidad en la web. Diseño amigable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3175" marR="83175" marT="118750" marB="11875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3175" marR="83175" marT="118750" marB="11875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9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Planificación de interfaces gráfica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3175" marR="83175" marT="118750" marB="11875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3175" marR="83175" marT="118750" marB="11875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39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Uso de estilos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3175" marR="83175" marT="118750" marB="11875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3175" marR="83175" marT="118750" marB="11875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39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Implantación de contenido multimedia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3175" marR="83175" marT="118750" marB="11875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3175" marR="83175" marT="118750" marB="11875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39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Integración de contenido interactivo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3175" marR="83175" marT="118750" marB="11875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3175" marR="83175" marT="118750" marB="11875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39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3175" marR="83175" marT="118750" marB="11875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3175" marR="83175" marT="118750" marB="11875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Borde">
  <a:themeElements>
    <a:clrScheme name="Borde 1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CC9900"/>
      </a:accent4>
      <a:accent5>
        <a:srgbClr val="3B812F"/>
      </a:accent5>
      <a:accent6>
        <a:srgbClr val="FFFFFF"/>
      </a:accent6>
      <a:hlink>
        <a:srgbClr val="996600"/>
      </a:hlink>
      <a:folHlink>
        <a:srgbClr val="AFBF3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662</Words>
  <Application>Microsoft Office PowerPoint</Application>
  <PresentationFormat>Presentación en pantalla (16:9)</PresentationFormat>
  <Paragraphs>129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Garamond</vt:lpstr>
      <vt:lpstr>Noto Symbol</vt:lpstr>
      <vt:lpstr>Times New Roman</vt:lpstr>
      <vt:lpstr>Wingdings</vt:lpstr>
      <vt:lpstr>Borde</vt:lpstr>
      <vt:lpstr>Diseño de Interfaces Web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de Interfaces Web</dc:title>
  <dc:creator>HCMA</dc:creator>
  <cp:lastModifiedBy>HCMA</cp:lastModifiedBy>
  <cp:revision>15</cp:revision>
  <dcterms:modified xsi:type="dcterms:W3CDTF">2021-09-12T14:53:15Z</dcterms:modified>
</cp:coreProperties>
</file>