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2" r:id="rId3"/>
    <p:sldId id="259" r:id="rId4"/>
    <p:sldId id="260" r:id="rId5"/>
    <p:sldId id="261" r:id="rId6"/>
    <p:sldId id="263" r:id="rId7"/>
  </p:sldIdLst>
  <p:sldSz cx="9144000" cy="6858000" type="screen4x3"/>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1114"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o-RO"/>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o-RO"/>
          </a:p>
        </p:txBody>
      </p:sp>
      <p:sp>
        <p:nvSpPr>
          <p:cNvPr id="4" name="Date Placeholder 3"/>
          <p:cNvSpPr>
            <a:spLocks noGrp="1"/>
          </p:cNvSpPr>
          <p:nvPr>
            <p:ph type="dt" sz="half" idx="10"/>
          </p:nvPr>
        </p:nvSpPr>
        <p:spPr/>
        <p:txBody>
          <a:bodyPr/>
          <a:lstStyle/>
          <a:p>
            <a:fld id="{3E771593-1192-4BE3-BC12-27B865A1BC95}" type="datetimeFigureOut">
              <a:rPr lang="ro-RO" smtClean="0"/>
              <a:t>14.01.2021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C89C33FE-7499-45F5-8713-7CDA9BFBB433}" type="slidenum">
              <a:rPr lang="ro-RO" smtClean="0"/>
              <a:t>‹#›</a:t>
            </a:fld>
            <a:endParaRPr lang="ro-RO"/>
          </a:p>
        </p:txBody>
      </p:sp>
    </p:spTree>
    <p:extLst>
      <p:ext uri="{BB962C8B-B14F-4D97-AF65-F5344CB8AC3E}">
        <p14:creationId xmlns:p14="http://schemas.microsoft.com/office/powerpoint/2010/main" val="390603054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10"/>
          </p:nvPr>
        </p:nvSpPr>
        <p:spPr/>
        <p:txBody>
          <a:bodyPr/>
          <a:lstStyle/>
          <a:p>
            <a:fld id="{3E771593-1192-4BE3-BC12-27B865A1BC95}" type="datetimeFigureOut">
              <a:rPr lang="ro-RO" smtClean="0"/>
              <a:t>14.01.2021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C89C33FE-7499-45F5-8713-7CDA9BFBB433}" type="slidenum">
              <a:rPr lang="ro-RO" smtClean="0"/>
              <a:t>‹#›</a:t>
            </a:fld>
            <a:endParaRPr lang="ro-RO"/>
          </a:p>
        </p:txBody>
      </p:sp>
    </p:spTree>
    <p:extLst>
      <p:ext uri="{BB962C8B-B14F-4D97-AF65-F5344CB8AC3E}">
        <p14:creationId xmlns:p14="http://schemas.microsoft.com/office/powerpoint/2010/main" val="107945376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o-RO"/>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10"/>
          </p:nvPr>
        </p:nvSpPr>
        <p:spPr/>
        <p:txBody>
          <a:bodyPr/>
          <a:lstStyle/>
          <a:p>
            <a:fld id="{3E771593-1192-4BE3-BC12-27B865A1BC95}" type="datetimeFigureOut">
              <a:rPr lang="ro-RO" smtClean="0"/>
              <a:t>14.01.2021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C89C33FE-7499-45F5-8713-7CDA9BFBB433}" type="slidenum">
              <a:rPr lang="ro-RO" smtClean="0"/>
              <a:t>‹#›</a:t>
            </a:fld>
            <a:endParaRPr lang="ro-RO"/>
          </a:p>
        </p:txBody>
      </p:sp>
    </p:spTree>
    <p:extLst>
      <p:ext uri="{BB962C8B-B14F-4D97-AF65-F5344CB8AC3E}">
        <p14:creationId xmlns:p14="http://schemas.microsoft.com/office/powerpoint/2010/main" val="283119739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10"/>
          </p:nvPr>
        </p:nvSpPr>
        <p:spPr/>
        <p:txBody>
          <a:bodyPr/>
          <a:lstStyle/>
          <a:p>
            <a:fld id="{3E771593-1192-4BE3-BC12-27B865A1BC95}" type="datetimeFigureOut">
              <a:rPr lang="ro-RO" smtClean="0"/>
              <a:t>14.01.2021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C89C33FE-7499-45F5-8713-7CDA9BFBB433}" type="slidenum">
              <a:rPr lang="ro-RO" smtClean="0"/>
              <a:t>‹#›</a:t>
            </a:fld>
            <a:endParaRPr lang="ro-RO"/>
          </a:p>
        </p:txBody>
      </p:sp>
    </p:spTree>
    <p:extLst>
      <p:ext uri="{BB962C8B-B14F-4D97-AF65-F5344CB8AC3E}">
        <p14:creationId xmlns:p14="http://schemas.microsoft.com/office/powerpoint/2010/main" val="110422500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o-RO"/>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771593-1192-4BE3-BC12-27B865A1BC95}" type="datetimeFigureOut">
              <a:rPr lang="ro-RO" smtClean="0"/>
              <a:t>14.01.2021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C89C33FE-7499-45F5-8713-7CDA9BFBB433}" type="slidenum">
              <a:rPr lang="ro-RO" smtClean="0"/>
              <a:t>‹#›</a:t>
            </a:fld>
            <a:endParaRPr lang="ro-RO"/>
          </a:p>
        </p:txBody>
      </p:sp>
    </p:spTree>
    <p:extLst>
      <p:ext uri="{BB962C8B-B14F-4D97-AF65-F5344CB8AC3E}">
        <p14:creationId xmlns:p14="http://schemas.microsoft.com/office/powerpoint/2010/main" val="11739056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5" name="Date Placeholder 4"/>
          <p:cNvSpPr>
            <a:spLocks noGrp="1"/>
          </p:cNvSpPr>
          <p:nvPr>
            <p:ph type="dt" sz="half" idx="10"/>
          </p:nvPr>
        </p:nvSpPr>
        <p:spPr/>
        <p:txBody>
          <a:bodyPr/>
          <a:lstStyle/>
          <a:p>
            <a:fld id="{3E771593-1192-4BE3-BC12-27B865A1BC95}" type="datetimeFigureOut">
              <a:rPr lang="ro-RO" smtClean="0"/>
              <a:t>14.01.2021</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C89C33FE-7499-45F5-8713-7CDA9BFBB433}" type="slidenum">
              <a:rPr lang="ro-RO" smtClean="0"/>
              <a:t>‹#›</a:t>
            </a:fld>
            <a:endParaRPr lang="ro-RO"/>
          </a:p>
        </p:txBody>
      </p:sp>
    </p:spTree>
    <p:extLst>
      <p:ext uri="{BB962C8B-B14F-4D97-AF65-F5344CB8AC3E}">
        <p14:creationId xmlns:p14="http://schemas.microsoft.com/office/powerpoint/2010/main" val="192799855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o-RO"/>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7" name="Date Placeholder 6"/>
          <p:cNvSpPr>
            <a:spLocks noGrp="1"/>
          </p:cNvSpPr>
          <p:nvPr>
            <p:ph type="dt" sz="half" idx="10"/>
          </p:nvPr>
        </p:nvSpPr>
        <p:spPr/>
        <p:txBody>
          <a:bodyPr/>
          <a:lstStyle/>
          <a:p>
            <a:fld id="{3E771593-1192-4BE3-BC12-27B865A1BC95}" type="datetimeFigureOut">
              <a:rPr lang="ro-RO" smtClean="0"/>
              <a:t>14.01.2021</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C89C33FE-7499-45F5-8713-7CDA9BFBB433}" type="slidenum">
              <a:rPr lang="ro-RO" smtClean="0"/>
              <a:t>‹#›</a:t>
            </a:fld>
            <a:endParaRPr lang="ro-RO"/>
          </a:p>
        </p:txBody>
      </p:sp>
    </p:spTree>
    <p:extLst>
      <p:ext uri="{BB962C8B-B14F-4D97-AF65-F5344CB8AC3E}">
        <p14:creationId xmlns:p14="http://schemas.microsoft.com/office/powerpoint/2010/main" val="311677239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Date Placeholder 2"/>
          <p:cNvSpPr>
            <a:spLocks noGrp="1"/>
          </p:cNvSpPr>
          <p:nvPr>
            <p:ph type="dt" sz="half" idx="10"/>
          </p:nvPr>
        </p:nvSpPr>
        <p:spPr/>
        <p:txBody>
          <a:bodyPr/>
          <a:lstStyle/>
          <a:p>
            <a:fld id="{3E771593-1192-4BE3-BC12-27B865A1BC95}" type="datetimeFigureOut">
              <a:rPr lang="ro-RO" smtClean="0"/>
              <a:t>14.01.2021</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C89C33FE-7499-45F5-8713-7CDA9BFBB433}" type="slidenum">
              <a:rPr lang="ro-RO" smtClean="0"/>
              <a:t>‹#›</a:t>
            </a:fld>
            <a:endParaRPr lang="ro-RO"/>
          </a:p>
        </p:txBody>
      </p:sp>
    </p:spTree>
    <p:extLst>
      <p:ext uri="{BB962C8B-B14F-4D97-AF65-F5344CB8AC3E}">
        <p14:creationId xmlns:p14="http://schemas.microsoft.com/office/powerpoint/2010/main" val="354702780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771593-1192-4BE3-BC12-27B865A1BC95}" type="datetimeFigureOut">
              <a:rPr lang="ro-RO" smtClean="0"/>
              <a:t>14.01.2021</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C89C33FE-7499-45F5-8713-7CDA9BFBB433}" type="slidenum">
              <a:rPr lang="ro-RO" smtClean="0"/>
              <a:t>‹#›</a:t>
            </a:fld>
            <a:endParaRPr lang="ro-RO"/>
          </a:p>
        </p:txBody>
      </p:sp>
    </p:spTree>
    <p:extLst>
      <p:ext uri="{BB962C8B-B14F-4D97-AF65-F5344CB8AC3E}">
        <p14:creationId xmlns:p14="http://schemas.microsoft.com/office/powerpoint/2010/main" val="300940601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o-RO"/>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771593-1192-4BE3-BC12-27B865A1BC95}" type="datetimeFigureOut">
              <a:rPr lang="ro-RO" smtClean="0"/>
              <a:t>14.01.2021</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C89C33FE-7499-45F5-8713-7CDA9BFBB433}" type="slidenum">
              <a:rPr lang="ro-RO" smtClean="0"/>
              <a:t>‹#›</a:t>
            </a:fld>
            <a:endParaRPr lang="ro-RO"/>
          </a:p>
        </p:txBody>
      </p:sp>
    </p:spTree>
    <p:extLst>
      <p:ext uri="{BB962C8B-B14F-4D97-AF65-F5344CB8AC3E}">
        <p14:creationId xmlns:p14="http://schemas.microsoft.com/office/powerpoint/2010/main" val="12575923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o-RO"/>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771593-1192-4BE3-BC12-27B865A1BC95}" type="datetimeFigureOut">
              <a:rPr lang="ro-RO" smtClean="0"/>
              <a:t>14.01.2021</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C89C33FE-7499-45F5-8713-7CDA9BFBB433}" type="slidenum">
              <a:rPr lang="ro-RO" smtClean="0"/>
              <a:t>‹#›</a:t>
            </a:fld>
            <a:endParaRPr lang="ro-RO"/>
          </a:p>
        </p:txBody>
      </p:sp>
    </p:spTree>
    <p:extLst>
      <p:ext uri="{BB962C8B-B14F-4D97-AF65-F5344CB8AC3E}">
        <p14:creationId xmlns:p14="http://schemas.microsoft.com/office/powerpoint/2010/main" val="105422059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o-RO"/>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771593-1192-4BE3-BC12-27B865A1BC95}" type="datetimeFigureOut">
              <a:rPr lang="ro-RO" smtClean="0"/>
              <a:t>14.01.2021</a:t>
            </a:fld>
            <a:endParaRPr lang="ro-RO"/>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o-RO"/>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C33FE-7499-45F5-8713-7CDA9BFBB433}" type="slidenum">
              <a:rPr lang="ro-RO" smtClean="0"/>
              <a:t>‹#›</a:t>
            </a:fld>
            <a:endParaRPr lang="ro-RO"/>
          </a:p>
        </p:txBody>
      </p:sp>
    </p:spTree>
    <p:extLst>
      <p:ext uri="{BB962C8B-B14F-4D97-AF65-F5344CB8AC3E}">
        <p14:creationId xmlns:p14="http://schemas.microsoft.com/office/powerpoint/2010/main" val="2387225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vi-VN" b="1" dirty="0" smtClean="0"/>
              <a:t>Supravegherea traficului-numărarea mașinilor</a:t>
            </a:r>
            <a:endParaRPr lang="ro-RO" b="1" dirty="0"/>
          </a:p>
        </p:txBody>
      </p:sp>
      <p:sp>
        <p:nvSpPr>
          <p:cNvPr id="3" name="Subtitle 2"/>
          <p:cNvSpPr>
            <a:spLocks noGrp="1"/>
          </p:cNvSpPr>
          <p:nvPr>
            <p:ph type="subTitle" idx="1"/>
          </p:nvPr>
        </p:nvSpPr>
        <p:spPr/>
        <p:txBody>
          <a:bodyPr>
            <a:normAutofit lnSpcReduction="10000"/>
          </a:bodyPr>
          <a:lstStyle/>
          <a:p>
            <a:r>
              <a:rPr lang="ro-RO" sz="2400" dirty="0" smtClean="0"/>
              <a:t>Gîza David-Noel </a:t>
            </a:r>
            <a:r>
              <a:rPr lang="en-US" sz="2400" dirty="0" smtClean="0"/>
              <a:t>-</a:t>
            </a:r>
            <a:r>
              <a:rPr lang="ro-RO" sz="2400" dirty="0" smtClean="0"/>
              <a:t>Grupa 1309B</a:t>
            </a:r>
            <a:endParaRPr lang="en-US" sz="2400" dirty="0" smtClean="0"/>
          </a:p>
          <a:p>
            <a:r>
              <a:rPr lang="ro-RO" sz="2400" dirty="0" smtClean="0"/>
              <a:t>Moroșanu Radu-George </a:t>
            </a:r>
            <a:r>
              <a:rPr lang="en-US" sz="2400" dirty="0" smtClean="0"/>
              <a:t>-</a:t>
            </a:r>
            <a:r>
              <a:rPr lang="ro-RO" sz="2400" dirty="0" smtClean="0"/>
              <a:t> Grupa 1309B</a:t>
            </a:r>
            <a:endParaRPr lang="en-US" sz="2400" dirty="0" smtClean="0"/>
          </a:p>
          <a:p>
            <a:r>
              <a:rPr lang="en-US" sz="2400" dirty="0" err="1" smtClean="0"/>
              <a:t>Facultatea</a:t>
            </a:r>
            <a:r>
              <a:rPr lang="en-US" sz="2400" dirty="0" smtClean="0"/>
              <a:t> de Automatic</a:t>
            </a:r>
            <a:r>
              <a:rPr lang="ro-MO" sz="2400" dirty="0" smtClean="0"/>
              <a:t>ă</a:t>
            </a:r>
            <a:r>
              <a:rPr lang="en-US" sz="2400" dirty="0" smtClean="0"/>
              <a:t> </a:t>
            </a:r>
            <a:r>
              <a:rPr lang="ro-MO" sz="2400" dirty="0" smtClean="0"/>
              <a:t>și Calculatoare</a:t>
            </a:r>
          </a:p>
          <a:p>
            <a:r>
              <a:rPr lang="ro-MO" sz="2400" dirty="0" smtClean="0"/>
              <a:t>Prelucrarea Imaginilor-Proiect</a:t>
            </a:r>
            <a:endParaRPr lang="ro-RO" sz="2400" dirty="0"/>
          </a:p>
        </p:txBody>
      </p:sp>
    </p:spTree>
    <p:extLst>
      <p:ext uri="{BB962C8B-B14F-4D97-AF65-F5344CB8AC3E}">
        <p14:creationId xmlns:p14="http://schemas.microsoft.com/office/powerpoint/2010/main" val="68615057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Introducere</a:t>
            </a:r>
            <a:endParaRPr lang="ro-RO" dirty="0"/>
          </a:p>
        </p:txBody>
      </p:sp>
      <p:sp>
        <p:nvSpPr>
          <p:cNvPr id="3" name="Content Placeholder 2"/>
          <p:cNvSpPr>
            <a:spLocks noGrp="1"/>
          </p:cNvSpPr>
          <p:nvPr>
            <p:ph idx="1"/>
          </p:nvPr>
        </p:nvSpPr>
        <p:spPr/>
        <p:txBody>
          <a:bodyPr/>
          <a:lstStyle/>
          <a:p>
            <a:r>
              <a:rPr lang="ro-RO" sz="1600" dirty="0" smtClean="0">
                <a:latin typeface="Times New Roman" pitchFamily="18" charset="0"/>
                <a:cs typeface="Times New Roman" pitchFamily="18" charset="0"/>
              </a:rPr>
              <a:t>Procesarea imaginilor este domeniul in care imaginile sunt procesate de catre o masina(ex: calculator) pentru a extrage diferite informatii pentru diferite domenii. La baza procesarii imaginilor stau alogritmi specifici dar si tehnici matematice, o imagine putand fi privita ca o functie de doua variabile continue (de exemplu f(x,y))</a:t>
            </a:r>
            <a:r>
              <a:rPr lang="en-US" sz="1600" dirty="0" smtClean="0">
                <a:latin typeface="Times New Roman" pitchFamily="18" charset="0"/>
                <a:cs typeface="Times New Roman" pitchFamily="18" charset="0"/>
              </a:rPr>
              <a:t>.</a:t>
            </a:r>
          </a:p>
          <a:p>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2780928"/>
            <a:ext cx="6037332" cy="3312368"/>
          </a:xfrm>
          <a:prstGeom prst="rect">
            <a:avLst/>
          </a:prstGeom>
        </p:spPr>
      </p:pic>
      <p:sp>
        <p:nvSpPr>
          <p:cNvPr id="5" name="TextBox 4"/>
          <p:cNvSpPr txBox="1"/>
          <p:nvPr/>
        </p:nvSpPr>
        <p:spPr>
          <a:xfrm>
            <a:off x="2771800" y="6237312"/>
            <a:ext cx="3312368" cy="369332"/>
          </a:xfrm>
          <a:prstGeom prst="rect">
            <a:avLst/>
          </a:prstGeom>
          <a:noFill/>
        </p:spPr>
        <p:txBody>
          <a:bodyPr wrap="square" rtlCol="0">
            <a:spAutoFit/>
          </a:bodyPr>
          <a:lstStyle/>
          <a:p>
            <a:pPr algn="ctr"/>
            <a:r>
              <a:rPr lang="en-US" dirty="0" smtClean="0"/>
              <a:t>Fig. 01: Image processing</a:t>
            </a:r>
            <a:endParaRPr lang="ro-RO" dirty="0"/>
          </a:p>
        </p:txBody>
      </p:sp>
    </p:spTree>
    <p:extLst>
      <p:ext uri="{BB962C8B-B14F-4D97-AF65-F5344CB8AC3E}">
        <p14:creationId xmlns:p14="http://schemas.microsoft.com/office/powerpoint/2010/main" val="155565677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MO" dirty="0" smtClean="0"/>
              <a:t>Scopuri/obiective</a:t>
            </a:r>
            <a:endParaRPr lang="ro-RO" dirty="0"/>
          </a:p>
        </p:txBody>
      </p:sp>
      <p:sp>
        <p:nvSpPr>
          <p:cNvPr id="3" name="Content Placeholder 2"/>
          <p:cNvSpPr>
            <a:spLocks noGrp="1"/>
          </p:cNvSpPr>
          <p:nvPr>
            <p:ph idx="1"/>
          </p:nvPr>
        </p:nvSpPr>
        <p:spPr/>
        <p:txBody>
          <a:bodyPr>
            <a:normAutofit/>
          </a:bodyPr>
          <a:lstStyle/>
          <a:p>
            <a:r>
              <a:rPr lang="ro-RO" sz="1800" dirty="0" smtClean="0">
                <a:latin typeface="Times New Roman" pitchFamily="18" charset="0"/>
                <a:cs typeface="Times New Roman" pitchFamily="18" charset="0"/>
              </a:rPr>
              <a:t>Numararea masinilor asigura informatii sigure despre fluxul traficului, accidente produse in trafic si posibilitati de a reduce aglomeratia in orele de varf. Utilizarea procesarii de imagini digitale este una dintre metodele cele mai eficiente pentru a obtine informatiile optime necesare rezolvarii acestor probleme. Prin acest proiect am incercat sa observam cum am putea imbunatati traficul, prin numararea masinilor. Proiectul nostru consta in numararea masinilor ce traveseaza o anumita intersectie intr-un anumit interval de timp.</a:t>
            </a:r>
          </a:p>
          <a:p>
            <a:endParaRPr lang="ro-RO" sz="20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5736" y="3597483"/>
            <a:ext cx="5112568" cy="2875820"/>
          </a:xfrm>
          <a:prstGeom prst="rect">
            <a:avLst/>
          </a:prstGeom>
        </p:spPr>
      </p:pic>
      <p:sp>
        <p:nvSpPr>
          <p:cNvPr id="7" name="TextBox 6"/>
          <p:cNvSpPr txBox="1"/>
          <p:nvPr/>
        </p:nvSpPr>
        <p:spPr>
          <a:xfrm>
            <a:off x="2483768" y="6473303"/>
            <a:ext cx="3888432" cy="369332"/>
          </a:xfrm>
          <a:prstGeom prst="rect">
            <a:avLst/>
          </a:prstGeom>
          <a:noFill/>
        </p:spPr>
        <p:txBody>
          <a:bodyPr wrap="square" rtlCol="0">
            <a:spAutoFit/>
          </a:bodyPr>
          <a:lstStyle/>
          <a:p>
            <a:pPr algn="ctr"/>
            <a:r>
              <a:rPr lang="en-US" dirty="0" smtClean="0"/>
              <a:t>Fig. 02: Print screen din video-</a:t>
            </a:r>
            <a:r>
              <a:rPr lang="en-US" dirty="0" err="1" smtClean="0"/>
              <a:t>ul</a:t>
            </a:r>
            <a:r>
              <a:rPr lang="en-US" dirty="0" smtClean="0"/>
              <a:t> </a:t>
            </a:r>
            <a:r>
              <a:rPr lang="en-US" dirty="0" err="1" smtClean="0"/>
              <a:t>folosit</a:t>
            </a:r>
            <a:endParaRPr lang="ro-RO" dirty="0"/>
          </a:p>
        </p:txBody>
      </p:sp>
    </p:spTree>
    <p:extLst>
      <p:ext uri="{BB962C8B-B14F-4D97-AF65-F5344CB8AC3E}">
        <p14:creationId xmlns:p14="http://schemas.microsoft.com/office/powerpoint/2010/main" val="83805471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MO" dirty="0" smtClean="0"/>
              <a:t>Descrierea solutiei</a:t>
            </a:r>
            <a:endParaRPr lang="ro-RO" dirty="0"/>
          </a:p>
        </p:txBody>
      </p:sp>
      <p:sp>
        <p:nvSpPr>
          <p:cNvPr id="3" name="Content Placeholder 2"/>
          <p:cNvSpPr>
            <a:spLocks noGrp="1"/>
          </p:cNvSpPr>
          <p:nvPr>
            <p:ph idx="1"/>
          </p:nvPr>
        </p:nvSpPr>
        <p:spPr/>
        <p:txBody>
          <a:bodyPr>
            <a:normAutofit/>
          </a:bodyPr>
          <a:lstStyle/>
          <a:p>
            <a:r>
              <a:rPr lang="ro-RO" sz="1800" dirty="0" smtClean="0">
                <a:latin typeface="Times New Roman" pitchFamily="18" charset="0"/>
                <a:cs typeface="Times New Roman" pitchFamily="18" charset="0"/>
              </a:rPr>
              <a:t>Am decis ca mai intai sa incarcam un video asupra caruia am realizat operatiile necesare numararii masinilor.</a:t>
            </a:r>
          </a:p>
          <a:p>
            <a:r>
              <a:rPr lang="ro-MO" sz="1800" dirty="0" smtClean="0">
                <a:latin typeface="Times New Roman" pitchFamily="18" charset="0"/>
                <a:cs typeface="Times New Roman" pitchFamily="18" charset="0"/>
              </a:rPr>
              <a:t>Apoi se aplica operatii specifice librariei OpenCV</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segmentare</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filtru</a:t>
            </a:r>
            <a:r>
              <a:rPr lang="en-US" sz="1800" dirty="0" smtClean="0">
                <a:latin typeface="Times New Roman" pitchFamily="18" charset="0"/>
                <a:cs typeface="Times New Roman" pitchFamily="18" charset="0"/>
              </a:rPr>
              <a:t> Gaussian, </a:t>
            </a:r>
            <a:r>
              <a:rPr lang="en-US" sz="1800" dirty="0" err="1" smtClean="0">
                <a:latin typeface="Times New Roman" pitchFamily="18" charset="0"/>
                <a:cs typeface="Times New Roman" pitchFamily="18" charset="0"/>
              </a:rPr>
              <a:t>determinare</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contur</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dilatare</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eroziune</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pentru</a:t>
            </a:r>
            <a:r>
              <a:rPr lang="en-US" sz="1800" dirty="0" smtClean="0">
                <a:latin typeface="Times New Roman" pitchFamily="18" charset="0"/>
                <a:cs typeface="Times New Roman" pitchFamily="18" charset="0"/>
              </a:rPr>
              <a:t> a se </a:t>
            </a:r>
            <a:r>
              <a:rPr lang="en-US" sz="1800" dirty="0" err="1" smtClean="0">
                <a:latin typeface="Times New Roman" pitchFamily="18" charset="0"/>
                <a:cs typeface="Times New Roman" pitchFamily="18" charset="0"/>
              </a:rPr>
              <a:t>ajunge</a:t>
            </a:r>
            <a:r>
              <a:rPr lang="en-US" sz="1800" dirty="0" smtClean="0">
                <a:latin typeface="Times New Roman" pitchFamily="18" charset="0"/>
                <a:cs typeface="Times New Roman" pitchFamily="18" charset="0"/>
              </a:rPr>
              <a:t> la </a:t>
            </a:r>
            <a:r>
              <a:rPr lang="en-US" sz="1800" dirty="0" err="1" smtClean="0">
                <a:latin typeface="Times New Roman" pitchFamily="18" charset="0"/>
                <a:cs typeface="Times New Roman" pitchFamily="18" charset="0"/>
              </a:rPr>
              <a:t>solutia</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finala</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aceasta</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fiind</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obtinerea</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numarului</a:t>
            </a:r>
            <a:r>
              <a:rPr lang="en-US" sz="1800" dirty="0" smtClean="0">
                <a:latin typeface="Times New Roman" pitchFamily="18" charset="0"/>
                <a:cs typeface="Times New Roman" pitchFamily="18" charset="0"/>
              </a:rPr>
              <a:t> de </a:t>
            </a:r>
            <a:r>
              <a:rPr lang="en-US" sz="1800" dirty="0" err="1" smtClean="0">
                <a:latin typeface="Times New Roman" pitchFamily="18" charset="0"/>
                <a:cs typeface="Times New Roman" pitchFamily="18" charset="0"/>
              </a:rPr>
              <a:t>masini</a:t>
            </a:r>
            <a:r>
              <a:rPr lang="en-US" sz="1800" dirty="0" smtClean="0">
                <a:latin typeface="Times New Roman" pitchFamily="18" charset="0"/>
                <a:cs typeface="Times New Roman" pitchFamily="18" charset="0"/>
              </a:rPr>
              <a:t> care </a:t>
            </a:r>
            <a:r>
              <a:rPr lang="en-US" sz="1800" dirty="0" err="1" smtClean="0">
                <a:latin typeface="Times New Roman" pitchFamily="18" charset="0"/>
                <a:cs typeface="Times New Roman" pitchFamily="18" charset="0"/>
              </a:rPr>
              <a:t>traverseaza</a:t>
            </a:r>
            <a:r>
              <a:rPr lang="en-US" sz="1800" dirty="0" smtClean="0">
                <a:latin typeface="Times New Roman" pitchFamily="18" charset="0"/>
                <a:cs typeface="Times New Roman" pitchFamily="18" charset="0"/>
              </a:rPr>
              <a:t> o </a:t>
            </a:r>
            <a:r>
              <a:rPr lang="en-US" sz="1800" dirty="0" err="1" smtClean="0">
                <a:latin typeface="Times New Roman" pitchFamily="18" charset="0"/>
                <a:cs typeface="Times New Roman" pitchFamily="18" charset="0"/>
              </a:rPr>
              <a:t>anumita</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intersectie</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strada</a:t>
            </a:r>
            <a:r>
              <a:rPr lang="en-US" sz="1800" dirty="0" smtClean="0">
                <a:latin typeface="Times New Roman" pitchFamily="18" charset="0"/>
                <a:cs typeface="Times New Roman" pitchFamily="18" charset="0"/>
              </a:rPr>
              <a:t>.</a:t>
            </a:r>
          </a:p>
          <a:p>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3289256"/>
            <a:ext cx="5544616" cy="2900827"/>
          </a:xfrm>
          <a:prstGeom prst="rect">
            <a:avLst/>
          </a:prstGeom>
        </p:spPr>
      </p:pic>
      <p:sp>
        <p:nvSpPr>
          <p:cNvPr id="5" name="TextBox 4"/>
          <p:cNvSpPr txBox="1"/>
          <p:nvPr/>
        </p:nvSpPr>
        <p:spPr>
          <a:xfrm>
            <a:off x="2411760" y="6237312"/>
            <a:ext cx="4896544" cy="369332"/>
          </a:xfrm>
          <a:prstGeom prst="rect">
            <a:avLst/>
          </a:prstGeom>
          <a:noFill/>
        </p:spPr>
        <p:txBody>
          <a:bodyPr wrap="square" rtlCol="0">
            <a:spAutoFit/>
          </a:bodyPr>
          <a:lstStyle/>
          <a:p>
            <a:pPr algn="ctr"/>
            <a:r>
              <a:rPr lang="en-US" dirty="0" smtClean="0"/>
              <a:t>Fig. 03: Print screen </a:t>
            </a:r>
            <a:r>
              <a:rPr lang="en-US" dirty="0" err="1" smtClean="0"/>
              <a:t>aplicare</a:t>
            </a:r>
            <a:r>
              <a:rPr lang="en-US" dirty="0" smtClean="0"/>
              <a:t> </a:t>
            </a:r>
            <a:r>
              <a:rPr lang="en-US" dirty="0" err="1" smtClean="0"/>
              <a:t>segmentare</a:t>
            </a:r>
            <a:endParaRPr lang="ro-RO" dirty="0"/>
          </a:p>
        </p:txBody>
      </p:sp>
    </p:spTree>
    <p:extLst>
      <p:ext uri="{BB962C8B-B14F-4D97-AF65-F5344CB8AC3E}">
        <p14:creationId xmlns:p14="http://schemas.microsoft.com/office/powerpoint/2010/main" val="115672993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Rezultate</a:t>
            </a:r>
            <a:r>
              <a:rPr lang="en-US" dirty="0" smtClean="0"/>
              <a:t> </a:t>
            </a:r>
            <a:r>
              <a:rPr lang="en-US" dirty="0" err="1" smtClean="0"/>
              <a:t>experimentale</a:t>
            </a:r>
            <a:r>
              <a:rPr lang="en-US" dirty="0" smtClean="0"/>
              <a:t>/</a:t>
            </a:r>
            <a:r>
              <a:rPr lang="en-US" dirty="0" err="1" smtClean="0"/>
              <a:t>performante</a:t>
            </a:r>
            <a:r>
              <a:rPr lang="en-US" dirty="0" smtClean="0"/>
              <a:t> </a:t>
            </a:r>
            <a:r>
              <a:rPr lang="en-US" dirty="0" err="1" smtClean="0"/>
              <a:t>obtinute</a:t>
            </a:r>
            <a:endParaRPr lang="ro-RO" dirty="0"/>
          </a:p>
        </p:txBody>
      </p:sp>
      <p:sp>
        <p:nvSpPr>
          <p:cNvPr id="3" name="Content Placeholder 2"/>
          <p:cNvSpPr>
            <a:spLocks noGrp="1"/>
          </p:cNvSpPr>
          <p:nvPr>
            <p:ph idx="1"/>
          </p:nvPr>
        </p:nvSpPr>
        <p:spPr/>
        <p:txBody>
          <a:bodyPr>
            <a:normAutofit/>
          </a:bodyPr>
          <a:lstStyle/>
          <a:p>
            <a:r>
              <a:rPr lang="ro-RO" sz="1600" dirty="0" smtClean="0">
                <a:latin typeface="Times New Roman" pitchFamily="18" charset="0"/>
                <a:cs typeface="Times New Roman" pitchFamily="18" charset="0"/>
              </a:rPr>
              <a:t>In urma testarii si rularii programului, rezultatele obinute au o acuratete de aproximativ 85%. Am observat ca rezultatele difera in functie de anumiti parametri</a:t>
            </a:r>
            <a:r>
              <a:rPr lang="en-US" sz="1600" dirty="0" smtClean="0">
                <a:latin typeface="Times New Roman" pitchFamily="18" charset="0"/>
                <a:cs typeface="Times New Roman" pitchFamily="18" charset="0"/>
              </a:rPr>
              <a:t>,</a:t>
            </a:r>
            <a:r>
              <a:rPr lang="ro-RO" sz="1600" dirty="0" smtClean="0">
                <a:latin typeface="Times New Roman" pitchFamily="18" charset="0"/>
                <a:cs typeface="Times New Roman" pitchFamily="18" charset="0"/>
              </a:rPr>
              <a:t> cum ar fi: pozitia detectorului,</a:t>
            </a:r>
            <a:r>
              <a:rPr lang="en-US" sz="1600" dirty="0" smtClean="0">
                <a:latin typeface="Times New Roman" pitchFamily="18" charset="0"/>
                <a:cs typeface="Times New Roman" pitchFamily="18" charset="0"/>
              </a:rPr>
              <a:t> </a:t>
            </a:r>
            <a:r>
              <a:rPr lang="ro-RO" sz="1600" dirty="0" smtClean="0">
                <a:latin typeface="Times New Roman" pitchFamily="18" charset="0"/>
                <a:cs typeface="Times New Roman" pitchFamily="18" charset="0"/>
              </a:rPr>
              <a:t>lungimea acestuia(daca este distribuit asupra video-ului in totalitate sau nu), conditiile de dimensiune a blob-urilor(aria in care sunt incadrate obiectele), numarul de cadre pentru care obiectul este inca detectat. O diferenta in numaratoare consta si in faptul ca la anumite cadre exista posibilitatea ca anumite masini care traverseaza in sens opus sa fie numarate de mai multe ori, astfel acuratetea fiind mai scazuta. De asemenea, am observat ca rezultatele difera si atunci cand un numar mare de masini traverseaza simultan, numaratoarea fiind gresita.</a:t>
            </a:r>
            <a:endParaRPr lang="en-US" sz="1600" dirty="0" smtClean="0">
              <a:latin typeface="Times New Roman" pitchFamily="18" charset="0"/>
              <a:cs typeface="Times New Roman" pitchFamily="18" charset="0"/>
            </a:endParaRPr>
          </a:p>
          <a:p>
            <a:endParaRPr lang="ro-RO" sz="1800" dirty="0">
              <a:latin typeface="Times New Roman" pitchFamily="18" charset="0"/>
              <a:cs typeface="Times New Roman"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22004" y="3613320"/>
            <a:ext cx="4427984" cy="2600233"/>
          </a:xfrm>
          <a:prstGeom prst="rect">
            <a:avLst/>
          </a:prstGeom>
        </p:spPr>
      </p:pic>
      <p:sp>
        <p:nvSpPr>
          <p:cNvPr id="5" name="TextBox 4"/>
          <p:cNvSpPr txBox="1"/>
          <p:nvPr/>
        </p:nvSpPr>
        <p:spPr>
          <a:xfrm>
            <a:off x="2555776" y="6381328"/>
            <a:ext cx="3960440" cy="646331"/>
          </a:xfrm>
          <a:prstGeom prst="rect">
            <a:avLst/>
          </a:prstGeom>
          <a:noFill/>
        </p:spPr>
        <p:txBody>
          <a:bodyPr wrap="square" rtlCol="0">
            <a:spAutoFit/>
          </a:bodyPr>
          <a:lstStyle/>
          <a:p>
            <a:pPr algn="ctr"/>
            <a:r>
              <a:rPr lang="en-US" dirty="0" smtClean="0"/>
              <a:t>Fig. 04: print screen de la runtime</a:t>
            </a:r>
          </a:p>
          <a:p>
            <a:endParaRPr lang="ro-RO" dirty="0"/>
          </a:p>
        </p:txBody>
      </p:sp>
    </p:spTree>
    <p:extLst>
      <p:ext uri="{BB962C8B-B14F-4D97-AF65-F5344CB8AC3E}">
        <p14:creationId xmlns:p14="http://schemas.microsoft.com/office/powerpoint/2010/main" val="393304085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Concluzii</a:t>
            </a:r>
            <a:r>
              <a:rPr lang="en-US" dirty="0" smtClean="0"/>
              <a:t>/</a:t>
            </a:r>
            <a:r>
              <a:rPr lang="en-US" dirty="0" err="1" smtClean="0"/>
              <a:t>directii</a:t>
            </a:r>
            <a:r>
              <a:rPr lang="en-US" dirty="0" smtClean="0"/>
              <a:t> </a:t>
            </a:r>
            <a:r>
              <a:rPr lang="en-US" dirty="0" err="1" smtClean="0"/>
              <a:t>viitoare</a:t>
            </a:r>
            <a:r>
              <a:rPr lang="en-US" dirty="0" smtClean="0"/>
              <a:t> de </a:t>
            </a:r>
            <a:r>
              <a:rPr lang="en-US" dirty="0" err="1" smtClean="0"/>
              <a:t>dezvoltare</a:t>
            </a:r>
            <a:endParaRPr lang="ro-RO" dirty="0"/>
          </a:p>
        </p:txBody>
      </p:sp>
      <p:sp>
        <p:nvSpPr>
          <p:cNvPr id="3" name="Content Placeholder 2"/>
          <p:cNvSpPr>
            <a:spLocks noGrp="1"/>
          </p:cNvSpPr>
          <p:nvPr>
            <p:ph idx="1"/>
          </p:nvPr>
        </p:nvSpPr>
        <p:spPr/>
        <p:txBody>
          <a:bodyPr>
            <a:normAutofit/>
          </a:bodyPr>
          <a:lstStyle/>
          <a:p>
            <a:r>
              <a:rPr lang="ro-RO" sz="1600" dirty="0" smtClean="0">
                <a:latin typeface="Times New Roman" pitchFamily="18" charset="0"/>
                <a:cs typeface="Times New Roman" pitchFamily="18" charset="0"/>
              </a:rPr>
              <a:t>In urma implementarii proiectului am ajuns la concluzia ca proiectarea imaginilor si lucrul cu imagini, este un domeniu de interes pentru noi, studentii, putand urma o cariera din acest domeniu si din lucrurile pe care le-am invatat. Proiectul ne-a ajutat sa ne aprofundam cunostintele in legatura cu facilitatile puse la dispozitie de libraria OpenCV. Fiind unul dintre primele noastre proiecte ca studenti, am realizat ca aceste tipuri de activitati sunt benefice pentru a ne pregati pentru examenul de licenta si totodata, pe viitor, sa stim cum trebuie sa ne oraganizam timpul si sarcinile la un eventual loc de munca</a:t>
            </a:r>
            <a:endParaRPr lang="en-US" sz="1600" dirty="0" smtClean="0">
              <a:latin typeface="Times New Roman" pitchFamily="18" charset="0"/>
              <a:cs typeface="Times New Roman" pitchFamily="18" charset="0"/>
            </a:endParaRPr>
          </a:p>
          <a:p>
            <a:r>
              <a:rPr lang="ro-RO" sz="1600" dirty="0" smtClean="0">
                <a:latin typeface="Times New Roman" pitchFamily="18" charset="0"/>
                <a:cs typeface="Times New Roman" pitchFamily="18" charset="0"/>
              </a:rPr>
              <a:t>Ne dorim ca pe parcurs sa imbunatatim acest proiect si sa avem o performanta cat mai ridicata, prelucrarea imaginilor fiind un domeniu care ofera multe avantaje, atat in prezent cat si in viitor.</a:t>
            </a:r>
            <a:endParaRPr lang="en-US" sz="1600" dirty="0" smtClean="0">
              <a:latin typeface="Times New Roman" pitchFamily="18" charset="0"/>
              <a:cs typeface="Times New Roman" pitchFamily="18" charset="0"/>
            </a:endParaRPr>
          </a:p>
          <a:p>
            <a:r>
              <a:rPr lang="ro-RO" sz="1600" dirty="0" smtClean="0">
                <a:latin typeface="Times New Roman" pitchFamily="18" charset="0"/>
                <a:cs typeface="Times New Roman" pitchFamily="18" charset="0"/>
              </a:rPr>
              <a:t>Proiectul poate fi utilizat de companii care se ocupa de montarea sistemelor de supraveghere/monitorizare a traficului. Astfel, la anumite perioade de timp(ex:ore de varf in trafic) se poate evita aglomeratia pentru a imbunatati circulatia in zonele cu trafic ridicat.</a:t>
            </a:r>
            <a:endParaRPr lang="ro-RO" sz="1600" dirty="0">
              <a:latin typeface="Times New Roman" pitchFamily="18" charset="0"/>
              <a:cs typeface="Times New Roman" pitchFamily="18" charset="0"/>
            </a:endParaRPr>
          </a:p>
        </p:txBody>
      </p:sp>
    </p:spTree>
    <p:extLst>
      <p:ext uri="{BB962C8B-B14F-4D97-AF65-F5344CB8AC3E}">
        <p14:creationId xmlns:p14="http://schemas.microsoft.com/office/powerpoint/2010/main" val="121232108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567</Words>
  <Application>Microsoft Office PowerPoint</Application>
  <PresentationFormat>On-screen Show (4:3)</PresentationFormat>
  <Paragraphs>22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Supravegherea traficului-numărarea mașinilor</vt:lpstr>
      <vt:lpstr>Introducere</vt:lpstr>
      <vt:lpstr>Scopuri/obiective</vt:lpstr>
      <vt:lpstr>Descrierea solutiei</vt:lpstr>
      <vt:lpstr>Rezultate experimentale/performante obtinute</vt:lpstr>
      <vt:lpstr>Concluzii/directii viitoare de dezvoltare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Supravegherea traficului-numărarea mașinilor</dc:title>
  <dc:creator>David Noel</dc:creator>
  <cp:lastModifiedBy>David Noel</cp:lastModifiedBy>
  <cp:revision>5</cp:revision>
  <dcterms:created xsi:type="dcterms:W3CDTF">2021-01-14T19:41:29Z</dcterms:created>
  <dcterms:modified xsi:type="dcterms:W3CDTF">2021-01-14T20:13:48Z</dcterms:modified>
</cp:coreProperties>
</file>