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6" r:id="rId1"/>
  </p:sldMasterIdLst>
  <p:notesMasterIdLst>
    <p:notesMasterId r:id="rId43"/>
  </p:notesMasterIdLst>
  <p:sldIdLst>
    <p:sldId id="256" r:id="rId2"/>
    <p:sldId id="30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81" r:id="rId11"/>
    <p:sldId id="282" r:id="rId12"/>
    <p:sldId id="268" r:id="rId13"/>
    <p:sldId id="287" r:id="rId14"/>
    <p:sldId id="298" r:id="rId15"/>
    <p:sldId id="272" r:id="rId16"/>
    <p:sldId id="273" r:id="rId17"/>
    <p:sldId id="274" r:id="rId18"/>
    <p:sldId id="275" r:id="rId19"/>
    <p:sldId id="289" r:id="rId20"/>
    <p:sldId id="290" r:id="rId21"/>
    <p:sldId id="283" r:id="rId22"/>
    <p:sldId id="284" r:id="rId23"/>
    <p:sldId id="285" r:id="rId24"/>
    <p:sldId id="269" r:id="rId25"/>
    <p:sldId id="276" r:id="rId26"/>
    <p:sldId id="277" r:id="rId27"/>
    <p:sldId id="278" r:id="rId28"/>
    <p:sldId id="270" r:id="rId29"/>
    <p:sldId id="280" r:id="rId30"/>
    <p:sldId id="265" r:id="rId31"/>
    <p:sldId id="266" r:id="rId32"/>
    <p:sldId id="279" r:id="rId33"/>
    <p:sldId id="286" r:id="rId34"/>
    <p:sldId id="291" r:id="rId35"/>
    <p:sldId id="292" r:id="rId36"/>
    <p:sldId id="293" r:id="rId37"/>
    <p:sldId id="294" r:id="rId38"/>
    <p:sldId id="299" r:id="rId39"/>
    <p:sldId id="296" r:id="rId40"/>
    <p:sldId id="295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4341" autoAdjust="0"/>
  </p:normalViewPr>
  <p:slideViewPr>
    <p:cSldViewPr snapToGrid="0">
      <p:cViewPr varScale="1">
        <p:scale>
          <a:sx n="123" d="100"/>
          <a:sy n="123" d="100"/>
        </p:scale>
        <p:origin x="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09060-DB85-4D16-8582-1FF64F58477C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EACEB-7433-44F5-8466-3D8F7708B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ACEB-7433-44F5-8466-3D8F7708B0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3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EACEB-7433-44F5-8466-3D8F7708B0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6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74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5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560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8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0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6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9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92BC-D83E-436B-8A9D-60F21E21AAD5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852A-108F-4584-850F-F87B7E16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3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.html/#brokerconfig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.html/#brokerconfig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.html/#producerconfig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.html/#brokerconfig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slide" Target="slide33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s://github.com/yahoo/kafka-manag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likehua/p/3999538.html" TargetMode="External"/><Relationship Id="rId2" Type="http://schemas.openxmlformats.org/officeDocument/2006/relationships/hyperlink" Target="http://kafka.apache.org/documentati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distributed streaming platform</a:t>
            </a:r>
          </a:p>
        </p:txBody>
      </p:sp>
    </p:spTree>
    <p:extLst>
      <p:ext uri="{BB962C8B-B14F-4D97-AF65-F5344CB8AC3E}">
        <p14:creationId xmlns:p14="http://schemas.microsoft.com/office/powerpoint/2010/main" val="233539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Publishing records to Kafka topics</a:t>
            </a:r>
          </a:p>
          <a:p>
            <a:r>
              <a:rPr lang="en-US" dirty="0"/>
              <a:t>Taking the responsibility to choose between partitions when sending records</a:t>
            </a:r>
          </a:p>
          <a:p>
            <a:r>
              <a:rPr lang="en-US" dirty="0"/>
              <a:t>Inquiring the broker leader from any of the broker nodes and then send records only to the leader</a:t>
            </a:r>
          </a:p>
        </p:txBody>
      </p:sp>
    </p:spTree>
    <p:extLst>
      <p:ext uri="{BB962C8B-B14F-4D97-AF65-F5344CB8AC3E}">
        <p14:creationId xmlns:p14="http://schemas.microsoft.com/office/powerpoint/2010/main" val="15260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52443" cy="3599316"/>
          </a:xfrm>
        </p:spPr>
        <p:txBody>
          <a:bodyPr/>
          <a:lstStyle/>
          <a:p>
            <a:r>
              <a:rPr lang="en-US" dirty="0"/>
              <a:t>Subscribing to topics in Kafka</a:t>
            </a:r>
          </a:p>
          <a:p>
            <a:r>
              <a:rPr lang="en-US" dirty="0"/>
              <a:t>Grouped into consumer groups, sharing partitions exclusively within the group</a:t>
            </a:r>
          </a:p>
          <a:p>
            <a:pPr lvl="1"/>
            <a:r>
              <a:rPr lang="en-US" dirty="0"/>
              <a:t>There can’t be a greater number of consumers in a consumer group than that of the partitions of the subscribed topic</a:t>
            </a:r>
          </a:p>
          <a:p>
            <a:r>
              <a:rPr lang="en-US" dirty="0"/>
              <a:t>Controlling offset of partition consumption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764" y="2336873"/>
            <a:ext cx="5544412" cy="2864432"/>
          </a:xfrm>
          <a:prstGeom prst="rect">
            <a:avLst/>
          </a:prstGeom>
        </p:spPr>
      </p:pic>
      <p:sp>
        <p:nvSpPr>
          <p:cNvPr id="6" name="Action Button: Beginning 5">
            <a:hlinkClick r:id="rId3" action="ppaction://hlinksldjump" highlightClick="1"/>
          </p:cNvPr>
          <p:cNvSpPr/>
          <p:nvPr/>
        </p:nvSpPr>
        <p:spPr>
          <a:xfrm>
            <a:off x="11055930" y="5936189"/>
            <a:ext cx="637309" cy="49232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Server Start Up</a:t>
            </a:r>
          </a:p>
          <a:p>
            <a:r>
              <a:rPr lang="en-US" dirty="0"/>
              <a:t>Creating Topic</a:t>
            </a:r>
          </a:p>
          <a:p>
            <a:r>
              <a:rPr lang="en-US" dirty="0"/>
              <a:t>Producing messages</a:t>
            </a:r>
          </a:p>
          <a:p>
            <a:r>
              <a:rPr lang="en-US" dirty="0"/>
              <a:t>Consuming messages</a:t>
            </a:r>
          </a:p>
        </p:txBody>
      </p:sp>
    </p:spTree>
    <p:extLst>
      <p:ext uri="{BB962C8B-B14F-4D97-AF65-F5344CB8AC3E}">
        <p14:creationId xmlns:p14="http://schemas.microsoft.com/office/powerpoint/2010/main" val="87737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Kafka</a:t>
            </a:r>
          </a:p>
          <a:p>
            <a:pPr lvl="1"/>
            <a:r>
              <a:rPr lang="en-US" dirty="0"/>
              <a:t>Visit the URL </a:t>
            </a:r>
            <a:r>
              <a:rPr lang="en-US" dirty="0">
                <a:hlinkClick r:id="rId2"/>
              </a:rPr>
              <a:t>http://kafka.apache.org/downloads</a:t>
            </a:r>
            <a:r>
              <a:rPr lang="en-US" dirty="0"/>
              <a:t> to get the latest stable release of Kafka.</a:t>
            </a:r>
          </a:p>
          <a:p>
            <a:r>
              <a:rPr lang="en-US" dirty="0"/>
              <a:t>Install Kafka</a:t>
            </a:r>
          </a:p>
          <a:p>
            <a:pPr lvl="1"/>
            <a:r>
              <a:rPr lang="en-US" dirty="0"/>
              <a:t>For Windows, unzip the downloaded file and copy the unzipped folder to your desired location, such as C:\kafka_xxx where xxx stands for the Kafka version your using.</a:t>
            </a:r>
          </a:p>
          <a:p>
            <a:pPr lvl="1"/>
            <a:r>
              <a:rPr lang="en-US" dirty="0"/>
              <a:t>For Linux/Mac OS, use the </a:t>
            </a:r>
            <a:r>
              <a:rPr lang="en-US" i="1" dirty="0"/>
              <a:t>tar -</a:t>
            </a:r>
            <a:r>
              <a:rPr lang="en-US" i="1" dirty="0" err="1"/>
              <a:t>xzf</a:t>
            </a:r>
            <a:r>
              <a:rPr lang="en-US" i="1" dirty="0"/>
              <a:t> kafka_xxx.tgz</a:t>
            </a:r>
            <a:r>
              <a:rPr lang="en-US" dirty="0"/>
              <a:t> command where xxx stands for the Kafka version your are using, then copy the unzipped directory to a directory as you desire.</a:t>
            </a:r>
          </a:p>
        </p:txBody>
      </p:sp>
    </p:spTree>
    <p:extLst>
      <p:ext uri="{BB962C8B-B14F-4D97-AF65-F5344CB8AC3E}">
        <p14:creationId xmlns:p14="http://schemas.microsoft.com/office/powerpoint/2010/main" val="35263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C5DFA1C-88BB-7949-B31F-390E74FC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49" b="23039"/>
          <a:stretch/>
        </p:blipFill>
        <p:spPr>
          <a:xfrm>
            <a:off x="911316" y="2908126"/>
            <a:ext cx="3462821" cy="3086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2209" y="3990549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commands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5742" y="4371681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5743" y="5208774"/>
            <a:ext cx="15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5742" y="5609426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05742" y="4800353"/>
            <a:ext cx="288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depended libraries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1352" cy="518303"/>
          </a:xfrm>
        </p:spPr>
        <p:txBody>
          <a:bodyPr/>
          <a:lstStyle/>
          <a:p>
            <a:r>
              <a:rPr lang="en-US" dirty="0"/>
              <a:t>Kafka Directory Structure</a:t>
            </a:r>
          </a:p>
          <a:p>
            <a:pPr lvl="2"/>
            <a:endParaRPr lang="en-US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 flipV="1">
            <a:off x="1746835" y="4359881"/>
            <a:ext cx="4641773" cy="25016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22" idx="0"/>
          </p:cNvCxnSpPr>
          <p:nvPr/>
        </p:nvCxnSpPr>
        <p:spPr>
          <a:xfrm flipV="1">
            <a:off x="1788131" y="4800353"/>
            <a:ext cx="4058484" cy="8272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V="1">
            <a:off x="1788131" y="5169408"/>
            <a:ext cx="4637053" cy="31956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1793311" y="5596128"/>
            <a:ext cx="3241985" cy="14629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1762810" y="5949696"/>
            <a:ext cx="4296614" cy="4281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2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1352" cy="3246509"/>
          </a:xfrm>
        </p:spPr>
        <p:txBody>
          <a:bodyPr/>
          <a:lstStyle/>
          <a:p>
            <a:r>
              <a:rPr lang="en-US" dirty="0"/>
              <a:t>Broker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5766912"/>
            <a:ext cx="1137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 to </a:t>
            </a:r>
            <a:r>
              <a:rPr lang="en-US" sz="1600" dirty="0">
                <a:hlinkClick r:id="rId2"/>
              </a:rPr>
              <a:t>http://kafka.apache.org/documentation.html/#brokerconfigs</a:t>
            </a:r>
            <a:r>
              <a:rPr lang="en-US" sz="1600" dirty="0"/>
              <a:t> for a complete list of broker configuration properties.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26972"/>
              </p:ext>
            </p:extLst>
          </p:nvPr>
        </p:nvGraphicFramePr>
        <p:xfrm>
          <a:off x="741092" y="2801829"/>
          <a:ext cx="106196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253">
                  <a:extLst>
                    <a:ext uri="{9D8B030D-6E8A-4147-A177-3AD203B41FA5}">
                      <a16:colId xmlns:a16="http://schemas.microsoft.com/office/drawing/2014/main" val="3992176063"/>
                    </a:ext>
                  </a:extLst>
                </a:gridCol>
                <a:gridCol w="5888182">
                  <a:extLst>
                    <a:ext uri="{9D8B030D-6E8A-4147-A177-3AD203B41FA5}">
                      <a16:colId xmlns:a16="http://schemas.microsoft.com/office/drawing/2014/main" val="226155674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2039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broker.id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broker’s identity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log.dirs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Directories in which the log data is stored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/</a:t>
                      </a:r>
                      <a:r>
                        <a:rPr lang="en-US" sz="1600" b="0" dirty="0" err="1"/>
                        <a:t>tmp</a:t>
                      </a:r>
                      <a:r>
                        <a:rPr lang="en-US" sz="1600" b="0" dirty="0"/>
                        <a:t>/</a:t>
                      </a:r>
                      <a:r>
                        <a:rPr lang="en-US" sz="1600" b="0" dirty="0" err="1"/>
                        <a:t>kafka</a:t>
                      </a:r>
                      <a:r>
                        <a:rPr lang="en-US" sz="1600" b="0" dirty="0"/>
                        <a:t>-logs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zookeeper.connect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ZooKeeper connection string in the </a:t>
                      </a:r>
                      <a:r>
                        <a:rPr lang="en-US" sz="1600" b="0" i="1" dirty="0" err="1"/>
                        <a:t>hostname:port</a:t>
                      </a:r>
                      <a:r>
                        <a:rPr lang="en-US" sz="1600" b="0" dirty="0"/>
                        <a:t>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localhost:2181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5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num.partitions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The default number of partitions per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3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auto.create.topics.enable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Enabling auto-creation of the topic on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default.replication.factor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Default replication factor for automatically created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6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60515" cy="2914000"/>
          </a:xfrm>
        </p:spPr>
        <p:txBody>
          <a:bodyPr/>
          <a:lstStyle/>
          <a:p>
            <a:r>
              <a:rPr lang="en-US" dirty="0"/>
              <a:t>Topic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5766912"/>
            <a:ext cx="1137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 to </a:t>
            </a:r>
            <a:r>
              <a:rPr lang="en-US" sz="1600" dirty="0">
                <a:hlinkClick r:id="rId2"/>
              </a:rPr>
              <a:t>http://kafka.apache.org/documentation.html/#topicconfigs</a:t>
            </a:r>
            <a:r>
              <a:rPr lang="en-US" sz="1600" dirty="0"/>
              <a:t> for a complete list of topic configuration properties.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64597"/>
              </p:ext>
            </p:extLst>
          </p:nvPr>
        </p:nvGraphicFramePr>
        <p:xfrm>
          <a:off x="741092" y="2801829"/>
          <a:ext cx="106196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963">
                  <a:extLst>
                    <a:ext uri="{9D8B030D-6E8A-4147-A177-3AD203B41FA5}">
                      <a16:colId xmlns:a16="http://schemas.microsoft.com/office/drawing/2014/main" val="3992176063"/>
                    </a:ext>
                  </a:extLst>
                </a:gridCol>
                <a:gridCol w="5832763">
                  <a:extLst>
                    <a:ext uri="{9D8B030D-6E8A-4147-A177-3AD203B41FA5}">
                      <a16:colId xmlns:a16="http://schemas.microsoft.com/office/drawing/2014/main" val="2261556746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392039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Broker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flush.messages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interval of messages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to force an data flush to the log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log.flush.interval.messages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flush.ms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interval of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milliseconds to force an data flush to the log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log.flush.interval.ms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7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max.message.bytes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The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dirty="0"/>
                        <a:t>largest record batch size allowed by Kafka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message.max.bytes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5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retention.bytes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maximum size of log growth before discarding old segments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log.</a:t>
                      </a:r>
                      <a:r>
                        <a:rPr lang="en-US" sz="1600" dirty="0" err="1"/>
                        <a:t>retention.bytes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3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retention.ms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maximum log retention time </a:t>
                      </a:r>
                      <a:r>
                        <a:rPr lang="en-US" sz="1600" dirty="0"/>
                        <a:t>before discarding old segments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log.retention.ms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4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9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1352" cy="4022363"/>
          </a:xfrm>
        </p:spPr>
        <p:txBody>
          <a:bodyPr/>
          <a:lstStyle/>
          <a:p>
            <a:r>
              <a:rPr lang="en-US" dirty="0"/>
              <a:t>Producer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5683066"/>
            <a:ext cx="1151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 to </a:t>
            </a:r>
            <a:r>
              <a:rPr lang="en-US" sz="1600" dirty="0">
                <a:hlinkClick r:id="rId2"/>
              </a:rPr>
              <a:t>http://kafka.apache.org/documentation.html/#producerconfigs</a:t>
            </a:r>
            <a:r>
              <a:rPr lang="en-US" sz="1600" dirty="0"/>
              <a:t> for a complete list of producer configuration properties.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8928"/>
              </p:ext>
            </p:extLst>
          </p:nvPr>
        </p:nvGraphicFramePr>
        <p:xfrm>
          <a:off x="741092" y="2801829"/>
          <a:ext cx="106196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672">
                  <a:extLst>
                    <a:ext uri="{9D8B030D-6E8A-4147-A177-3AD203B41FA5}">
                      <a16:colId xmlns:a16="http://schemas.microsoft.com/office/drawing/2014/main" val="3992176063"/>
                    </a:ext>
                  </a:extLst>
                </a:gridCol>
                <a:gridCol w="6885709">
                  <a:extLst>
                    <a:ext uri="{9D8B030D-6E8A-4147-A177-3AD203B41FA5}">
                      <a16:colId xmlns:a16="http://schemas.microsoft.com/office/drawing/2014/main" val="2261556746"/>
                    </a:ext>
                  </a:extLst>
                </a:gridCol>
                <a:gridCol w="1690254">
                  <a:extLst>
                    <a:ext uri="{9D8B030D-6E8A-4147-A177-3AD203B41FA5}">
                      <a16:colId xmlns:a16="http://schemas.microsoft.com/office/drawing/2014/main" val="392039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bootstrap.servers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List of Kafka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dirty="0"/>
                        <a:t>brokers in the </a:t>
                      </a:r>
                      <a:r>
                        <a:rPr lang="en-US" sz="1600" b="0" i="1" dirty="0"/>
                        <a:t>host1:port1, host2:port2…</a:t>
                      </a:r>
                      <a:r>
                        <a:rPr lang="en-US" sz="1600" b="0" dirty="0"/>
                        <a:t>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batch.size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The</a:t>
                      </a:r>
                      <a:r>
                        <a:rPr lang="en-US" sz="1600" b="0" baseline="0" dirty="0"/>
                        <a:t> batch size for asynchronous message sending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acks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Flag of acknowledgment the producer regards as message completion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0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Time</a:t>
                      </a:r>
                      <a:r>
                        <a:rPr lang="en-US" sz="1600" b="0" baseline="0" dirty="0"/>
                        <a:t>s of message resend upon sending failures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9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linger.ms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Time</a:t>
                      </a:r>
                      <a:r>
                        <a:rPr lang="en-US" sz="1600" b="0" baseline="0" dirty="0"/>
                        <a:t> to wait before sending messages when the batch size is not full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3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request.timeout.ms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maximum amount of time to wait for the response of a request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4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71352" cy="4022363"/>
          </a:xfrm>
        </p:spPr>
        <p:txBody>
          <a:bodyPr/>
          <a:lstStyle/>
          <a:p>
            <a:r>
              <a:rPr lang="en-US" dirty="0"/>
              <a:t>Consumer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5986837"/>
            <a:ext cx="1151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 to </a:t>
            </a:r>
            <a:r>
              <a:rPr lang="en-US" sz="1600" dirty="0">
                <a:hlinkClick r:id="rId2"/>
              </a:rPr>
              <a:t>http://kafka.apache.org/documentation.html/#consumerconfigs</a:t>
            </a:r>
            <a:r>
              <a:rPr lang="en-US" sz="1600" dirty="0"/>
              <a:t> for a complete list of consumer configuration properties.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16000"/>
              </p:ext>
            </p:extLst>
          </p:nvPr>
        </p:nvGraphicFramePr>
        <p:xfrm>
          <a:off x="741092" y="2801829"/>
          <a:ext cx="106196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144">
                  <a:extLst>
                    <a:ext uri="{9D8B030D-6E8A-4147-A177-3AD203B41FA5}">
                      <a16:colId xmlns:a16="http://schemas.microsoft.com/office/drawing/2014/main" val="3992176063"/>
                    </a:ext>
                  </a:extLst>
                </a:gridCol>
                <a:gridCol w="6386946">
                  <a:extLst>
                    <a:ext uri="{9D8B030D-6E8A-4147-A177-3AD203B41FA5}">
                      <a16:colId xmlns:a16="http://schemas.microsoft.com/office/drawing/2014/main" val="2261556746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3920399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bootstrap.servers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List of Kafka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dirty="0"/>
                        <a:t>brokers in the </a:t>
                      </a:r>
                      <a:r>
                        <a:rPr lang="en-US" sz="1600" b="0" i="1" dirty="0"/>
                        <a:t>host1:port1, host2:port2…</a:t>
                      </a:r>
                      <a:r>
                        <a:rPr lang="en-US" sz="1600" b="0" dirty="0"/>
                        <a:t>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client.id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 unique</a:t>
                      </a:r>
                      <a:r>
                        <a:rPr lang="en-US" sz="1600" b="0" baseline="0" dirty="0"/>
                        <a:t> string identifying the consumer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group.id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unique string identifying the consumer group of the consumer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enable.auto.commit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Enabling</a:t>
                      </a:r>
                      <a:r>
                        <a:rPr lang="en-US" sz="1600" b="0" baseline="0" dirty="0"/>
                        <a:t> auto-commit of consumer offset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9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auto.commit.interval.ms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frequency in milliseconds of consumer offsets auto-commit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3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fetch.min.bytes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minimum amount of data be to returned for a fetch request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4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request.timeout.ms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 maximum amount of time to wait for the response of a request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305000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80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Start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Preparation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Copy the </a:t>
            </a:r>
            <a:r>
              <a:rPr lang="en-US" dirty="0" err="1"/>
              <a:t>server.properties</a:t>
            </a:r>
            <a:r>
              <a:rPr lang="en-US" dirty="0"/>
              <a:t> file in Kafka configuration folder to three duplicates as server-1.properties, server-2.properties and server-3.properties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Modify the threes server property file as follows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52768"/>
              </p:ext>
            </p:extLst>
          </p:nvPr>
        </p:nvGraphicFramePr>
        <p:xfrm>
          <a:off x="1685634" y="4088989"/>
          <a:ext cx="82376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257">
                  <a:extLst>
                    <a:ext uri="{9D8B030D-6E8A-4147-A177-3AD203B41FA5}">
                      <a16:colId xmlns:a16="http://schemas.microsoft.com/office/drawing/2014/main" val="3275002855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3077358353"/>
                    </a:ext>
                  </a:extLst>
                </a:gridCol>
                <a:gridCol w="2234046">
                  <a:extLst>
                    <a:ext uri="{9D8B030D-6E8A-4147-A177-3AD203B41FA5}">
                      <a16:colId xmlns:a16="http://schemas.microsoft.com/office/drawing/2014/main" val="649564765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2959392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broker.id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listeners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log.dir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11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PLAINTEXT://:9093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/Users/xxx</a:t>
                      </a:r>
                      <a:r>
                        <a:rPr lang="en-US" sz="1600" b="0" dirty="0"/>
                        <a:t>/</a:t>
                      </a:r>
                      <a:r>
                        <a:rPr lang="en-US" sz="1600" b="0" dirty="0" err="1"/>
                        <a:t>tmp</a:t>
                      </a:r>
                      <a:r>
                        <a:rPr lang="en-US" sz="1600" b="0" dirty="0"/>
                        <a:t>/kafka-logs-1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74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PLAINTEXT://:9094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/>
                        <a:t>/Users/xxx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tmp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/kafka-logs-2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88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PLAINTEXT://:9095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/>
                        <a:t>/Users/xxx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tmp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/kafka-logs-3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7000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85636" y="5748777"/>
            <a:ext cx="940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 values in the table are examples, you can make your own values as applicable.</a:t>
            </a:r>
          </a:p>
        </p:txBody>
      </p:sp>
    </p:spTree>
    <p:extLst>
      <p:ext uri="{BB962C8B-B14F-4D97-AF65-F5344CB8AC3E}">
        <p14:creationId xmlns:p14="http://schemas.microsoft.com/office/powerpoint/2010/main" val="21203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Black-and-white photograph of Kafka as a young man with dark hair in a formal suit">
            <a:extLst>
              <a:ext uri="{FF2B5EF4-FFF2-40B4-BE49-F238E27FC236}">
                <a16:creationId xmlns:a16="http://schemas.microsoft.com/office/drawing/2014/main" id="{318BF1BC-4D84-4A4A-ADD9-D57476C87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617"/>
          <a:stretch/>
        </p:blipFill>
        <p:spPr bwMode="auto">
          <a:xfrm>
            <a:off x="6093556" y="10"/>
            <a:ext cx="6095267" cy="685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D0A956-08C4-1247-8CDB-DC8023DD6CE0}"/>
              </a:ext>
            </a:extLst>
          </p:cNvPr>
          <p:cNvSpPr txBox="1"/>
          <p:nvPr/>
        </p:nvSpPr>
        <p:spPr>
          <a:xfrm>
            <a:off x="680322" y="2403231"/>
            <a:ext cx="519294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b="1">
                <a:latin typeface="+mj-lt"/>
                <a:ea typeface="+mj-ea"/>
                <a:cs typeface="+mj-cs"/>
              </a:rPr>
              <a:t>Franz Kafka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b="1">
                <a:latin typeface="+mj-lt"/>
                <a:ea typeface="+mj-ea"/>
                <a:cs typeface="+mj-cs"/>
              </a:rPr>
              <a:t>1883 – 1924</a:t>
            </a:r>
            <a:endParaRPr kumimoji="1" lang="en-US" altLang="zh-CN" sz="5400" b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991942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Start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Zookeeper server</a:t>
            </a:r>
          </a:p>
          <a:p>
            <a:pPr marL="457200" lvl="1" indent="0">
              <a:buNone/>
            </a:pPr>
            <a:r>
              <a:rPr lang="en-US" dirty="0"/>
              <a:t>./zookeeper-server-</a:t>
            </a:r>
            <a:r>
              <a:rPr lang="en-US" dirty="0" err="1"/>
              <a:t>start.sh</a:t>
            </a:r>
            <a:r>
              <a:rPr lang="en-US" dirty="0"/>
              <a:t> ../config/</a:t>
            </a:r>
            <a:r>
              <a:rPr lang="en-US" dirty="0" err="1"/>
              <a:t>zookeeper.propertie</a:t>
            </a:r>
            <a:r>
              <a:rPr lang="en-US" altLang="zh-CN" dirty="0" err="1"/>
              <a:t>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the Kafka servers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kafka</a:t>
            </a:r>
            <a:r>
              <a:rPr lang="en-US" dirty="0"/>
              <a:t>-server-</a:t>
            </a:r>
            <a:r>
              <a:rPr lang="en-US" dirty="0" err="1"/>
              <a:t>start.sh</a:t>
            </a:r>
            <a:r>
              <a:rPr lang="en-US" dirty="0"/>
              <a:t> ../config/server-1.properties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kafka</a:t>
            </a:r>
            <a:r>
              <a:rPr lang="en-US" dirty="0"/>
              <a:t>-server-</a:t>
            </a:r>
            <a:r>
              <a:rPr lang="en-US" dirty="0" err="1"/>
              <a:t>start.sh</a:t>
            </a:r>
            <a:r>
              <a:rPr lang="en-US" dirty="0"/>
              <a:t> ../config/server-2.properties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kafka</a:t>
            </a:r>
            <a:r>
              <a:rPr lang="en-US" dirty="0"/>
              <a:t>-server-</a:t>
            </a:r>
            <a:r>
              <a:rPr lang="en-US" dirty="0" err="1"/>
              <a:t>start.sh</a:t>
            </a:r>
            <a:r>
              <a:rPr lang="en-US" dirty="0"/>
              <a:t> ../config/server-3.properties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321" y="5335885"/>
            <a:ext cx="940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Move to the bin directory and use separate consoles for each of the commands above.</a:t>
            </a:r>
          </a:p>
        </p:txBody>
      </p:sp>
    </p:spTree>
    <p:extLst>
      <p:ext uri="{BB962C8B-B14F-4D97-AF65-F5344CB8AC3E}">
        <p14:creationId xmlns:p14="http://schemas.microsoft.com/office/powerpoint/2010/main" val="20164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22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topic</a:t>
            </a:r>
          </a:p>
          <a:p>
            <a:pPr marL="457200" lvl="1" indent="0">
              <a:buNone/>
            </a:pPr>
            <a:r>
              <a:rPr lang="en-US" altLang="zh-CN" sz="1900" dirty="0"/>
              <a:t>./</a:t>
            </a:r>
            <a:r>
              <a:rPr lang="en-US" sz="1900" dirty="0" err="1"/>
              <a:t>kafka-topics.</a:t>
            </a:r>
            <a:r>
              <a:rPr lang="en-US" altLang="zh-CN" sz="1900" dirty="0" err="1"/>
              <a:t>sh</a:t>
            </a:r>
            <a:r>
              <a:rPr lang="en-US" sz="1900" dirty="0"/>
              <a:t> --create --zookeeper [</a:t>
            </a:r>
            <a:r>
              <a:rPr lang="en-US" sz="1900" i="1" dirty="0"/>
              <a:t>zookeeper address</a:t>
            </a:r>
            <a:r>
              <a:rPr lang="en-US" sz="1900" dirty="0"/>
              <a:t>] --replication-factor m --partitions n --topic [</a:t>
            </a:r>
            <a:r>
              <a:rPr lang="en-US" sz="1900" i="1" dirty="0"/>
              <a:t>topic</a:t>
            </a:r>
            <a:r>
              <a:rPr lang="en-US" sz="1900" dirty="0"/>
              <a:t>]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altLang="zh-CN" dirty="0"/>
              <a:t>List topics</a:t>
            </a:r>
          </a:p>
          <a:p>
            <a:pPr marL="457200" lvl="1" indent="0">
              <a:buNone/>
            </a:pPr>
            <a:r>
              <a:rPr lang="en-US" altLang="zh-CN" sz="1900" dirty="0"/>
              <a:t>./</a:t>
            </a:r>
            <a:r>
              <a:rPr lang="en-US" altLang="zh-CN" sz="1900" dirty="0" err="1"/>
              <a:t>kafka-topics.sh</a:t>
            </a:r>
            <a:r>
              <a:rPr lang="en-US" altLang="zh-CN" sz="1900" dirty="0"/>
              <a:t> --list --zookeeper [</a:t>
            </a:r>
            <a:r>
              <a:rPr lang="en-US" altLang="zh-CN" sz="1900" i="1" dirty="0"/>
              <a:t>zookeeper address</a:t>
            </a:r>
            <a:r>
              <a:rPr lang="en-US" altLang="zh-CN" sz="1900" dirty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View </a:t>
            </a:r>
            <a:r>
              <a:rPr lang="en-US" dirty="0" err="1"/>
              <a:t>specifc</a:t>
            </a:r>
            <a:r>
              <a:rPr lang="en-US" dirty="0"/>
              <a:t> topic</a:t>
            </a:r>
          </a:p>
          <a:p>
            <a:pPr marL="457200" lvl="1" indent="0">
              <a:buNone/>
            </a:pPr>
            <a:r>
              <a:rPr lang="en-US" altLang="zh-CN" sz="1900" dirty="0"/>
              <a:t>./</a:t>
            </a:r>
            <a:r>
              <a:rPr lang="en-US" sz="1900" dirty="0" err="1"/>
              <a:t>kafka-topics.</a:t>
            </a:r>
            <a:r>
              <a:rPr lang="en-US" altLang="zh-CN" sz="1900" dirty="0" err="1"/>
              <a:t>sh</a:t>
            </a:r>
            <a:r>
              <a:rPr lang="en-US" sz="1900" dirty="0"/>
              <a:t> --describe --zookeeper [</a:t>
            </a:r>
            <a:r>
              <a:rPr lang="en-US" sz="1900" i="1" dirty="0"/>
              <a:t>zookeeper address</a:t>
            </a:r>
            <a:r>
              <a:rPr lang="en-US" sz="1900" dirty="0"/>
              <a:t>] --topic [</a:t>
            </a:r>
            <a:r>
              <a:rPr lang="en-US" sz="1900" i="1" dirty="0"/>
              <a:t>topic</a:t>
            </a:r>
            <a:r>
              <a:rPr lang="en-US" sz="1900" dirty="0"/>
              <a:t>]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zookeeper: the Zookeeper address</a:t>
            </a:r>
          </a:p>
          <a:p>
            <a:pPr lvl="1"/>
            <a:r>
              <a:rPr lang="en-US" dirty="0"/>
              <a:t>topic: the topic name</a:t>
            </a:r>
          </a:p>
          <a:p>
            <a:pPr lvl="1"/>
            <a:r>
              <a:rPr lang="en-US" dirty="0"/>
              <a:t>partitions: count of partition for the topic</a:t>
            </a:r>
          </a:p>
          <a:p>
            <a:pPr lvl="1"/>
            <a:r>
              <a:rPr lang="en-US" dirty="0"/>
              <a:t>replication-factor: count of replicas for each partition</a:t>
            </a:r>
          </a:p>
        </p:txBody>
      </p:sp>
    </p:spTree>
    <p:extLst>
      <p:ext uri="{BB962C8B-B14F-4D97-AF65-F5344CB8AC3E}">
        <p14:creationId xmlns:p14="http://schemas.microsoft.com/office/powerpoint/2010/main" val="363226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22363"/>
          </a:xfrm>
        </p:spPr>
        <p:txBody>
          <a:bodyPr>
            <a:normAutofit/>
          </a:bodyPr>
          <a:lstStyle/>
          <a:p>
            <a:r>
              <a:rPr lang="en-US" dirty="0"/>
              <a:t>Start a producer console</a:t>
            </a:r>
          </a:p>
          <a:p>
            <a:pPr marL="457200" lvl="1" indent="0">
              <a:buNone/>
            </a:pPr>
            <a:r>
              <a:rPr lang="en-US" altLang="zh-CN" sz="1800" dirty="0"/>
              <a:t>./</a:t>
            </a:r>
            <a:r>
              <a:rPr lang="en-US" sz="1800" dirty="0" err="1"/>
              <a:t>kafka</a:t>
            </a:r>
            <a:r>
              <a:rPr lang="en-US" sz="1800" dirty="0"/>
              <a:t>-console-</a:t>
            </a:r>
            <a:r>
              <a:rPr lang="en-US" sz="1800" dirty="0" err="1"/>
              <a:t>producer.</a:t>
            </a:r>
            <a:r>
              <a:rPr lang="en-US" altLang="zh-CN" sz="1800" dirty="0" err="1"/>
              <a:t>sh</a:t>
            </a:r>
            <a:r>
              <a:rPr lang="en-US" sz="1800" dirty="0"/>
              <a:t> --broker-list [</a:t>
            </a:r>
            <a:r>
              <a:rPr lang="en-US" sz="1800" i="1" dirty="0"/>
              <a:t>broker list</a:t>
            </a:r>
            <a:r>
              <a:rPr lang="en-US" sz="1800" dirty="0"/>
              <a:t>] --topic [</a:t>
            </a:r>
            <a:r>
              <a:rPr lang="en-US" sz="1800" i="1" dirty="0"/>
              <a:t>topic name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broker-list: the Kafka broker list for producing</a:t>
            </a:r>
          </a:p>
          <a:p>
            <a:pPr lvl="1"/>
            <a:r>
              <a:rPr lang="en-US" dirty="0"/>
              <a:t>topic: the topic name</a:t>
            </a:r>
          </a:p>
        </p:txBody>
      </p:sp>
    </p:spTree>
    <p:extLst>
      <p:ext uri="{BB962C8B-B14F-4D97-AF65-F5344CB8AC3E}">
        <p14:creationId xmlns:p14="http://schemas.microsoft.com/office/powerpoint/2010/main" val="330630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8927914" cy="4022363"/>
          </a:xfrm>
        </p:spPr>
        <p:txBody>
          <a:bodyPr>
            <a:normAutofit/>
          </a:bodyPr>
          <a:lstStyle/>
          <a:p>
            <a:r>
              <a:rPr lang="en-US" dirty="0"/>
              <a:t>Start a consumer console</a:t>
            </a:r>
          </a:p>
          <a:p>
            <a:pPr marL="457200" lvl="1" indent="0">
              <a:buNone/>
            </a:pPr>
            <a:r>
              <a:rPr lang="en-US" altLang="zh-CN" sz="1800" dirty="0"/>
              <a:t>./</a:t>
            </a:r>
            <a:r>
              <a:rPr lang="en-US" sz="1800" dirty="0" err="1"/>
              <a:t>kafka</a:t>
            </a:r>
            <a:r>
              <a:rPr lang="en-US" sz="1800" dirty="0"/>
              <a:t>-console-</a:t>
            </a:r>
            <a:r>
              <a:rPr lang="en-US" sz="1800" dirty="0" err="1"/>
              <a:t>consumer.</a:t>
            </a:r>
            <a:r>
              <a:rPr lang="en-US" altLang="zh-CN" sz="1800" dirty="0" err="1"/>
              <a:t>sh</a:t>
            </a:r>
            <a:r>
              <a:rPr lang="en-US" sz="1800" dirty="0"/>
              <a:t> --bootstrap-server [</a:t>
            </a:r>
            <a:r>
              <a:rPr lang="en-US" sz="1800" i="1" dirty="0"/>
              <a:t>bootstrap server</a:t>
            </a:r>
            <a:r>
              <a:rPr lang="en-US" sz="1800" dirty="0"/>
              <a:t>] --topic [</a:t>
            </a:r>
            <a:r>
              <a:rPr lang="en-US" sz="1800" i="1" dirty="0"/>
              <a:t>topic</a:t>
            </a:r>
            <a:r>
              <a:rPr lang="en-US" sz="1800" dirty="0"/>
              <a:t>] --from-beginning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bootstrap-server: the Kafka bootstrap server for consuming</a:t>
            </a:r>
          </a:p>
          <a:p>
            <a:pPr lvl="1"/>
            <a:r>
              <a:rPr lang="en-US" dirty="0"/>
              <a:t>topic: the topic name</a:t>
            </a:r>
          </a:p>
          <a:p>
            <a:pPr lvl="1"/>
            <a:r>
              <a:rPr lang="en-US" dirty="0"/>
              <a:t>from-beginning: indicating the consumer will be consuming from the beginning (offset = 0)</a:t>
            </a:r>
          </a:p>
        </p:txBody>
      </p:sp>
      <p:sp>
        <p:nvSpPr>
          <p:cNvPr id="4" name="Action Button: Beginning 3">
            <a:hlinkClick r:id="rId2" action="ppaction://hlinksldjump" highlightClick="1"/>
          </p:cNvPr>
          <p:cNvSpPr/>
          <p:nvPr/>
        </p:nvSpPr>
        <p:spPr>
          <a:xfrm>
            <a:off x="11055930" y="5936189"/>
            <a:ext cx="637309" cy="49232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  <a:p>
            <a:r>
              <a:rPr lang="en-US" dirty="0"/>
              <a:t>Efficiency</a:t>
            </a:r>
          </a:p>
          <a:p>
            <a:r>
              <a:rPr lang="en-US" dirty="0"/>
              <a:t>Log Implementation</a:t>
            </a:r>
          </a:p>
          <a:p>
            <a:r>
              <a:rPr lang="en-US" dirty="0"/>
              <a:t>Message Delivery Semantics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Producing</a:t>
            </a:r>
          </a:p>
          <a:p>
            <a:r>
              <a:rPr lang="en-US" dirty="0"/>
              <a:t>Consuming</a:t>
            </a:r>
          </a:p>
        </p:txBody>
      </p:sp>
    </p:spTree>
    <p:extLst>
      <p:ext uri="{BB962C8B-B14F-4D97-AF65-F5344CB8AC3E}">
        <p14:creationId xmlns:p14="http://schemas.microsoft.com/office/powerpoint/2010/main" val="2249273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relies heavily on filesystem for storing and caching messages</a:t>
            </a:r>
          </a:p>
          <a:p>
            <a:r>
              <a:rPr lang="en-US" dirty="0"/>
              <a:t>The keys to the performance</a:t>
            </a:r>
          </a:p>
          <a:p>
            <a:pPr lvl="1"/>
            <a:r>
              <a:rPr lang="en-US" dirty="0"/>
              <a:t>Linear reads/writes, specifically read-ahead and write-behind (linear over random)</a:t>
            </a:r>
          </a:p>
          <a:p>
            <a:pPr lvl="1"/>
            <a:r>
              <a:rPr lang="en-US" dirty="0"/>
              <a:t>Pagecache instead of in-memory cache (space over time)</a:t>
            </a:r>
          </a:p>
        </p:txBody>
      </p:sp>
    </p:spTree>
    <p:extLst>
      <p:ext uri="{BB962C8B-B14F-4D97-AF65-F5344CB8AC3E}">
        <p14:creationId xmlns:p14="http://schemas.microsoft.com/office/powerpoint/2010/main" val="27774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838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Batching</a:t>
            </a:r>
          </a:p>
          <a:p>
            <a:pPr lvl="1"/>
            <a:r>
              <a:rPr lang="en-US" dirty="0"/>
              <a:t>Server: batch append of logs</a:t>
            </a:r>
          </a:p>
          <a:p>
            <a:pPr lvl="1"/>
            <a:r>
              <a:rPr lang="en-US" dirty="0"/>
              <a:t>Producer: batch send of messages</a:t>
            </a:r>
          </a:p>
          <a:p>
            <a:pPr lvl="1"/>
            <a:r>
              <a:rPr lang="en-US" dirty="0"/>
              <a:t>Consumer: batch fetch of messages</a:t>
            </a:r>
          </a:p>
          <a:p>
            <a:r>
              <a:rPr lang="en-US" dirty="0"/>
              <a:t>Byte copy</a:t>
            </a:r>
          </a:p>
          <a:p>
            <a:pPr lvl="1"/>
            <a:r>
              <a:rPr lang="en-US" dirty="0"/>
              <a:t>Uniform message format among server, producer and consumer</a:t>
            </a:r>
          </a:p>
          <a:p>
            <a:pPr lvl="1"/>
            <a:r>
              <a:rPr lang="en-US" dirty="0"/>
              <a:t>Work with Linux </a:t>
            </a:r>
            <a:r>
              <a:rPr lang="en-US" i="1" dirty="0">
                <a:solidFill>
                  <a:srgbClr val="FFFF00"/>
                </a:solidFill>
              </a:rPr>
              <a:t>sendfile system call</a:t>
            </a:r>
            <a:r>
              <a:rPr lang="en-US" dirty="0"/>
              <a:t> to avoid unnecessary byte copying</a:t>
            </a:r>
          </a:p>
          <a:p>
            <a:r>
              <a:rPr lang="en-US" dirty="0"/>
              <a:t>Batch Message Compression</a:t>
            </a:r>
          </a:p>
          <a:p>
            <a:pPr lvl="1"/>
            <a:r>
              <a:rPr lang="en-US" dirty="0"/>
              <a:t>Compressed by producer</a:t>
            </a:r>
          </a:p>
          <a:p>
            <a:pPr lvl="1"/>
            <a:r>
              <a:rPr lang="en-US" dirty="0"/>
              <a:t>Stored in Kafka log</a:t>
            </a:r>
          </a:p>
          <a:p>
            <a:pPr lvl="1"/>
            <a:r>
              <a:rPr lang="en-US" dirty="0"/>
              <a:t>Decompressed by consumer</a:t>
            </a:r>
          </a:p>
        </p:txBody>
      </p:sp>
    </p:spTree>
    <p:extLst>
      <p:ext uri="{BB962C8B-B14F-4D97-AF65-F5344CB8AC3E}">
        <p14:creationId xmlns:p14="http://schemas.microsoft.com/office/powerpoint/2010/main" val="425916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78370" cy="3599316"/>
          </a:xfrm>
        </p:spPr>
        <p:txBody>
          <a:bodyPr/>
          <a:lstStyle/>
          <a:p>
            <a:r>
              <a:rPr lang="en-US" dirty="0"/>
              <a:t>Kafka stores logs in equal-sized files with each file named with the least offset within that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t="9970" r="5797" b="5787"/>
          <a:stretch/>
        </p:blipFill>
        <p:spPr>
          <a:xfrm>
            <a:off x="5611090" y="2112978"/>
            <a:ext cx="5334000" cy="46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5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792786" y="3660941"/>
            <a:ext cx="1390678" cy="1611715"/>
            <a:chOff x="9601454" y="3200792"/>
            <a:chExt cx="1390678" cy="1611715"/>
          </a:xfrm>
        </p:grpSpPr>
        <p:sp>
          <p:nvSpPr>
            <p:cNvPr id="20" name="Flowchart: Multidocument 19"/>
            <p:cNvSpPr/>
            <p:nvPr/>
          </p:nvSpPr>
          <p:spPr>
            <a:xfrm>
              <a:off x="9601454" y="3524033"/>
              <a:ext cx="1385455" cy="1288474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72670" y="3200792"/>
              <a:ext cx="1219462" cy="353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Batch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72656" y="3660941"/>
            <a:ext cx="1390678" cy="1611715"/>
            <a:chOff x="9601454" y="3200792"/>
            <a:chExt cx="1390678" cy="1611715"/>
          </a:xfrm>
        </p:grpSpPr>
        <p:sp>
          <p:nvSpPr>
            <p:cNvPr id="12" name="Flowchart: Multidocument 11"/>
            <p:cNvSpPr/>
            <p:nvPr/>
          </p:nvSpPr>
          <p:spPr>
            <a:xfrm>
              <a:off x="9601454" y="3524033"/>
              <a:ext cx="1385455" cy="1288474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72670" y="3200792"/>
              <a:ext cx="1219462" cy="353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Batch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95398" y="3660941"/>
            <a:ext cx="1390678" cy="1611715"/>
            <a:chOff x="9601454" y="3200792"/>
            <a:chExt cx="1390678" cy="1611715"/>
          </a:xfrm>
        </p:grpSpPr>
        <p:sp>
          <p:nvSpPr>
            <p:cNvPr id="17" name="Flowchart: Multidocument 16"/>
            <p:cNvSpPr/>
            <p:nvPr/>
          </p:nvSpPr>
          <p:spPr>
            <a:xfrm>
              <a:off x="9601454" y="3524033"/>
              <a:ext cx="1385455" cy="1288474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Messages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72670" y="3200792"/>
              <a:ext cx="1219462" cy="3532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Batch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23695" y="3842694"/>
            <a:ext cx="651178" cy="1288474"/>
            <a:chOff x="7245925" y="3103418"/>
            <a:chExt cx="1177639" cy="2045106"/>
          </a:xfrm>
        </p:grpSpPr>
        <p:sp>
          <p:nvSpPr>
            <p:cNvPr id="8" name="Flowchart: Predefined Process 7"/>
            <p:cNvSpPr/>
            <p:nvPr/>
          </p:nvSpPr>
          <p:spPr>
            <a:xfrm>
              <a:off x="7245927" y="3103418"/>
              <a:ext cx="1177637" cy="387927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Log entry</a:t>
              </a:r>
              <a:endParaRPr lang="en-US" sz="1100" dirty="0"/>
            </a:p>
          </p:txBody>
        </p:sp>
        <p:sp>
          <p:nvSpPr>
            <p:cNvPr id="9" name="Flowchart: Predefined Process 8"/>
            <p:cNvSpPr/>
            <p:nvPr/>
          </p:nvSpPr>
          <p:spPr>
            <a:xfrm>
              <a:off x="7245926" y="3900054"/>
              <a:ext cx="1177637" cy="387927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Log entry</a:t>
              </a:r>
              <a:endParaRPr 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Flowchart: Predefined Process 9"/>
            <p:cNvSpPr/>
            <p:nvPr/>
          </p:nvSpPr>
          <p:spPr>
            <a:xfrm>
              <a:off x="7245925" y="4760597"/>
              <a:ext cx="1177637" cy="387927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800" dirty="0">
                  <a:solidFill>
                    <a:prstClr val="white"/>
                  </a:solidFill>
                </a:rPr>
                <a:t>Log entry</a:t>
              </a:r>
              <a:endParaRPr 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77134" cy="4299454"/>
          </a:xfrm>
        </p:spPr>
        <p:txBody>
          <a:bodyPr/>
          <a:lstStyle/>
          <a:p>
            <a:r>
              <a:rPr lang="en-US" dirty="0"/>
              <a:t>The Log files located in the Kafka broker are populated with “log entries”</a:t>
            </a:r>
          </a:p>
          <a:p>
            <a:r>
              <a:rPr lang="en-US" dirty="0"/>
              <a:t>Each log entries is a batch record</a:t>
            </a:r>
          </a:p>
          <a:p>
            <a:r>
              <a:rPr lang="en-US" dirty="0"/>
              <a:t>Each batch record contains</a:t>
            </a:r>
          </a:p>
          <a:p>
            <a:pPr lvl="1"/>
            <a:r>
              <a:rPr lang="en-US" dirty="0"/>
              <a:t>Batch offset (8 bytes)</a:t>
            </a:r>
          </a:p>
          <a:p>
            <a:pPr lvl="1"/>
            <a:r>
              <a:rPr lang="en-US" dirty="0"/>
              <a:t>Batch length (4 bytes)</a:t>
            </a:r>
          </a:p>
          <a:p>
            <a:pPr lvl="1"/>
            <a:r>
              <a:rPr lang="en-US" dirty="0"/>
              <a:t>Batch attributes</a:t>
            </a:r>
          </a:p>
          <a:p>
            <a:pPr lvl="1"/>
            <a:r>
              <a:rPr lang="en-US" dirty="0"/>
              <a:t>Messages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7201347" y="4344597"/>
            <a:ext cx="446361" cy="24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102439" y="3115973"/>
            <a:ext cx="710095" cy="421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158111" y="4476067"/>
            <a:ext cx="1412907" cy="28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056556" y="5367972"/>
            <a:ext cx="825253" cy="653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Vertical Scroll 5"/>
          <p:cNvSpPr/>
          <p:nvPr/>
        </p:nvSpPr>
        <p:spPr>
          <a:xfrm>
            <a:off x="5802039" y="3837584"/>
            <a:ext cx="1427018" cy="133315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</a:t>
            </a:r>
          </a:p>
        </p:txBody>
      </p:sp>
    </p:spTree>
    <p:extLst>
      <p:ext uri="{BB962C8B-B14F-4D97-AF65-F5344CB8AC3E}">
        <p14:creationId xmlns:p14="http://schemas.microsoft.com/office/powerpoint/2010/main" val="38943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16562 -0.0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25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3386 -0.0143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71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16954 -0.2349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-1175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18555 0.2236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Delivery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4"/>
            <a:ext cx="9613861" cy="1542400"/>
          </a:xfrm>
        </p:spPr>
        <p:txBody>
          <a:bodyPr/>
          <a:lstStyle/>
          <a:p>
            <a:r>
              <a:rPr lang="en-US" dirty="0"/>
              <a:t>At most once: messages may be lost but are never redelivered</a:t>
            </a:r>
          </a:p>
          <a:p>
            <a:r>
              <a:rPr lang="en-US" dirty="0"/>
              <a:t>At least once: messages are never lost but may be redelivered</a:t>
            </a:r>
          </a:p>
          <a:p>
            <a:r>
              <a:rPr lang="en-US" dirty="0"/>
              <a:t>Exactly once: each message is delivered once and only once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93160"/>
              </p:ext>
            </p:extLst>
          </p:nvPr>
        </p:nvGraphicFramePr>
        <p:xfrm>
          <a:off x="680321" y="4180627"/>
          <a:ext cx="9821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588">
                  <a:extLst>
                    <a:ext uri="{9D8B030D-6E8A-4147-A177-3AD203B41FA5}">
                      <a16:colId xmlns:a16="http://schemas.microsoft.com/office/drawing/2014/main" val="2334198161"/>
                    </a:ext>
                  </a:extLst>
                </a:gridCol>
                <a:gridCol w="3075709">
                  <a:extLst>
                    <a:ext uri="{9D8B030D-6E8A-4147-A177-3AD203B41FA5}">
                      <a16:colId xmlns:a16="http://schemas.microsoft.com/office/drawing/2014/main" val="11261780"/>
                    </a:ext>
                  </a:extLst>
                </a:gridCol>
                <a:gridCol w="3075709">
                  <a:extLst>
                    <a:ext uri="{9D8B030D-6E8A-4147-A177-3AD203B41FA5}">
                      <a16:colId xmlns:a16="http://schemas.microsoft.com/office/drawing/2014/main" val="1776791869"/>
                    </a:ext>
                  </a:extLst>
                </a:gridCol>
                <a:gridCol w="2341417">
                  <a:extLst>
                    <a:ext uri="{9D8B030D-6E8A-4147-A177-3AD203B41FA5}">
                      <a16:colId xmlns:a16="http://schemas.microsoft.com/office/drawing/2014/main" val="77900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Most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</a:t>
                      </a:r>
                      <a:r>
                        <a:rPr lang="en-US" baseline="0" dirty="0"/>
                        <a:t> Once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017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</a:t>
                      </a:r>
                      <a:r>
                        <a:rPr lang="en-US" dirty="0" err="1"/>
                        <a:t>retriable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Resend</a:t>
                      </a:r>
                      <a:r>
                        <a:rPr lang="en-US" baseline="0" dirty="0"/>
                        <a:t> non-idempo</a:t>
                      </a:r>
                      <a:r>
                        <a:rPr lang="en-US" altLang="zh-CN" baseline="0" dirty="0"/>
                        <a:t>t</a:t>
                      </a:r>
                      <a:r>
                        <a:rPr lang="en-US" baseline="0" dirty="0"/>
                        <a:t>ently</a:t>
                      </a:r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Kafka Streaming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784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Resend idempotently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Consumer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Read-Save-Process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Read-Process-Save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62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14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2" action="ppaction://hlinksldjump"/>
              </a:rPr>
              <a:t>Introduction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>
                <a:hlinkClick r:id="rId3" action="ppaction://hlinksldjump"/>
              </a:rPr>
              <a:t>Quick Start</a:t>
            </a:r>
            <a:endParaRPr lang="en-US" dirty="0">
              <a:hlinkClick r:id="rId4" action="ppaction://hlinksldjump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4" action="ppaction://hlinksldjump"/>
              </a:rPr>
              <a:t>Kafka Design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5" action="ppaction://hlinksldjump"/>
              </a:rPr>
              <a:t>Kafka Management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linkClick r:id="rId6" action="ppaction://hlinksldjump"/>
              </a:rPr>
              <a:t>Kafka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Partitions are replicated across a configurable number of servers</a:t>
            </a:r>
          </a:p>
          <a:p>
            <a:r>
              <a:rPr lang="en-US" dirty="0"/>
              <a:t>Each partition has one server acting as the "leader" and zero or more servers acting as "followers"</a:t>
            </a:r>
          </a:p>
          <a:p>
            <a:pPr lvl="1"/>
            <a:r>
              <a:rPr lang="en-US" dirty="0"/>
              <a:t>The leader handles </a:t>
            </a:r>
            <a:r>
              <a:rPr lang="en-US" b="1" dirty="0"/>
              <a:t>all</a:t>
            </a:r>
            <a:r>
              <a:rPr lang="en-US" dirty="0"/>
              <a:t> read and write requests</a:t>
            </a:r>
          </a:p>
          <a:p>
            <a:pPr lvl="1"/>
            <a:r>
              <a:rPr lang="en-US" dirty="0"/>
              <a:t>The followers passively replicate the leader and one of them will become the leader when the original one fails</a:t>
            </a:r>
          </a:p>
          <a:p>
            <a:r>
              <a:rPr lang="en-US" dirty="0"/>
              <a:t>In-Sync Replicas (alive replicas)</a:t>
            </a:r>
          </a:p>
          <a:p>
            <a:pPr lvl="1"/>
            <a:r>
              <a:rPr lang="en-US" dirty="0"/>
              <a:t>Keep the heartbeat with Zookeeper</a:t>
            </a:r>
          </a:p>
          <a:p>
            <a:pPr lvl="1"/>
            <a:r>
              <a:rPr lang="en-US" dirty="0"/>
              <a:t>Keep pace with the leader and not fall “too” far behind (configuration properties: replica.lag.time.max.ms)</a:t>
            </a:r>
          </a:p>
        </p:txBody>
      </p:sp>
    </p:spTree>
    <p:extLst>
      <p:ext uri="{BB962C8B-B14F-4D97-AF65-F5344CB8AC3E}">
        <p14:creationId xmlns:p14="http://schemas.microsoft.com/office/powerpoint/2010/main" val="34606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97672"/>
          </a:xfrm>
        </p:spPr>
        <p:txBody>
          <a:bodyPr>
            <a:normAutofit/>
          </a:bodyPr>
          <a:lstStyle/>
          <a:p>
            <a:r>
              <a:rPr lang="en-US" dirty="0"/>
              <a:t>Producers send records asynchronously via batch sending</a:t>
            </a:r>
          </a:p>
          <a:p>
            <a:r>
              <a:rPr lang="en-US" dirty="0"/>
              <a:t>Producers can choose between three strategies of sending acknowledgement (configuration property: </a:t>
            </a:r>
            <a:r>
              <a:rPr lang="en-US" dirty="0" err="1"/>
              <a:t>acks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0: not wait for any acknowledgement for the server</a:t>
            </a:r>
          </a:p>
          <a:p>
            <a:pPr lvl="1"/>
            <a:r>
              <a:rPr lang="en-US" dirty="0"/>
              <a:t>1: have the leader acknowledge the producer once the leader itself has successfully written the record</a:t>
            </a:r>
          </a:p>
          <a:p>
            <a:pPr lvl="1"/>
            <a:r>
              <a:rPr lang="en-US" altLang="zh-CN" dirty="0"/>
              <a:t>all</a:t>
            </a:r>
            <a:r>
              <a:rPr lang="en-US" dirty="0"/>
              <a:t>: have the leader acknowledge the producer after all the in-sync replicas have successfully written the record</a:t>
            </a:r>
          </a:p>
        </p:txBody>
      </p:sp>
    </p:spTree>
    <p:extLst>
      <p:ext uri="{BB962C8B-B14F-4D97-AF65-F5344CB8AC3E}">
        <p14:creationId xmlns:p14="http://schemas.microsoft.com/office/powerpoint/2010/main" val="69697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committed message means a message sent and applied by all in-sync replicas of the partition the message is targeted</a:t>
            </a:r>
          </a:p>
          <a:p>
            <a:r>
              <a:rPr lang="en-US" dirty="0"/>
              <a:t>Only committed logs are visible to consumers</a:t>
            </a:r>
          </a:p>
          <a:p>
            <a:r>
              <a:rPr lang="en-US" dirty="0"/>
              <a:t>Consumers consume messages by issuing “fetch” requests to the leader broker (the Pull pattern)</a:t>
            </a:r>
          </a:p>
          <a:p>
            <a:r>
              <a:rPr lang="en-US" dirty="0"/>
              <a:t>Consumers specify offsets in the log within the fetch request</a:t>
            </a:r>
          </a:p>
          <a:p>
            <a:r>
              <a:rPr lang="en-US" dirty="0"/>
              <a:t>The offsets are maintained and freely controlled by consumers</a:t>
            </a:r>
          </a:p>
        </p:txBody>
      </p:sp>
      <p:sp>
        <p:nvSpPr>
          <p:cNvPr id="4" name="Action Button: Beginning 3">
            <a:hlinkClick r:id="rId2" action="ppaction://hlinksldjump" highlightClick="1"/>
          </p:cNvPr>
          <p:cNvSpPr/>
          <p:nvPr/>
        </p:nvSpPr>
        <p:spPr>
          <a:xfrm>
            <a:off x="11055930" y="5936189"/>
            <a:ext cx="637309" cy="49232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Management</a:t>
            </a:r>
          </a:p>
          <a:p>
            <a:r>
              <a:rPr lang="en-US" dirty="0"/>
              <a:t>Web management (Kafka Manager)</a:t>
            </a:r>
          </a:p>
        </p:txBody>
      </p:sp>
    </p:spTree>
    <p:extLst>
      <p:ext uri="{BB962C8B-B14F-4D97-AF65-F5344CB8AC3E}">
        <p14:creationId xmlns:p14="http://schemas.microsoft.com/office/powerpoint/2010/main" val="1315989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38BCF9-B397-0E44-B170-7B864DFE3421}"/>
              </a:ext>
            </a:extLst>
          </p:cNvPr>
          <p:cNvGrpSpPr/>
          <p:nvPr/>
        </p:nvGrpSpPr>
        <p:grpSpPr>
          <a:xfrm>
            <a:off x="1222663" y="4831576"/>
            <a:ext cx="10689186" cy="802629"/>
            <a:chOff x="1222663" y="4831576"/>
            <a:chExt cx="10689186" cy="80262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69C83B7-2170-A74A-93B2-22683F71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2663" y="4831576"/>
              <a:ext cx="10689186" cy="19874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D9225EE-FDC7-B141-AA00-DE4F20C57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2663" y="5029157"/>
              <a:ext cx="10689186" cy="6050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topic</a:t>
            </a:r>
          </a:p>
          <a:p>
            <a:pPr marL="457200" lvl="1" indent="0">
              <a:buNone/>
            </a:pPr>
            <a:r>
              <a:rPr lang="en-US" altLang="zh-CN" sz="1800" dirty="0"/>
              <a:t>./</a:t>
            </a:r>
            <a:r>
              <a:rPr lang="en-US" sz="1800" dirty="0" err="1"/>
              <a:t>kafka-topics.</a:t>
            </a:r>
            <a:r>
              <a:rPr lang="en-US" altLang="zh-CN" sz="1800" dirty="0" err="1"/>
              <a:t>sh</a:t>
            </a:r>
            <a:r>
              <a:rPr lang="en-US" sz="1800" dirty="0"/>
              <a:t> --list --zookeeper localhost:2181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topic</a:t>
            </a:r>
          </a:p>
          <a:p>
            <a:pPr marL="457200" lvl="1" indent="0">
              <a:buNone/>
            </a:pPr>
            <a:r>
              <a:rPr lang="en-US" altLang="zh-CN" sz="1800" dirty="0"/>
              <a:t>./</a:t>
            </a:r>
            <a:r>
              <a:rPr lang="en-US" sz="1800" dirty="0" err="1"/>
              <a:t>kafka-topics.</a:t>
            </a:r>
            <a:r>
              <a:rPr lang="en-US" altLang="zh-CN" sz="1800" dirty="0" err="1"/>
              <a:t>sh</a:t>
            </a:r>
            <a:r>
              <a:rPr lang="en-US" sz="1800" dirty="0"/>
              <a:t> --describe --zookeeper localhost:2181 –-topic [</a:t>
            </a:r>
            <a:r>
              <a:rPr lang="en-US" sz="1800" i="1" dirty="0"/>
              <a:t>topic name</a:t>
            </a:r>
            <a:r>
              <a:rPr lang="en-US" sz="1800" dirty="0"/>
              <a:t>]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93247" y="5240951"/>
            <a:ext cx="5476009" cy="379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0321" y="5963993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 details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3054" y="5029157"/>
            <a:ext cx="6569826" cy="175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3554" y="5963993"/>
            <a:ext cx="22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details</a:t>
            </a:r>
          </a:p>
        </p:txBody>
      </p:sp>
      <p:sp>
        <p:nvSpPr>
          <p:cNvPr id="14" name="Up Arrow 13"/>
          <p:cNvSpPr/>
          <p:nvPr/>
        </p:nvSpPr>
        <p:spPr>
          <a:xfrm>
            <a:off x="1414612" y="5317706"/>
            <a:ext cx="234080" cy="669893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7224895" y="5652653"/>
            <a:ext cx="228849" cy="369860"/>
          </a:xfrm>
          <a:prstGeom prst="up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65A21F-4489-CB43-8674-1CC605F819F7}"/>
              </a:ext>
            </a:extLst>
          </p:cNvPr>
          <p:cNvGrpSpPr/>
          <p:nvPr/>
        </p:nvGrpSpPr>
        <p:grpSpPr>
          <a:xfrm>
            <a:off x="1233054" y="3140696"/>
            <a:ext cx="9663091" cy="426234"/>
            <a:chOff x="1233054" y="3140696"/>
            <a:chExt cx="9663091" cy="4262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BF9EC47-500A-4E4B-9D2C-2B669717D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1" b="70754"/>
            <a:stretch/>
          </p:blipFill>
          <p:spPr>
            <a:xfrm>
              <a:off x="1233054" y="3140696"/>
              <a:ext cx="9663091" cy="20733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9694C4B-953F-5842-BCDA-AA7C2FF16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9122"/>
            <a:stretch/>
          </p:blipFill>
          <p:spPr>
            <a:xfrm>
              <a:off x="1233054" y="3348033"/>
              <a:ext cx="9663091" cy="218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72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/>
      <p:bldP spid="11" grpId="0" animBg="1"/>
      <p:bldP spid="12" grpId="0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modification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prstClr val="white"/>
                </a:solidFill>
              </a:rPr>
              <a:t>./</a:t>
            </a:r>
            <a:r>
              <a:rPr lang="en-US" sz="1800" dirty="0" err="1">
                <a:solidFill>
                  <a:prstClr val="white"/>
                </a:solidFill>
              </a:rPr>
              <a:t>kafka-topics.</a:t>
            </a:r>
            <a:r>
              <a:rPr lang="en-US" altLang="zh-CN" sz="1800" dirty="0" err="1">
                <a:solidFill>
                  <a:prstClr val="white"/>
                </a:solidFill>
              </a:rPr>
              <a:t>sh</a:t>
            </a:r>
            <a:r>
              <a:rPr lang="en-US" sz="1800" dirty="0">
                <a:solidFill>
                  <a:prstClr val="white"/>
                </a:solidFill>
              </a:rPr>
              <a:t> --alter</a:t>
            </a:r>
            <a:r>
              <a:rPr lang="en-US" sz="1800" dirty="0"/>
              <a:t> --zookeeper localhost:2181 –-topic [</a:t>
            </a:r>
            <a:r>
              <a:rPr lang="en-US" sz="1800" i="1" dirty="0"/>
              <a:t>topic name</a:t>
            </a:r>
            <a:r>
              <a:rPr lang="en-US" sz="1800" dirty="0"/>
              <a:t>] --replication-factor m --partitions n</a:t>
            </a:r>
          </a:p>
          <a:p>
            <a:r>
              <a:rPr lang="en-US" sz="2200" dirty="0">
                <a:solidFill>
                  <a:prstClr val="white"/>
                </a:solidFill>
              </a:rPr>
              <a:t>Topic configuration modification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prstClr val="white"/>
                </a:solidFill>
              </a:rPr>
              <a:t>./</a:t>
            </a:r>
            <a:r>
              <a:rPr lang="en-US" sz="1800" dirty="0" err="1">
                <a:solidFill>
                  <a:prstClr val="white"/>
                </a:solidFill>
              </a:rPr>
              <a:t>kafka-topics.</a:t>
            </a:r>
            <a:r>
              <a:rPr lang="en-US" altLang="zh-CN" sz="1800" dirty="0" err="1">
                <a:solidFill>
                  <a:prstClr val="white"/>
                </a:solidFill>
              </a:rPr>
              <a:t>sh</a:t>
            </a:r>
            <a:r>
              <a:rPr lang="en-US" sz="1800" dirty="0">
                <a:solidFill>
                  <a:prstClr val="white"/>
                </a:solidFill>
              </a:rPr>
              <a:t> --alter --zookeeper localhost:2181 --entity-type topics --entity-name [</a:t>
            </a:r>
            <a:r>
              <a:rPr lang="en-US" sz="1800" i="1" dirty="0">
                <a:solidFill>
                  <a:prstClr val="white"/>
                </a:solidFill>
              </a:rPr>
              <a:t>topic name</a:t>
            </a:r>
            <a:r>
              <a:rPr lang="en-US" sz="1800" dirty="0">
                <a:solidFill>
                  <a:prstClr val="white"/>
                </a:solidFill>
              </a:rPr>
              <a:t>] -- add-config </a:t>
            </a:r>
            <a:r>
              <a:rPr lang="en-US" sz="1800" i="1" dirty="0">
                <a:solidFill>
                  <a:prstClr val="white"/>
                </a:solidFill>
              </a:rPr>
              <a:t>name=value</a:t>
            </a:r>
            <a:r>
              <a:rPr lang="en-US" sz="1800" dirty="0">
                <a:solidFill>
                  <a:prstClr val="white"/>
                </a:solidFill>
              </a:rPr>
              <a:t> --delete-config </a:t>
            </a:r>
            <a:r>
              <a:rPr lang="en-US" sz="1800" i="1" dirty="0">
                <a:solidFill>
                  <a:prstClr val="white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610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tool called Kafka Manager which can operate on Kafka cluster and topics via web interface, check the URL: </a:t>
            </a:r>
            <a:r>
              <a:rPr lang="en-US" dirty="0">
                <a:hlinkClick r:id="rId2"/>
              </a:rPr>
              <a:t>https://github.com/yahoo/kafka-manager</a:t>
            </a:r>
            <a:r>
              <a:rPr lang="en-US" dirty="0"/>
              <a:t> for reference.</a:t>
            </a:r>
          </a:p>
        </p:txBody>
      </p:sp>
      <p:sp>
        <p:nvSpPr>
          <p:cNvPr id="4" name="Action Button: Beginning 3">
            <a:hlinkClick r:id="rId3" action="ppaction://hlinksldjump" highlightClick="1"/>
          </p:cNvPr>
          <p:cNvSpPr/>
          <p:nvPr/>
        </p:nvSpPr>
        <p:spPr>
          <a:xfrm>
            <a:off x="11055930" y="5936189"/>
            <a:ext cx="637309" cy="49232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Kafka</a:t>
            </a:r>
            <a:endParaRPr lang="en-US" dirty="0"/>
          </a:p>
          <a:p>
            <a:pPr lvl="1"/>
            <a:r>
              <a:rPr lang="en-US" dirty="0"/>
              <a:t>Kafka Producer/Consumer API</a:t>
            </a:r>
          </a:p>
          <a:p>
            <a:pPr lvl="1"/>
            <a:r>
              <a:rPr lang="en-US" dirty="0"/>
              <a:t>Spring Kafka Template</a:t>
            </a:r>
          </a:p>
          <a:p>
            <a:pPr lvl="1"/>
            <a:r>
              <a:rPr lang="en-US" dirty="0"/>
              <a:t>Spring Kafka Annotation</a:t>
            </a:r>
          </a:p>
        </p:txBody>
      </p:sp>
    </p:spTree>
    <p:extLst>
      <p:ext uri="{BB962C8B-B14F-4D97-AF65-F5344CB8AC3E}">
        <p14:creationId xmlns:p14="http://schemas.microsoft.com/office/powerpoint/2010/main" val="167159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29163"/>
              </p:ext>
            </p:extLst>
          </p:nvPr>
        </p:nvGraphicFramePr>
        <p:xfrm>
          <a:off x="920652" y="3083038"/>
          <a:ext cx="9405033" cy="185472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52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241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Example 1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Example 2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Producer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Kafka API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Spring</a:t>
                      </a:r>
                      <a:r>
                        <a:rPr lang="en-US" altLang="zh-CN" sz="2000" baseline="0" dirty="0"/>
                        <a:t> Kafka Template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Consumer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Kafka API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Spring Kafka</a:t>
                      </a:r>
                      <a:r>
                        <a:rPr lang="en-US" altLang="zh-CN" sz="2000" baseline="0" dirty="0"/>
                        <a:t> Annotation</a:t>
                      </a:r>
                      <a:endParaRPr lang="zh-CN" altLang="en-US" sz="2000" dirty="0"/>
                    </a:p>
                  </a:txBody>
                  <a:tcPr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76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4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Publish and subscribe to stream of records</a:t>
            </a:r>
          </a:p>
          <a:p>
            <a:pPr lvl="1"/>
            <a:r>
              <a:rPr lang="en-US" dirty="0"/>
              <a:t>Store streams of records in a fault-tolerant way</a:t>
            </a:r>
          </a:p>
          <a:p>
            <a:pPr lvl="1"/>
            <a:r>
              <a:rPr lang="en-US" dirty="0"/>
              <a:t>Process streams of records as they occur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High throughput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Multiple client support</a:t>
            </a:r>
          </a:p>
          <a:p>
            <a:pPr lvl="1"/>
            <a:r>
              <a:rPr lang="en-US" dirty="0"/>
              <a:t>Real time</a:t>
            </a:r>
          </a:p>
        </p:txBody>
      </p:sp>
    </p:spTree>
    <p:extLst>
      <p:ext uri="{BB962C8B-B14F-4D97-AF65-F5344CB8AC3E}">
        <p14:creationId xmlns:p14="http://schemas.microsoft.com/office/powerpoint/2010/main" val="409417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Documentation: </a:t>
            </a:r>
            <a:r>
              <a:rPr lang="en-US" dirty="0">
                <a:hlinkClick r:id="rId2"/>
              </a:rPr>
              <a:t>http://kafka.apache.org/documentation/</a:t>
            </a:r>
            <a:endParaRPr lang="en-US" dirty="0"/>
          </a:p>
          <a:p>
            <a:r>
              <a:rPr lang="en-US" dirty="0"/>
              <a:t>Learning Apache Kafka, Second Edition, </a:t>
            </a:r>
            <a:r>
              <a:rPr lang="en-US" dirty="0" err="1"/>
              <a:t>Nishant</a:t>
            </a:r>
            <a:r>
              <a:rPr lang="en-US" dirty="0"/>
              <a:t> Garg</a:t>
            </a:r>
          </a:p>
          <a:p>
            <a:r>
              <a:rPr lang="en-US" altLang="zh-CN" dirty="0" err="1"/>
              <a:t>kafka</a:t>
            </a:r>
            <a:r>
              <a:rPr lang="zh-CN" altLang="en-US" dirty="0"/>
              <a:t>入门：简介、使用场景、设计原理、主要配置及集群搭建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http://www.cnblogs.com/likehua/p/3999538.html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32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9124" y="2967335"/>
            <a:ext cx="2473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FF00"/>
                </a:solidFill>
                <a:effectLst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108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Running as a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en-US" dirty="0"/>
              <a:t> on one or more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brokers</a:t>
            </a:r>
          </a:p>
          <a:p>
            <a:pPr lvl="1"/>
            <a:r>
              <a:rPr lang="en-US" dirty="0"/>
              <a:t>Storing streams of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records/messages</a:t>
            </a:r>
            <a:r>
              <a:rPr lang="en-US" dirty="0"/>
              <a:t> in categories called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</a:p>
          <a:p>
            <a:pPr lvl="1"/>
            <a:r>
              <a:rPr lang="en-US" altLang="zh-CN" dirty="0"/>
              <a:t>Topics are partitioned as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 logs</a:t>
            </a:r>
            <a:r>
              <a:rPr lang="en-US" altLang="zh-CN" dirty="0"/>
              <a:t>, distributed and replicated within a Kafka cluster</a:t>
            </a:r>
          </a:p>
          <a:p>
            <a:pPr lvl="1"/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Producers</a:t>
            </a:r>
            <a:r>
              <a:rPr lang="en-US" dirty="0"/>
              <a:t> publish data to the topics</a:t>
            </a:r>
          </a:p>
          <a:p>
            <a:pPr lvl="1"/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Consumers</a:t>
            </a:r>
            <a:r>
              <a:rPr lang="en-US" dirty="0"/>
              <a:t> consume data from the topics</a:t>
            </a:r>
          </a:p>
          <a:p>
            <a:pPr lvl="1"/>
            <a:r>
              <a:rPr lang="en-US" dirty="0"/>
              <a:t>Each record consisting of a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dirty="0"/>
              <a:t>, a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 and a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27816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Brokers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80" r="200" b="756"/>
          <a:stretch/>
        </p:blipFill>
        <p:spPr>
          <a:xfrm>
            <a:off x="5797694" y="3000011"/>
            <a:ext cx="6008393" cy="29361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360260" cy="3599316"/>
          </a:xfrm>
        </p:spPr>
        <p:txBody>
          <a:bodyPr/>
          <a:lstStyle/>
          <a:p>
            <a:r>
              <a:rPr lang="en-US" dirty="0"/>
              <a:t>Kafka uses ZooKeeper as the cluster container</a:t>
            </a:r>
          </a:p>
          <a:p>
            <a:r>
              <a:rPr lang="en-US" dirty="0"/>
              <a:t>ZooKeeper serves as the coordination interface between Kafka brokers and clients</a:t>
            </a:r>
          </a:p>
          <a:p>
            <a:pPr lvl="1"/>
            <a:r>
              <a:rPr lang="en-US" dirty="0"/>
              <a:t>State information</a:t>
            </a:r>
          </a:p>
          <a:p>
            <a:pPr lvl="1"/>
            <a:r>
              <a:rPr lang="en-US" dirty="0"/>
              <a:t>Message offsets</a:t>
            </a:r>
          </a:p>
          <a:p>
            <a:pPr lvl="1"/>
            <a:r>
              <a:rPr lang="en-US" dirty="0"/>
              <a:t>Replication information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9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360260" cy="3599316"/>
          </a:xfrm>
        </p:spPr>
        <p:txBody>
          <a:bodyPr/>
          <a:lstStyle/>
          <a:p>
            <a:r>
              <a:rPr lang="en-US" dirty="0"/>
              <a:t>A category or feed name to which messages are published by message producers</a:t>
            </a:r>
          </a:p>
          <a:p>
            <a:pPr lvl="1"/>
            <a:r>
              <a:rPr lang="en-US" dirty="0"/>
              <a:t>Topics are always multi-subscriber</a:t>
            </a:r>
          </a:p>
          <a:p>
            <a:pPr lvl="1"/>
            <a:r>
              <a:rPr lang="en-US" dirty="0"/>
              <a:t>Topic are partitioned as partition logs maintained by Kafka cluster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16" y="2336873"/>
            <a:ext cx="4862945" cy="31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5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Partition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42152" cy="3599316"/>
          </a:xfrm>
        </p:spPr>
        <p:txBody>
          <a:bodyPr/>
          <a:lstStyle/>
          <a:p>
            <a:r>
              <a:rPr lang="en-US" dirty="0"/>
              <a:t>Topics are partitioned</a:t>
            </a:r>
          </a:p>
          <a:p>
            <a:r>
              <a:rPr lang="en-US" dirty="0"/>
              <a:t>Each partition is represented by an ordered immutable sequence of messages</a:t>
            </a:r>
          </a:p>
          <a:p>
            <a:r>
              <a:rPr lang="en-US" dirty="0"/>
              <a:t>Each message in a partition is assigned a unique sequential ID called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</a:t>
            </a:r>
          </a:p>
          <a:p>
            <a:r>
              <a:rPr lang="en-US" dirty="0"/>
              <a:t>Partitions act as the unit of replication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69" y="2336873"/>
            <a:ext cx="4646947" cy="29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Partitions are distributed over the servers in the Kafka cluster</a:t>
            </a:r>
          </a:p>
          <a:p>
            <a:r>
              <a:rPr lang="en-US" dirty="0"/>
              <a:t>Each server handles data and request for a share of the partitions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45" y="3574464"/>
            <a:ext cx="5544412" cy="28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87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2891</TotalTime>
  <Words>1965</Words>
  <Application>Microsoft Macintosh PowerPoint</Application>
  <PresentationFormat>宽屏</PresentationFormat>
  <Paragraphs>349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Arial</vt:lpstr>
      <vt:lpstr>Calibri</vt:lpstr>
      <vt:lpstr>Trebuchet MS</vt:lpstr>
      <vt:lpstr>Wingdings</vt:lpstr>
      <vt:lpstr>Berlin</vt:lpstr>
      <vt:lpstr>Kafka</vt:lpstr>
      <vt:lpstr>PowerPoint 演示文稿</vt:lpstr>
      <vt:lpstr>Overview</vt:lpstr>
      <vt:lpstr>Introduction</vt:lpstr>
      <vt:lpstr>Introduction</vt:lpstr>
      <vt:lpstr>Clusters and Brokers</vt:lpstr>
      <vt:lpstr>Kafka Topic</vt:lpstr>
      <vt:lpstr>Topic Partition</vt:lpstr>
      <vt:lpstr>Partition Distribution</vt:lpstr>
      <vt:lpstr>Producer</vt:lpstr>
      <vt:lpstr>Consumer</vt:lpstr>
      <vt:lpstr>Quick Start</vt:lpstr>
      <vt:lpstr>Installation</vt:lpstr>
      <vt:lpstr>Installation</vt:lpstr>
      <vt:lpstr>Configuration</vt:lpstr>
      <vt:lpstr>Configuration</vt:lpstr>
      <vt:lpstr>Configuration</vt:lpstr>
      <vt:lpstr>Configuration</vt:lpstr>
      <vt:lpstr>Server Start Up</vt:lpstr>
      <vt:lpstr>Server Start Up</vt:lpstr>
      <vt:lpstr>Creating Topic</vt:lpstr>
      <vt:lpstr>Producing messages</vt:lpstr>
      <vt:lpstr>Consuming messages</vt:lpstr>
      <vt:lpstr>Kafka Design</vt:lpstr>
      <vt:lpstr>Persistence</vt:lpstr>
      <vt:lpstr>Efficiency</vt:lpstr>
      <vt:lpstr>Log Implementation</vt:lpstr>
      <vt:lpstr>Log Implementation</vt:lpstr>
      <vt:lpstr>Message Delivery Semantics</vt:lpstr>
      <vt:lpstr>Replication</vt:lpstr>
      <vt:lpstr>Producing</vt:lpstr>
      <vt:lpstr>Consuming</vt:lpstr>
      <vt:lpstr>Kafka Management</vt:lpstr>
      <vt:lpstr>Console Management</vt:lpstr>
      <vt:lpstr>Console Management</vt:lpstr>
      <vt:lpstr>Web Management</vt:lpstr>
      <vt:lpstr>Kafka Programming</vt:lpstr>
      <vt:lpstr>Kafka Programming</vt:lpstr>
      <vt:lpstr>Q &amp; A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Youjing Zhu</dc:creator>
  <cp:lastModifiedBy>Zhu, Chris [MEDCN]</cp:lastModifiedBy>
  <cp:revision>361</cp:revision>
  <dcterms:created xsi:type="dcterms:W3CDTF">2018-03-06T05:09:54Z</dcterms:created>
  <dcterms:modified xsi:type="dcterms:W3CDTF">2018-09-07T02:06:40Z</dcterms:modified>
</cp:coreProperties>
</file>