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5"/>
  </p:notesMasterIdLst>
  <p:sldIdLst>
    <p:sldId id="257" r:id="rId2"/>
    <p:sldId id="258" r:id="rId3"/>
    <p:sldId id="352" r:id="rId4"/>
    <p:sldId id="262" r:id="rId5"/>
    <p:sldId id="351" r:id="rId6"/>
    <p:sldId id="353" r:id="rId7"/>
    <p:sldId id="294" r:id="rId8"/>
    <p:sldId id="350" r:id="rId9"/>
    <p:sldId id="286" r:id="rId10"/>
    <p:sldId id="342" r:id="rId11"/>
    <p:sldId id="308" r:id="rId12"/>
    <p:sldId id="319" r:id="rId13"/>
    <p:sldId id="320" r:id="rId14"/>
    <p:sldId id="326" r:id="rId15"/>
    <p:sldId id="311" r:id="rId16"/>
    <p:sldId id="325" r:id="rId17"/>
    <p:sldId id="322" r:id="rId18"/>
    <p:sldId id="338" r:id="rId19"/>
    <p:sldId id="303" r:id="rId20"/>
    <p:sldId id="332" r:id="rId21"/>
    <p:sldId id="309" r:id="rId22"/>
    <p:sldId id="346" r:id="rId23"/>
    <p:sldId id="333" r:id="rId24"/>
    <p:sldId id="331" r:id="rId25"/>
    <p:sldId id="327" r:id="rId26"/>
    <p:sldId id="328" r:id="rId27"/>
    <p:sldId id="347" r:id="rId28"/>
    <p:sldId id="321" r:id="rId29"/>
    <p:sldId id="329" r:id="rId30"/>
    <p:sldId id="330" r:id="rId31"/>
    <p:sldId id="345" r:id="rId32"/>
    <p:sldId id="310" r:id="rId33"/>
    <p:sldId id="343" r:id="rId34"/>
    <p:sldId id="314" r:id="rId35"/>
    <p:sldId id="348" r:id="rId36"/>
    <p:sldId id="344" r:id="rId37"/>
    <p:sldId id="317" r:id="rId38"/>
    <p:sldId id="335" r:id="rId39"/>
    <p:sldId id="340" r:id="rId40"/>
    <p:sldId id="336" r:id="rId41"/>
    <p:sldId id="337" r:id="rId42"/>
    <p:sldId id="349" r:id="rId43"/>
    <p:sldId id="339" r:id="rId44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4AD5DF-0341-49D2-8E5E-7CD0E76C2FC5}">
          <p14:sldIdLst>
            <p14:sldId id="257"/>
            <p14:sldId id="258"/>
            <p14:sldId id="352"/>
            <p14:sldId id="262"/>
            <p14:sldId id="351"/>
            <p14:sldId id="353"/>
            <p14:sldId id="294"/>
            <p14:sldId id="350"/>
          </p14:sldIdLst>
        </p14:section>
        <p14:section name="Challenges" id="{F12E10A4-58C2-4EFE-B477-147BE4B1993F}">
          <p14:sldIdLst>
            <p14:sldId id="286"/>
            <p14:sldId id="342"/>
            <p14:sldId id="308"/>
            <p14:sldId id="319"/>
            <p14:sldId id="320"/>
            <p14:sldId id="326"/>
            <p14:sldId id="311"/>
            <p14:sldId id="325"/>
            <p14:sldId id="322"/>
            <p14:sldId id="338"/>
          </p14:sldIdLst>
        </p14:section>
        <p14:section name="Solutions" id="{F9F51966-9280-4F9D-AD64-52AF4B7E01AA}">
          <p14:sldIdLst>
            <p14:sldId id="303"/>
            <p14:sldId id="332"/>
            <p14:sldId id="309"/>
            <p14:sldId id="346"/>
            <p14:sldId id="333"/>
            <p14:sldId id="331"/>
            <p14:sldId id="327"/>
            <p14:sldId id="328"/>
            <p14:sldId id="347"/>
            <p14:sldId id="321"/>
            <p14:sldId id="329"/>
            <p14:sldId id="330"/>
            <p14:sldId id="345"/>
            <p14:sldId id="310"/>
            <p14:sldId id="343"/>
            <p14:sldId id="314"/>
            <p14:sldId id="348"/>
            <p14:sldId id="344"/>
            <p14:sldId id="317"/>
            <p14:sldId id="335"/>
          </p14:sldIdLst>
        </p14:section>
        <p14:section name="Summary/Conclusion" id="{782B0619-CA90-4334-8AB0-061FF6F5F4E0}">
          <p14:sldIdLst>
            <p14:sldId id="340"/>
            <p14:sldId id="336"/>
            <p14:sldId id="337"/>
            <p14:sldId id="349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2" autoAdjust="0"/>
  </p:normalViewPr>
  <p:slideViewPr>
    <p:cSldViewPr>
      <p:cViewPr varScale="1">
        <p:scale>
          <a:sx n="140" d="100"/>
          <a:sy n="140" d="100"/>
        </p:scale>
        <p:origin x="22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6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276"/>
    </p:cViewPr>
  </p:sorterViewPr>
  <p:notesViewPr>
    <p:cSldViewPr>
      <p:cViewPr varScale="1">
        <p:scale>
          <a:sx n="93" d="100"/>
          <a:sy n="93" d="100"/>
        </p:scale>
        <p:origin x="-372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7C00D-1CBD-43F2-865B-2606B041D648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15C42-51F6-448F-B6CA-65A844639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8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21/acs.cgd.5b0111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x.doi.org/10.5517/ccdc.csd.cc1m8m8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can implement these</a:t>
            </a:r>
            <a:r>
              <a:rPr lang="en-GB" baseline="0" dirty="0"/>
              <a:t> principles in your studies, you’ll do well in your course/project, and they’ll stand you in good stead when job-hunting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5C42-51F6-448F-B6CA-65A84463984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25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CSD’s 800,000</a:t>
            </a:r>
            <a:r>
              <a:rPr lang="en-GB" baseline="30000" dirty="0"/>
              <a:t>th</a:t>
            </a:r>
            <a:r>
              <a:rPr lang="en-GB" dirty="0"/>
              <a:t> entry TUWMOP: Ref: Khaled </a:t>
            </a:r>
            <a:r>
              <a:rPr lang="en-GB" dirty="0" err="1"/>
              <a:t>Hassanein</a:t>
            </a:r>
            <a:r>
              <a:rPr lang="en-GB" dirty="0"/>
              <a:t>, Oscar Castillo, Carlos J. Gómez-García, Félix Zamora, Pilar </a:t>
            </a:r>
            <a:r>
              <a:rPr lang="en-GB" dirty="0" err="1"/>
              <a:t>Amo</a:t>
            </a:r>
            <a:r>
              <a:rPr lang="en-GB" dirty="0"/>
              <a:t>-Ochoa, </a:t>
            </a:r>
            <a:r>
              <a:rPr lang="en-GB" i="1" dirty="0"/>
              <a:t>Crystal Growth and Design,</a:t>
            </a:r>
            <a:r>
              <a:rPr lang="en-GB" dirty="0"/>
              <a:t> 2015, DOI: </a:t>
            </a:r>
            <a:r>
              <a:rPr lang="en-GB" dirty="0">
                <a:hlinkClick r:id="rId3"/>
              </a:rPr>
              <a:t>10.1021/acs.cgd.5b01110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>
                <a:effectLst/>
              </a:rPr>
              <a:t>The zirconium metal-organic framework, with </a:t>
            </a:r>
            <a:r>
              <a:rPr lang="en-GB" i="1" dirty="0" err="1">
                <a:effectLst/>
              </a:rPr>
              <a:t>pbz</a:t>
            </a:r>
            <a:r>
              <a:rPr lang="en-GB" i="1" dirty="0">
                <a:effectLst/>
              </a:rPr>
              <a:t> topology (CSD refcode: IXETEM, </a:t>
            </a:r>
            <a:r>
              <a:rPr lang="en-GB" dirty="0">
                <a:effectLst/>
              </a:rPr>
              <a:t>DOI: </a:t>
            </a:r>
            <a:r>
              <a:rPr lang="en-GB" dirty="0">
                <a:effectLst/>
                <a:hlinkClick r:id="rId4"/>
              </a:rPr>
              <a:t>10.5517/ccdc.csd.cc1m8m8s</a:t>
            </a:r>
            <a:r>
              <a:rPr lang="en-GB" dirty="0">
                <a:effectLst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5C42-51F6-448F-B6CA-65A8446398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42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</a:t>
            </a:r>
            <a:r>
              <a:rPr lang="en-GB" baseline="0" dirty="0"/>
              <a:t> people talk about software that has been written but not released as being like manufactured items in a factory which are just inventory, gathering dust – the company has spent money on raw materials and staff and building costs, but is not getting any money back for those investments.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5C42-51F6-448F-B6CA-65A8446398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86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Think</a:t>
            </a:r>
            <a:r>
              <a:rPr lang="en-GB" baseline="0" dirty="0"/>
              <a:t> about what life will be like in 2035 – only 20 years away, and it’ll be here before we know it – so help out your future self by using these techniques now!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5C42-51F6-448F-B6CA-65A8446398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99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look for variety</a:t>
            </a:r>
            <a:r>
              <a:rPr lang="en-GB" baseline="0" dirty="0"/>
              <a:t> in our work</a:t>
            </a:r>
            <a:endParaRPr lang="en-GB" dirty="0"/>
          </a:p>
          <a:p>
            <a:r>
              <a:rPr lang="en-GB" dirty="0"/>
              <a:t>Take a step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5C42-51F6-448F-B6CA-65A84463984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52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TeamCity build server we use at CCDC – with an example screenshot, showing a sequence of builds where the tests all passed, and then 3 most recent builds, where 1 test failed.</a:t>
            </a:r>
          </a:p>
          <a:p>
            <a:r>
              <a:rPr lang="en-GB" dirty="0"/>
              <a:t>This allows new problems to be found and fixed very 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5C42-51F6-448F-B6CA-65A84463984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882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Sketch out how</a:t>
            </a:r>
            <a:r>
              <a:rPr lang="en-GB" baseline="0" dirty="0"/>
              <a:t> the software will work/look – and talk to users to see if it makes sense, or they can suggest ways to improve it.</a:t>
            </a:r>
          </a:p>
          <a:p>
            <a:r>
              <a:rPr lang="en-GB" baseline="0" dirty="0"/>
              <a:t>This is *much* cheaper than implementing it, and then finding it could have been better, or had real problems.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5C42-51F6-448F-B6CA-65A844639842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53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381000"/>
            <a:ext cx="2124075" cy="5856288"/>
          </a:xfr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381000"/>
            <a:ext cx="6219825" cy="5856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81000"/>
            <a:ext cx="8496300" cy="117633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643050"/>
            <a:ext cx="4171950" cy="464347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43050"/>
            <a:ext cx="4171950" cy="22860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16394"/>
            <a:ext cx="4171950" cy="22701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43000" y="1905000"/>
            <a:ext cx="3810000" cy="41148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54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D30F49D9-E413-4CDC-86DB-33CD5E57CD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 b="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  <a:lvl2pPr>
              <a:buClrTx/>
              <a:defRPr sz="20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Tx/>
              <a:defRPr sz="16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643050"/>
            <a:ext cx="4171950" cy="464347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4171950" cy="464347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81000"/>
            <a:ext cx="84963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43050"/>
            <a:ext cx="84963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951748" name="Rectangle 4"/>
          <p:cNvSpPr>
            <a:spLocks noChangeArrowheads="1"/>
          </p:cNvSpPr>
          <p:nvPr/>
        </p:nvSpPr>
        <p:spPr bwMode="auto">
          <a:xfrm>
            <a:off x="-12236" y="6453188"/>
            <a:ext cx="9180512" cy="404812"/>
          </a:xfrm>
          <a:prstGeom prst="rect">
            <a:avLst/>
          </a:prstGeom>
          <a:solidFill>
            <a:srgbClr val="889CC1"/>
          </a:solidFill>
          <a:ln w="9525">
            <a:solidFill>
              <a:srgbClr val="889CC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951749" name="Rectangle 5"/>
          <p:cNvSpPr>
            <a:spLocks noChangeArrowheads="1"/>
          </p:cNvSpPr>
          <p:nvPr/>
        </p:nvSpPr>
        <p:spPr bwMode="auto">
          <a:xfrm>
            <a:off x="152400" y="6508750"/>
            <a:ext cx="2619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Helvetica" pitchFamily="34" charset="0"/>
                <a:cs typeface="Arial" charset="0"/>
              </a:rPr>
              <a:t>www.ccdc.cam.ac.uk</a:t>
            </a:r>
          </a:p>
        </p:txBody>
      </p:sp>
      <p:sp>
        <p:nvSpPr>
          <p:cNvPr id="1951750" name="Oval 6"/>
          <p:cNvSpPr>
            <a:spLocks noChangeArrowheads="1"/>
          </p:cNvSpPr>
          <p:nvPr/>
        </p:nvSpPr>
        <p:spPr bwMode="auto">
          <a:xfrm>
            <a:off x="8534400" y="6288088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1200">
              <a:solidFill>
                <a:schemeClr val="bg2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448550" y="231775"/>
            <a:ext cx="312738" cy="306388"/>
            <a:chOff x="4692" y="1389"/>
            <a:chExt cx="197" cy="193"/>
          </a:xfrm>
        </p:grpSpPr>
        <p:sp>
          <p:nvSpPr>
            <p:cNvPr id="1951769" name="Oval 25"/>
            <p:cNvSpPr>
              <a:spLocks noChangeAspect="1" noChangeArrowheads="1"/>
            </p:cNvSpPr>
            <p:nvPr userDrawn="1"/>
          </p:nvSpPr>
          <p:spPr bwMode="auto">
            <a:xfrm>
              <a:off x="4694" y="1389"/>
              <a:ext cx="193" cy="193"/>
            </a:xfrm>
            <a:prstGeom prst="ellipse">
              <a:avLst/>
            </a:prstGeom>
            <a:solidFill>
              <a:srgbClr val="FFCC00"/>
            </a:solidFill>
            <a:ln w="12700" algn="ctr">
              <a:solidFill>
                <a:srgbClr val="FFCC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51770" name="AutoShape 26"/>
            <p:cNvSpPr>
              <a:spLocks noChangeAspect="1" noChangeArrowheads="1"/>
            </p:cNvSpPr>
            <p:nvPr userDrawn="1"/>
          </p:nvSpPr>
          <p:spPr bwMode="auto">
            <a:xfrm rot="16200000">
              <a:off x="4694" y="1387"/>
              <a:ext cx="193" cy="197"/>
            </a:xfrm>
            <a:custGeom>
              <a:avLst/>
              <a:gdLst>
                <a:gd name="G0" fmla="+- 6660 0 0"/>
                <a:gd name="G1" fmla="+- 11766035 0 0"/>
                <a:gd name="G2" fmla="+- 0 0 11766035"/>
                <a:gd name="T0" fmla="*/ 0 256 1"/>
                <a:gd name="T1" fmla="*/ 180 256 1"/>
                <a:gd name="G3" fmla="+- 11766035 T0 T1"/>
                <a:gd name="T2" fmla="*/ 0 256 1"/>
                <a:gd name="T3" fmla="*/ 90 256 1"/>
                <a:gd name="G4" fmla="+- 11766035 T2 T3"/>
                <a:gd name="G5" fmla="*/ G4 2 1"/>
                <a:gd name="T4" fmla="*/ 90 256 1"/>
                <a:gd name="T5" fmla="*/ 0 256 1"/>
                <a:gd name="G6" fmla="+- 11766035 T4 T5"/>
                <a:gd name="G7" fmla="*/ G6 2 1"/>
                <a:gd name="G8" fmla="abs 1176603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660"/>
                <a:gd name="G18" fmla="*/ 6660 1 2"/>
                <a:gd name="G19" fmla="+- G18 5400 0"/>
                <a:gd name="G20" fmla="cos G19 11766035"/>
                <a:gd name="G21" fmla="sin G19 11766035"/>
                <a:gd name="G22" fmla="+- G20 10800 0"/>
                <a:gd name="G23" fmla="+- G21 10800 0"/>
                <a:gd name="G24" fmla="+- 10800 0 G20"/>
                <a:gd name="G25" fmla="+- 6660 10800 0"/>
                <a:gd name="G26" fmla="?: G9 G17 G25"/>
                <a:gd name="G27" fmla="?: G9 0 21600"/>
                <a:gd name="G28" fmla="cos 10800 11766035"/>
                <a:gd name="G29" fmla="sin 10800 11766035"/>
                <a:gd name="G30" fmla="sin 6660 11766035"/>
                <a:gd name="G31" fmla="+- G28 10800 0"/>
                <a:gd name="G32" fmla="+- G29 10800 0"/>
                <a:gd name="G33" fmla="+- G30 10800 0"/>
                <a:gd name="G34" fmla="?: G4 0 G31"/>
                <a:gd name="G35" fmla="?: 11766035 G34 0"/>
                <a:gd name="G36" fmla="?: G6 G35 G31"/>
                <a:gd name="G37" fmla="+- 21600 0 G36"/>
                <a:gd name="G38" fmla="?: G4 0 G33"/>
                <a:gd name="G39" fmla="?: 1176603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070 w 21600"/>
                <a:gd name="T15" fmla="*/ 10870 h 21600"/>
                <a:gd name="T16" fmla="*/ 10800 w 21600"/>
                <a:gd name="T17" fmla="*/ 4140 h 21600"/>
                <a:gd name="T18" fmla="*/ 19530 w 21600"/>
                <a:gd name="T19" fmla="*/ 1087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140" y="10853"/>
                  </a:moveTo>
                  <a:cubicBezTo>
                    <a:pt x="4140" y="10835"/>
                    <a:pt x="4140" y="10817"/>
                    <a:pt x="4140" y="10800"/>
                  </a:cubicBezTo>
                  <a:cubicBezTo>
                    <a:pt x="4140" y="7121"/>
                    <a:pt x="7121" y="4140"/>
                    <a:pt x="10800" y="4140"/>
                  </a:cubicBezTo>
                  <a:cubicBezTo>
                    <a:pt x="14478" y="4140"/>
                    <a:pt x="17460" y="7121"/>
                    <a:pt x="17460" y="10800"/>
                  </a:cubicBezTo>
                  <a:cubicBezTo>
                    <a:pt x="17460" y="10817"/>
                    <a:pt x="17459" y="10835"/>
                    <a:pt x="17459" y="10853"/>
                  </a:cubicBezTo>
                  <a:lnTo>
                    <a:pt x="21599" y="10887"/>
                  </a:lnTo>
                  <a:cubicBezTo>
                    <a:pt x="21599" y="10858"/>
                    <a:pt x="21600" y="1082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29"/>
                    <a:pt x="0" y="10858"/>
                    <a:pt x="0" y="10887"/>
                  </a:cubicBezTo>
                  <a:close/>
                </a:path>
              </a:pathLst>
            </a:custGeom>
            <a:solidFill>
              <a:srgbClr val="D65734"/>
            </a:solidFill>
            <a:ln w="12700" algn="ctr">
              <a:solidFill>
                <a:srgbClr val="D65734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7821613" y="231775"/>
            <a:ext cx="312737" cy="306388"/>
            <a:chOff x="4692" y="1389"/>
            <a:chExt cx="197" cy="193"/>
          </a:xfrm>
        </p:grpSpPr>
        <p:sp>
          <p:nvSpPr>
            <p:cNvPr id="1951772" name="Oval 28"/>
            <p:cNvSpPr>
              <a:spLocks noChangeAspect="1" noChangeArrowheads="1"/>
            </p:cNvSpPr>
            <p:nvPr userDrawn="1"/>
          </p:nvSpPr>
          <p:spPr bwMode="auto">
            <a:xfrm>
              <a:off x="4694" y="1389"/>
              <a:ext cx="193" cy="193"/>
            </a:xfrm>
            <a:prstGeom prst="ellipse">
              <a:avLst/>
            </a:prstGeom>
            <a:solidFill>
              <a:srgbClr val="FFCC00"/>
            </a:solidFill>
            <a:ln w="12700" algn="ctr">
              <a:solidFill>
                <a:srgbClr val="FFCC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51773" name="AutoShape 29"/>
            <p:cNvSpPr>
              <a:spLocks noChangeAspect="1" noChangeArrowheads="1"/>
            </p:cNvSpPr>
            <p:nvPr userDrawn="1"/>
          </p:nvSpPr>
          <p:spPr bwMode="auto">
            <a:xfrm rot="16200000">
              <a:off x="4694" y="1387"/>
              <a:ext cx="193" cy="197"/>
            </a:xfrm>
            <a:custGeom>
              <a:avLst/>
              <a:gdLst>
                <a:gd name="G0" fmla="+- 6660 0 0"/>
                <a:gd name="G1" fmla="+- 11766035 0 0"/>
                <a:gd name="G2" fmla="+- 0 0 11766035"/>
                <a:gd name="T0" fmla="*/ 0 256 1"/>
                <a:gd name="T1" fmla="*/ 180 256 1"/>
                <a:gd name="G3" fmla="+- 11766035 T0 T1"/>
                <a:gd name="T2" fmla="*/ 0 256 1"/>
                <a:gd name="T3" fmla="*/ 90 256 1"/>
                <a:gd name="G4" fmla="+- 11766035 T2 T3"/>
                <a:gd name="G5" fmla="*/ G4 2 1"/>
                <a:gd name="T4" fmla="*/ 90 256 1"/>
                <a:gd name="T5" fmla="*/ 0 256 1"/>
                <a:gd name="G6" fmla="+- 11766035 T4 T5"/>
                <a:gd name="G7" fmla="*/ G6 2 1"/>
                <a:gd name="G8" fmla="abs 1176603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660"/>
                <a:gd name="G18" fmla="*/ 6660 1 2"/>
                <a:gd name="G19" fmla="+- G18 5400 0"/>
                <a:gd name="G20" fmla="cos G19 11766035"/>
                <a:gd name="G21" fmla="sin G19 11766035"/>
                <a:gd name="G22" fmla="+- G20 10800 0"/>
                <a:gd name="G23" fmla="+- G21 10800 0"/>
                <a:gd name="G24" fmla="+- 10800 0 G20"/>
                <a:gd name="G25" fmla="+- 6660 10800 0"/>
                <a:gd name="G26" fmla="?: G9 G17 G25"/>
                <a:gd name="G27" fmla="?: G9 0 21600"/>
                <a:gd name="G28" fmla="cos 10800 11766035"/>
                <a:gd name="G29" fmla="sin 10800 11766035"/>
                <a:gd name="G30" fmla="sin 6660 11766035"/>
                <a:gd name="G31" fmla="+- G28 10800 0"/>
                <a:gd name="G32" fmla="+- G29 10800 0"/>
                <a:gd name="G33" fmla="+- G30 10800 0"/>
                <a:gd name="G34" fmla="?: G4 0 G31"/>
                <a:gd name="G35" fmla="?: 11766035 G34 0"/>
                <a:gd name="G36" fmla="?: G6 G35 G31"/>
                <a:gd name="G37" fmla="+- 21600 0 G36"/>
                <a:gd name="G38" fmla="?: G4 0 G33"/>
                <a:gd name="G39" fmla="?: 1176603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070 w 21600"/>
                <a:gd name="T15" fmla="*/ 10870 h 21600"/>
                <a:gd name="T16" fmla="*/ 10800 w 21600"/>
                <a:gd name="T17" fmla="*/ 4140 h 21600"/>
                <a:gd name="T18" fmla="*/ 19530 w 21600"/>
                <a:gd name="T19" fmla="*/ 1087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140" y="10853"/>
                  </a:moveTo>
                  <a:cubicBezTo>
                    <a:pt x="4140" y="10835"/>
                    <a:pt x="4140" y="10817"/>
                    <a:pt x="4140" y="10800"/>
                  </a:cubicBezTo>
                  <a:cubicBezTo>
                    <a:pt x="4140" y="7121"/>
                    <a:pt x="7121" y="4140"/>
                    <a:pt x="10800" y="4140"/>
                  </a:cubicBezTo>
                  <a:cubicBezTo>
                    <a:pt x="14478" y="4140"/>
                    <a:pt x="17460" y="7121"/>
                    <a:pt x="17460" y="10800"/>
                  </a:cubicBezTo>
                  <a:cubicBezTo>
                    <a:pt x="17460" y="10817"/>
                    <a:pt x="17459" y="10835"/>
                    <a:pt x="17459" y="10853"/>
                  </a:cubicBezTo>
                  <a:lnTo>
                    <a:pt x="21599" y="10887"/>
                  </a:lnTo>
                  <a:cubicBezTo>
                    <a:pt x="21599" y="10858"/>
                    <a:pt x="21600" y="1082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29"/>
                    <a:pt x="0" y="10858"/>
                    <a:pt x="0" y="10887"/>
                  </a:cubicBezTo>
                  <a:close/>
                </a:path>
              </a:pathLst>
            </a:custGeom>
            <a:solidFill>
              <a:srgbClr val="D65734"/>
            </a:solidFill>
            <a:ln w="12700" algn="ctr">
              <a:solidFill>
                <a:srgbClr val="D65734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 rot="10800000">
            <a:off x="8180388" y="231775"/>
            <a:ext cx="312737" cy="306388"/>
            <a:chOff x="4692" y="1389"/>
            <a:chExt cx="197" cy="193"/>
          </a:xfrm>
        </p:grpSpPr>
        <p:sp>
          <p:nvSpPr>
            <p:cNvPr id="1951775" name="Oval 31"/>
            <p:cNvSpPr>
              <a:spLocks noChangeAspect="1" noChangeArrowheads="1"/>
            </p:cNvSpPr>
            <p:nvPr userDrawn="1"/>
          </p:nvSpPr>
          <p:spPr bwMode="auto">
            <a:xfrm>
              <a:off x="4694" y="1389"/>
              <a:ext cx="193" cy="193"/>
            </a:xfrm>
            <a:prstGeom prst="ellipse">
              <a:avLst/>
            </a:prstGeom>
            <a:solidFill>
              <a:srgbClr val="FFCC00"/>
            </a:solidFill>
            <a:ln w="12700" algn="ctr">
              <a:solidFill>
                <a:srgbClr val="FFCC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51776" name="AutoShape 32"/>
            <p:cNvSpPr>
              <a:spLocks noChangeAspect="1" noChangeArrowheads="1"/>
            </p:cNvSpPr>
            <p:nvPr userDrawn="1"/>
          </p:nvSpPr>
          <p:spPr bwMode="auto">
            <a:xfrm rot="16200000">
              <a:off x="4694" y="1387"/>
              <a:ext cx="193" cy="197"/>
            </a:xfrm>
            <a:custGeom>
              <a:avLst/>
              <a:gdLst>
                <a:gd name="G0" fmla="+- 6660 0 0"/>
                <a:gd name="G1" fmla="+- 11766035 0 0"/>
                <a:gd name="G2" fmla="+- 0 0 11766035"/>
                <a:gd name="T0" fmla="*/ 0 256 1"/>
                <a:gd name="T1" fmla="*/ 180 256 1"/>
                <a:gd name="G3" fmla="+- 11766035 T0 T1"/>
                <a:gd name="T2" fmla="*/ 0 256 1"/>
                <a:gd name="T3" fmla="*/ 90 256 1"/>
                <a:gd name="G4" fmla="+- 11766035 T2 T3"/>
                <a:gd name="G5" fmla="*/ G4 2 1"/>
                <a:gd name="T4" fmla="*/ 90 256 1"/>
                <a:gd name="T5" fmla="*/ 0 256 1"/>
                <a:gd name="G6" fmla="+- 11766035 T4 T5"/>
                <a:gd name="G7" fmla="*/ G6 2 1"/>
                <a:gd name="G8" fmla="abs 1176603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660"/>
                <a:gd name="G18" fmla="*/ 6660 1 2"/>
                <a:gd name="G19" fmla="+- G18 5400 0"/>
                <a:gd name="G20" fmla="cos G19 11766035"/>
                <a:gd name="G21" fmla="sin G19 11766035"/>
                <a:gd name="G22" fmla="+- G20 10800 0"/>
                <a:gd name="G23" fmla="+- G21 10800 0"/>
                <a:gd name="G24" fmla="+- 10800 0 G20"/>
                <a:gd name="G25" fmla="+- 6660 10800 0"/>
                <a:gd name="G26" fmla="?: G9 G17 G25"/>
                <a:gd name="G27" fmla="?: G9 0 21600"/>
                <a:gd name="G28" fmla="cos 10800 11766035"/>
                <a:gd name="G29" fmla="sin 10800 11766035"/>
                <a:gd name="G30" fmla="sin 6660 11766035"/>
                <a:gd name="G31" fmla="+- G28 10800 0"/>
                <a:gd name="G32" fmla="+- G29 10800 0"/>
                <a:gd name="G33" fmla="+- G30 10800 0"/>
                <a:gd name="G34" fmla="?: G4 0 G31"/>
                <a:gd name="G35" fmla="?: 11766035 G34 0"/>
                <a:gd name="G36" fmla="?: G6 G35 G31"/>
                <a:gd name="G37" fmla="+- 21600 0 G36"/>
                <a:gd name="G38" fmla="?: G4 0 G33"/>
                <a:gd name="G39" fmla="?: 1176603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070 w 21600"/>
                <a:gd name="T15" fmla="*/ 10870 h 21600"/>
                <a:gd name="T16" fmla="*/ 10800 w 21600"/>
                <a:gd name="T17" fmla="*/ 4140 h 21600"/>
                <a:gd name="T18" fmla="*/ 19530 w 21600"/>
                <a:gd name="T19" fmla="*/ 1087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140" y="10853"/>
                  </a:moveTo>
                  <a:cubicBezTo>
                    <a:pt x="4140" y="10835"/>
                    <a:pt x="4140" y="10817"/>
                    <a:pt x="4140" y="10800"/>
                  </a:cubicBezTo>
                  <a:cubicBezTo>
                    <a:pt x="4140" y="7121"/>
                    <a:pt x="7121" y="4140"/>
                    <a:pt x="10800" y="4140"/>
                  </a:cubicBezTo>
                  <a:cubicBezTo>
                    <a:pt x="14478" y="4140"/>
                    <a:pt x="17460" y="7121"/>
                    <a:pt x="17460" y="10800"/>
                  </a:cubicBezTo>
                  <a:cubicBezTo>
                    <a:pt x="17460" y="10817"/>
                    <a:pt x="17459" y="10835"/>
                    <a:pt x="17459" y="10853"/>
                  </a:cubicBezTo>
                  <a:lnTo>
                    <a:pt x="21599" y="10887"/>
                  </a:lnTo>
                  <a:cubicBezTo>
                    <a:pt x="21599" y="10858"/>
                    <a:pt x="21600" y="1082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29"/>
                    <a:pt x="0" y="10858"/>
                    <a:pt x="0" y="10887"/>
                  </a:cubicBezTo>
                  <a:close/>
                </a:path>
              </a:pathLst>
            </a:custGeom>
            <a:solidFill>
              <a:srgbClr val="D65734"/>
            </a:solidFill>
            <a:ln w="12700" algn="ctr">
              <a:solidFill>
                <a:srgbClr val="D65734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8559800" y="231775"/>
            <a:ext cx="312738" cy="306388"/>
            <a:chOff x="4692" y="1389"/>
            <a:chExt cx="197" cy="193"/>
          </a:xfrm>
        </p:grpSpPr>
        <p:sp>
          <p:nvSpPr>
            <p:cNvPr id="1951778" name="Oval 34"/>
            <p:cNvSpPr>
              <a:spLocks noChangeAspect="1" noChangeArrowheads="1"/>
            </p:cNvSpPr>
            <p:nvPr userDrawn="1"/>
          </p:nvSpPr>
          <p:spPr bwMode="auto">
            <a:xfrm>
              <a:off x="4694" y="1389"/>
              <a:ext cx="193" cy="193"/>
            </a:xfrm>
            <a:prstGeom prst="ellipse">
              <a:avLst/>
            </a:prstGeom>
            <a:solidFill>
              <a:srgbClr val="FFCC00"/>
            </a:solidFill>
            <a:ln w="12700" algn="ctr">
              <a:solidFill>
                <a:srgbClr val="FFCC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51779" name="AutoShape 35"/>
            <p:cNvSpPr>
              <a:spLocks noChangeAspect="1" noChangeArrowheads="1"/>
            </p:cNvSpPr>
            <p:nvPr userDrawn="1"/>
          </p:nvSpPr>
          <p:spPr bwMode="auto">
            <a:xfrm rot="16200000">
              <a:off x="4694" y="1387"/>
              <a:ext cx="193" cy="197"/>
            </a:xfrm>
            <a:custGeom>
              <a:avLst/>
              <a:gdLst>
                <a:gd name="G0" fmla="+- 6660 0 0"/>
                <a:gd name="G1" fmla="+- 11766035 0 0"/>
                <a:gd name="G2" fmla="+- 0 0 11766035"/>
                <a:gd name="T0" fmla="*/ 0 256 1"/>
                <a:gd name="T1" fmla="*/ 180 256 1"/>
                <a:gd name="G3" fmla="+- 11766035 T0 T1"/>
                <a:gd name="T2" fmla="*/ 0 256 1"/>
                <a:gd name="T3" fmla="*/ 90 256 1"/>
                <a:gd name="G4" fmla="+- 11766035 T2 T3"/>
                <a:gd name="G5" fmla="*/ G4 2 1"/>
                <a:gd name="T4" fmla="*/ 90 256 1"/>
                <a:gd name="T5" fmla="*/ 0 256 1"/>
                <a:gd name="G6" fmla="+- 11766035 T4 T5"/>
                <a:gd name="G7" fmla="*/ G6 2 1"/>
                <a:gd name="G8" fmla="abs 1176603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660"/>
                <a:gd name="G18" fmla="*/ 6660 1 2"/>
                <a:gd name="G19" fmla="+- G18 5400 0"/>
                <a:gd name="G20" fmla="cos G19 11766035"/>
                <a:gd name="G21" fmla="sin G19 11766035"/>
                <a:gd name="G22" fmla="+- G20 10800 0"/>
                <a:gd name="G23" fmla="+- G21 10800 0"/>
                <a:gd name="G24" fmla="+- 10800 0 G20"/>
                <a:gd name="G25" fmla="+- 6660 10800 0"/>
                <a:gd name="G26" fmla="?: G9 G17 G25"/>
                <a:gd name="G27" fmla="?: G9 0 21600"/>
                <a:gd name="G28" fmla="cos 10800 11766035"/>
                <a:gd name="G29" fmla="sin 10800 11766035"/>
                <a:gd name="G30" fmla="sin 6660 11766035"/>
                <a:gd name="G31" fmla="+- G28 10800 0"/>
                <a:gd name="G32" fmla="+- G29 10800 0"/>
                <a:gd name="G33" fmla="+- G30 10800 0"/>
                <a:gd name="G34" fmla="?: G4 0 G31"/>
                <a:gd name="G35" fmla="?: 11766035 G34 0"/>
                <a:gd name="G36" fmla="?: G6 G35 G31"/>
                <a:gd name="G37" fmla="+- 21600 0 G36"/>
                <a:gd name="G38" fmla="?: G4 0 G33"/>
                <a:gd name="G39" fmla="?: 1176603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070 w 21600"/>
                <a:gd name="T15" fmla="*/ 10870 h 21600"/>
                <a:gd name="T16" fmla="*/ 10800 w 21600"/>
                <a:gd name="T17" fmla="*/ 4140 h 21600"/>
                <a:gd name="T18" fmla="*/ 19530 w 21600"/>
                <a:gd name="T19" fmla="*/ 1087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140" y="10853"/>
                  </a:moveTo>
                  <a:cubicBezTo>
                    <a:pt x="4140" y="10835"/>
                    <a:pt x="4140" y="10817"/>
                    <a:pt x="4140" y="10800"/>
                  </a:cubicBezTo>
                  <a:cubicBezTo>
                    <a:pt x="4140" y="7121"/>
                    <a:pt x="7121" y="4140"/>
                    <a:pt x="10800" y="4140"/>
                  </a:cubicBezTo>
                  <a:cubicBezTo>
                    <a:pt x="14478" y="4140"/>
                    <a:pt x="17460" y="7121"/>
                    <a:pt x="17460" y="10800"/>
                  </a:cubicBezTo>
                  <a:cubicBezTo>
                    <a:pt x="17460" y="10817"/>
                    <a:pt x="17459" y="10835"/>
                    <a:pt x="17459" y="10853"/>
                  </a:cubicBezTo>
                  <a:lnTo>
                    <a:pt x="21599" y="10887"/>
                  </a:lnTo>
                  <a:cubicBezTo>
                    <a:pt x="21599" y="10858"/>
                    <a:pt x="21600" y="1082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29"/>
                    <a:pt x="0" y="10858"/>
                    <a:pt x="0" y="10887"/>
                  </a:cubicBezTo>
                  <a:close/>
                </a:path>
              </a:pathLst>
            </a:custGeom>
            <a:solidFill>
              <a:srgbClr val="D65734"/>
            </a:solidFill>
            <a:ln w="12700" algn="ctr">
              <a:solidFill>
                <a:srgbClr val="D65734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547668" y="636742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DB5BEE12-53B7-4DE0-B150-983F993F7AB7}" type="slidenum">
              <a:rPr lang="en-GB" sz="1200" b="0" smtClean="0">
                <a:solidFill>
                  <a:schemeClr val="bg2">
                    <a:lumMod val="85000"/>
                    <a:lumOff val="15000"/>
                  </a:schemeClr>
                </a:solidFill>
                <a:latin typeface="Calibri" pitchFamily="34" charset="0"/>
              </a:rPr>
              <a:pPr algn="ctr"/>
              <a:t>‹#›</a:t>
            </a:fld>
            <a:endParaRPr lang="en-GB" sz="1200" b="0" dirty="0">
              <a:solidFill>
                <a:schemeClr val="bg2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Calibri" pitchFamily="34" charset="0"/>
          <a:ea typeface="Malgun Gothic" pitchFamily="34" charset="-127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Clr>
          <a:srgbClr val="C00000"/>
        </a:buClr>
        <a:buChar char="•"/>
        <a:defRPr sz="2400" b="0">
          <a:solidFill>
            <a:schemeClr val="bg2"/>
          </a:solidFill>
          <a:latin typeface="Calibri" pitchFamily="34" charset="0"/>
          <a:ea typeface="Malgun Gothic" pitchFamily="34" charset="-127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20000"/>
        </a:spcAft>
        <a:buClrTx/>
        <a:buChar char="–"/>
        <a:defRPr sz="1800">
          <a:solidFill>
            <a:schemeClr val="bg2"/>
          </a:solidFill>
          <a:latin typeface="Calibri" pitchFamily="34" charset="0"/>
          <a:ea typeface="Malgun Gothic" pitchFamily="34" charset="-127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600">
          <a:solidFill>
            <a:schemeClr val="bg2"/>
          </a:solidFill>
          <a:latin typeface="Calibri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–"/>
        <a:defRPr sz="1600">
          <a:solidFill>
            <a:schemeClr val="bg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200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200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200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200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2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chnical_deb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hyperlink" Target="https://en.wikipedia.org/wiki/Don't_repeat_yoursel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ravis-ci.com/user/languages/python/" TargetMode="External"/><Relationship Id="rId2" Type="http://schemas.openxmlformats.org/officeDocument/2006/relationships/hyperlink" Target="https://en.wikipedia.org/wiki/Continuous_integ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vis-ci.org/simplejson/simplejso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loratory_testi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oftwarerecs.stackexchange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oglotion/2715361146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balsamiq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crum_(software_development)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acrae@ccdc.cam.ac.uk" TargetMode="External"/><Relationship Id="rId2" Type="http://schemas.openxmlformats.org/officeDocument/2006/relationships/hyperlink" Target="https://www.ccdc.cam.ac.uk/solutions/csd-system/components/mercu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tjelvarolsson.com/blog/three-essential-tips-for-improving-your-scientific-code/" TargetMode="External"/><Relationship Id="rId2" Type="http://schemas.openxmlformats.org/officeDocument/2006/relationships/hyperlink" Target="http://tjelvarolsson.com/pos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pragprog.com/the-pragmatic-programmer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Professional 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Clare Macrae, CCDC</a:t>
            </a:r>
          </a:p>
          <a:p>
            <a:r>
              <a:rPr lang="en-GB" dirty="0"/>
              <a:t>19</a:t>
            </a:r>
            <a:r>
              <a:rPr lang="en-GB" baseline="30000" dirty="0"/>
              <a:t>th</a:t>
            </a:r>
            <a:r>
              <a:rPr lang="en-GB" dirty="0"/>
              <a:t> May 2017</a:t>
            </a:r>
          </a:p>
        </p:txBody>
      </p:sp>
    </p:spTree>
    <p:extLst>
      <p:ext uri="{BB962C8B-B14F-4D97-AF65-F5344CB8AC3E}">
        <p14:creationId xmlns:p14="http://schemas.microsoft.com/office/powerpoint/2010/main" val="19990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this relevant to you?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principles span from individual use through to managing massive projects</a:t>
            </a:r>
          </a:p>
          <a:p>
            <a:r>
              <a:rPr lang="en-GB" dirty="0"/>
              <a:t>Modern scientists need to be able to script well – and there will be plenty of practical tips for you</a:t>
            </a:r>
          </a:p>
        </p:txBody>
      </p:sp>
    </p:spTree>
    <p:extLst>
      <p:ext uri="{BB962C8B-B14F-4D97-AF65-F5344CB8AC3E}">
        <p14:creationId xmlns:p14="http://schemas.microsoft.com/office/powerpoint/2010/main" val="291996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Challenges: Long time-scales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Legacy Code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20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(For now), we still depend on a little Fortran77 code written in the 1980s,</a:t>
            </a:r>
            <a:r>
              <a:rPr lang="en-GB" sz="2000" b="0" baseline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 if not earlier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2000" b="0" baseline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We have C++ code going back to 1999</a:t>
            </a:r>
            <a:endParaRPr lang="en-GB" sz="2000" b="0" dirty="0">
              <a:solidFill>
                <a:schemeClr val="bg2"/>
              </a:solidFill>
              <a:effectLst/>
              <a:latin typeface="Calibri" pitchFamily="34" charset="0"/>
              <a:ea typeface="Malgun Gothic" pitchFamily="34" charset="-127"/>
              <a:cs typeface="Calibri" pitchFamily="34" charset="0"/>
            </a:endParaRP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20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We still have the history of all code written </a:t>
            </a:r>
            <a:r>
              <a:rPr lang="en-GB" dirty="0"/>
              <a:t>since</a:t>
            </a:r>
            <a:r>
              <a:rPr lang="en-GB" sz="20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 1992 – and seeing that history is still valuable</a:t>
            </a:r>
            <a:endParaRPr lang="en-GB" dirty="0"/>
          </a:p>
          <a:p>
            <a:r>
              <a:rPr lang="en-GB" dirty="0"/>
              <a:t>Wide range of languages</a:t>
            </a:r>
          </a:p>
          <a:p>
            <a:pPr lvl="1"/>
            <a:r>
              <a:rPr lang="en-GB" dirty="0"/>
              <a:t>Some of which only 1 or 2 people here know at all</a:t>
            </a:r>
          </a:p>
          <a:p>
            <a:pPr rtl="0" eaLnBrk="1" fontAlgn="base" hangingPunct="1"/>
            <a:r>
              <a:rPr lang="en-GB" sz="22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The original programmer’s left!</a:t>
            </a:r>
          </a:p>
          <a:p>
            <a:pPr lvl="1" rtl="0" eaLnBrk="1" fontAlgn="base" hangingPunct="1"/>
            <a:r>
              <a:rPr lang="en-GB" sz="2000" dirty="0">
                <a:effectLst/>
              </a:rPr>
              <a:t>You can’t ask for help</a:t>
            </a:r>
          </a:p>
          <a:p>
            <a:pPr rtl="0" eaLnBrk="1" fontAlgn="base" hangingPunct="1"/>
            <a:r>
              <a:rPr lang="en-GB" sz="22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Or maybe you wrote it a long time ago, and don’t remember!</a:t>
            </a:r>
          </a:p>
          <a:p>
            <a:pPr lvl="1"/>
            <a:r>
              <a:rPr lang="en-GB" sz="2000" dirty="0"/>
              <a:t>Sometimes a few months feels like “a long time”</a:t>
            </a:r>
            <a:endParaRPr lang="en-GB" sz="2000" b="0" dirty="0">
              <a:solidFill>
                <a:schemeClr val="bg2"/>
              </a:solidFill>
              <a:effectLst/>
              <a:latin typeface="Calibri" pitchFamily="34" charset="0"/>
              <a:ea typeface="Malgun Gothic" pitchFamily="34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0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Challenges: Large code-bases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GB" dirty="0"/>
              <a:t>Currently (May 2017) over</a:t>
            </a:r>
            <a:r>
              <a:rPr lang="en-GB" baseline="0" dirty="0"/>
              <a:t> 2.8 million lines of C++ code for us to maintain </a:t>
            </a:r>
          </a:p>
          <a:p>
            <a:pPr lvl="1"/>
            <a:r>
              <a:rPr lang="en-GB" baseline="0" dirty="0"/>
              <a:t>including nearly 0.5 millions lines of tests</a:t>
            </a:r>
          </a:p>
          <a:p>
            <a:pPr lvl="1"/>
            <a:r>
              <a:rPr lang="en-GB" baseline="0" dirty="0"/>
              <a:t>including comments</a:t>
            </a:r>
          </a:p>
          <a:p>
            <a:pPr lvl="1"/>
            <a:r>
              <a:rPr lang="en-GB" baseline="0" dirty="0"/>
              <a:t>it’s mostly well-structured in re-usable/re-used libraries</a:t>
            </a:r>
          </a:p>
          <a:p>
            <a:pPr lvl="1"/>
            <a:r>
              <a:rPr lang="en-GB" baseline="0" dirty="0"/>
              <a:t>we also depend on millions of lines of 3</a:t>
            </a:r>
            <a:r>
              <a:rPr lang="en-GB" baseline="30000" dirty="0"/>
              <a:t>rd</a:t>
            </a:r>
            <a:r>
              <a:rPr lang="en-GB" baseline="0" dirty="0"/>
              <a:t>-party C++ libraries (e.g. </a:t>
            </a:r>
            <a:r>
              <a:rPr lang="en-GB" baseline="0" dirty="0" err="1"/>
              <a:t>Qt</a:t>
            </a:r>
            <a:r>
              <a:rPr lang="en-GB" baseline="0" dirty="0"/>
              <a:t>, Boost)</a:t>
            </a:r>
            <a:endParaRPr lang="en-GB" dirty="0"/>
          </a:p>
          <a:p>
            <a:pPr lvl="0"/>
            <a:r>
              <a:rPr lang="en-GB" dirty="0"/>
              <a:t>Lots of code shared between multiple projects</a:t>
            </a:r>
          </a:p>
          <a:p>
            <a:pPr lvl="0"/>
            <a:r>
              <a:rPr lang="en-GB" dirty="0"/>
              <a:t>Pitfalls</a:t>
            </a:r>
          </a:p>
          <a:p>
            <a:pPr lvl="1"/>
            <a:r>
              <a:rPr lang="en-GB" dirty="0"/>
              <a:t>No-one can be totally familiar with that volume of code</a:t>
            </a:r>
          </a:p>
          <a:p>
            <a:pPr lvl="1"/>
            <a:r>
              <a:rPr lang="en-GB" dirty="0"/>
              <a:t>Can’t know all consequences</a:t>
            </a:r>
            <a:r>
              <a:rPr lang="en-GB" baseline="0" dirty="0"/>
              <a:t> of changing any code</a:t>
            </a:r>
            <a:endParaRPr lang="en-GB" dirty="0"/>
          </a:p>
          <a:p>
            <a:pPr lvl="1"/>
            <a:r>
              <a:rPr lang="en-GB" dirty="0"/>
              <a:t>Hard to spot existing code</a:t>
            </a:r>
            <a:r>
              <a:rPr lang="en-GB" baseline="0" dirty="0"/>
              <a:t> to re-use</a:t>
            </a:r>
            <a:endParaRPr lang="en-GB" dirty="0"/>
          </a:p>
          <a:p>
            <a:pPr lvl="0"/>
            <a:r>
              <a:rPr lang="en-GB" dirty="0"/>
              <a:t>Correctness and usability matters more than speed, for many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8323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Challenges:</a:t>
            </a:r>
            <a:r>
              <a:rPr lang="en-GB" baseline="0" dirty="0"/>
              <a:t> Mistakes – and unintended behaviour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22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Many sources</a:t>
            </a:r>
            <a:r>
              <a:rPr lang="en-GB" sz="2200" b="0" baseline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 of bugs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20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Simple error – it never worked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20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Misunderstanding</a:t>
            </a:r>
            <a:r>
              <a:rPr lang="en-GB" sz="2000" b="0" baseline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 of requirements – it does the wrong thing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2000" b="0" baseline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It used to work, and now it doesn’t:</a:t>
            </a:r>
          </a:p>
          <a:p>
            <a:pPr marL="11430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1800" b="0" baseline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A change in our underlying code affects higher-level code</a:t>
            </a:r>
          </a:p>
          <a:p>
            <a:pPr marL="11430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18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A change in a 3</a:t>
            </a:r>
            <a:r>
              <a:rPr lang="en-GB" sz="1800" b="0" baseline="3000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rd</a:t>
            </a:r>
            <a:r>
              <a:rPr lang="en-GB" sz="18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-party library affects our code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lang="en-GB" sz="22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For</a:t>
            </a:r>
            <a:r>
              <a:rPr lang="en-GB" sz="2200" b="0" baseline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 scientific research based on code, it’s important to know that the software is doing the right thing</a:t>
            </a:r>
          </a:p>
        </p:txBody>
      </p:sp>
    </p:spTree>
    <p:extLst>
      <p:ext uri="{BB962C8B-B14F-4D97-AF65-F5344CB8AC3E}">
        <p14:creationId xmlns:p14="http://schemas.microsoft.com/office/powerpoint/2010/main" val="276697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Challenges: Too much to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very small programs, it can be fine to manually test every route through the program</a:t>
            </a:r>
          </a:p>
          <a:p>
            <a:r>
              <a:rPr lang="en-GB" dirty="0"/>
              <a:t>As each later change and addition runs the risk of breaking earlier features, testing gets </a:t>
            </a:r>
            <a:r>
              <a:rPr lang="en-GB" dirty="0" err="1"/>
              <a:t>combinatorially</a:t>
            </a:r>
            <a:r>
              <a:rPr lang="en-GB" dirty="0"/>
              <a:t> more time-consuming</a:t>
            </a:r>
          </a:p>
        </p:txBody>
      </p:sp>
    </p:spTree>
    <p:extLst>
      <p:ext uri="{BB962C8B-B14F-4D97-AF65-F5344CB8AC3E}">
        <p14:creationId xmlns:p14="http://schemas.microsoft.com/office/powerpoint/2010/main" val="396741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Challenges:</a:t>
            </a:r>
            <a:r>
              <a:rPr lang="en-GB" baseline="0" dirty="0"/>
              <a:t> Too much 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No program is ever finished</a:t>
            </a:r>
          </a:p>
          <a:p>
            <a:pPr lvl="1"/>
            <a:r>
              <a:rPr lang="en-GB" dirty="0"/>
              <a:t>Unless it’s being binned, never to be used again!</a:t>
            </a:r>
          </a:p>
          <a:p>
            <a:pPr lvl="0"/>
            <a:r>
              <a:rPr lang="en-GB" dirty="0"/>
              <a:t>Deciding where to</a:t>
            </a:r>
            <a:r>
              <a:rPr lang="en-GB" baseline="0" dirty="0"/>
              <a:t> spend time</a:t>
            </a:r>
          </a:p>
          <a:p>
            <a:r>
              <a:rPr lang="en-GB" dirty="0"/>
              <a:t>Given where we are now, what’s the best use of time?</a:t>
            </a:r>
          </a:p>
        </p:txBody>
      </p:sp>
    </p:spTree>
    <p:extLst>
      <p:ext uri="{BB962C8B-B14F-4D97-AF65-F5344CB8AC3E}">
        <p14:creationId xmlns:p14="http://schemas.microsoft.com/office/powerpoint/2010/main" val="226404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Challenges: Temptation to rush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work long hours, get tired and make mistakes</a:t>
            </a:r>
          </a:p>
          <a:p>
            <a:pPr lvl="1"/>
            <a:r>
              <a:rPr lang="en-GB" dirty="0"/>
              <a:t>become less productive over time</a:t>
            </a:r>
          </a:p>
          <a:p>
            <a:r>
              <a:rPr lang="en-GB" dirty="0"/>
              <a:t>To cut corners on implementation (building up “technical debt”)</a:t>
            </a:r>
          </a:p>
          <a:p>
            <a:pPr lvl="1"/>
            <a:r>
              <a:rPr lang="en-GB" dirty="0"/>
              <a:t>and slow down later changes</a:t>
            </a:r>
          </a:p>
          <a:p>
            <a:pPr lvl="1"/>
            <a:r>
              <a:rPr lang="en-GB" dirty="0">
                <a:hlinkClick r:id="rId2"/>
              </a:rPr>
              <a:t>https://en.wikipedia.org/wiki/Technical_debt</a:t>
            </a:r>
            <a:endParaRPr lang="en-GB" dirty="0"/>
          </a:p>
          <a:p>
            <a:r>
              <a:rPr lang="en-GB" dirty="0"/>
              <a:t>Vicious circle: this creates expectation of delivery at certain rate – and pressure to keep going</a:t>
            </a:r>
          </a:p>
        </p:txBody>
      </p:sp>
    </p:spTree>
    <p:extLst>
      <p:ext uri="{BB962C8B-B14F-4D97-AF65-F5344CB8AC3E}">
        <p14:creationId xmlns:p14="http://schemas.microsoft.com/office/powerpoint/2010/main" val="71017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Challenges: Lots to learn and memorise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Switching between different languages</a:t>
            </a:r>
          </a:p>
          <a:p>
            <a:r>
              <a:rPr lang="en-GB" dirty="0"/>
              <a:t>Switching between different projects</a:t>
            </a:r>
          </a:p>
        </p:txBody>
      </p:sp>
    </p:spTree>
    <p:extLst>
      <p:ext uri="{BB962C8B-B14F-4D97-AF65-F5344CB8AC3E}">
        <p14:creationId xmlns:p14="http://schemas.microsoft.com/office/powerpoint/2010/main" val="4072926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3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“Professional” here means “good </a:t>
            </a:r>
            <a:r>
              <a:rPr lang="en-GB" b="1" dirty="0">
                <a:solidFill>
                  <a:srgbClr val="C00000"/>
                </a:solidFill>
              </a:rPr>
              <a:t>enough</a:t>
            </a:r>
            <a:r>
              <a:rPr lang="en-GB" dirty="0"/>
              <a:t> quality”</a:t>
            </a:r>
          </a:p>
          <a:p>
            <a:pPr lvl="1"/>
            <a:r>
              <a:rPr lang="en-GB" dirty="0"/>
              <a:t>not just “programming for money”</a:t>
            </a:r>
          </a:p>
          <a:p>
            <a:pPr lvl="1"/>
            <a:r>
              <a:rPr lang="en-GB" dirty="0"/>
              <a:t>lots of this applies to both open and closed source projects</a:t>
            </a:r>
          </a:p>
          <a:p>
            <a:pPr lvl="1"/>
            <a:r>
              <a:rPr lang="en-GB" dirty="0"/>
              <a:t>lots of this applies to both small and large projects</a:t>
            </a:r>
          </a:p>
          <a:p>
            <a:pPr lvl="1"/>
            <a:r>
              <a:rPr lang="en-GB" dirty="0"/>
              <a:t>plenty that you’ll be able to apply during your studies</a:t>
            </a:r>
          </a:p>
          <a:p>
            <a:pPr lvl="0"/>
            <a:r>
              <a:rPr lang="en-GB" dirty="0"/>
              <a:t>“Good</a:t>
            </a:r>
            <a:r>
              <a:rPr lang="en-GB" baseline="0" dirty="0"/>
              <a:t> enough quality”</a:t>
            </a:r>
          </a:p>
          <a:p>
            <a:pPr lvl="1"/>
            <a:r>
              <a:rPr lang="en-GB" dirty="0"/>
              <a:t>Nothing is ever perfect</a:t>
            </a:r>
          </a:p>
          <a:p>
            <a:pPr lvl="1"/>
            <a:r>
              <a:rPr lang="en-GB" dirty="0"/>
              <a:t>Imperative not to spend</a:t>
            </a:r>
            <a:r>
              <a:rPr lang="en-GB" baseline="0" dirty="0"/>
              <a:t> ages on everything – need to be pragmatic</a:t>
            </a:r>
            <a:endParaRPr lang="en-GB" dirty="0"/>
          </a:p>
          <a:p>
            <a:pPr lvl="0"/>
            <a:r>
              <a:rPr lang="en-GB" dirty="0"/>
              <a:t>In some areas,</a:t>
            </a:r>
            <a:r>
              <a:rPr lang="en-GB" baseline="0" dirty="0"/>
              <a:t> I’ll mention terms with no detail – for later Googling, if interested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517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really is what we do!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 I mention here…</a:t>
            </a:r>
          </a:p>
          <a:p>
            <a:pPr lvl="1"/>
            <a:r>
              <a:rPr lang="en-GB" dirty="0"/>
              <a:t>is done by at least one team at CCDC</a:t>
            </a:r>
          </a:p>
          <a:p>
            <a:pPr lvl="2"/>
            <a:r>
              <a:rPr lang="en-GB" dirty="0"/>
              <a:t>and often most or all teams</a:t>
            </a:r>
          </a:p>
          <a:p>
            <a:pPr lvl="2"/>
            <a:r>
              <a:rPr lang="en-GB" dirty="0"/>
              <a:t>and often for many years</a:t>
            </a:r>
          </a:p>
          <a:p>
            <a:pPr lvl="1"/>
            <a:r>
              <a:rPr lang="en-GB" dirty="0"/>
              <a:t>they are things that we have found have genuinely speeded up our work, and our releases</a:t>
            </a:r>
          </a:p>
          <a:p>
            <a:pPr lvl="1"/>
            <a:r>
              <a:rPr lang="en-GB" dirty="0"/>
              <a:t>we didn’t invent the techniques – they are in widespread use in industry and open source projects</a:t>
            </a:r>
          </a:p>
          <a:p>
            <a:pPr lvl="1"/>
            <a:r>
              <a:rPr lang="en-GB" dirty="0"/>
              <a:t>feedback we get from interview candidates and new recruits is that we do better, overall, than many other companies they have worked with</a:t>
            </a:r>
          </a:p>
        </p:txBody>
      </p:sp>
    </p:spTree>
    <p:extLst>
      <p:ext uri="{BB962C8B-B14F-4D97-AF65-F5344CB8AC3E}">
        <p14:creationId xmlns:p14="http://schemas.microsoft.com/office/powerpoint/2010/main" val="119090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Solution: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Use a tool to keep track of all changes to all ingredients of your program</a:t>
            </a:r>
          </a:p>
          <a:p>
            <a:pPr lvl="1"/>
            <a:r>
              <a:rPr lang="en-GB" dirty="0"/>
              <a:t>source code</a:t>
            </a:r>
          </a:p>
          <a:p>
            <a:pPr lvl="1"/>
            <a:r>
              <a:rPr lang="en-GB" dirty="0"/>
              <a:t>build and distribution scripts</a:t>
            </a:r>
          </a:p>
          <a:p>
            <a:r>
              <a:rPr lang="en-GB" dirty="0"/>
              <a:t>Provides</a:t>
            </a:r>
            <a:r>
              <a:rPr lang="en-GB" baseline="0" dirty="0"/>
              <a:t> free time travel</a:t>
            </a:r>
          </a:p>
          <a:p>
            <a:pPr lvl="1"/>
            <a:r>
              <a:rPr lang="en-GB" baseline="0" dirty="0"/>
              <a:t>what has changed	</a:t>
            </a:r>
          </a:p>
          <a:p>
            <a:pPr lvl="1"/>
            <a:r>
              <a:rPr lang="en-GB" baseline="0" dirty="0"/>
              <a:t>show me the code as it was on such-and-such date…</a:t>
            </a:r>
          </a:p>
          <a:p>
            <a:pPr lvl="1"/>
            <a:r>
              <a:rPr lang="en-GB" dirty="0"/>
              <a:t>delete the edits I just made, that broke my program!</a:t>
            </a:r>
          </a:p>
        </p:txBody>
      </p:sp>
    </p:spTree>
    <p:extLst>
      <p:ext uri="{BB962C8B-B14F-4D97-AF65-F5344CB8AC3E}">
        <p14:creationId xmlns:p14="http://schemas.microsoft.com/office/powerpoint/2010/main" val="941463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You can do this</a:t>
            </a:r>
          </a:p>
          <a:p>
            <a:pPr lvl="0"/>
            <a:r>
              <a:rPr lang="en-GB" dirty="0"/>
              <a:t>There are many such tools, and free public services</a:t>
            </a:r>
          </a:p>
          <a:p>
            <a:pPr lvl="1"/>
            <a:r>
              <a:rPr lang="en-GB" b="1" dirty="0"/>
              <a:t>git</a:t>
            </a:r>
            <a:r>
              <a:rPr lang="en-GB" dirty="0"/>
              <a:t> – available e.g. from </a:t>
            </a:r>
            <a:r>
              <a:rPr lang="en-GB" dirty="0" err="1"/>
              <a:t>github</a:t>
            </a:r>
            <a:r>
              <a:rPr lang="en-GB" dirty="0"/>
              <a:t>, </a:t>
            </a:r>
            <a:r>
              <a:rPr lang="en-GB" dirty="0" err="1"/>
              <a:t>bitbucket</a:t>
            </a:r>
            <a:endParaRPr lang="en-GB" dirty="0"/>
          </a:p>
          <a:p>
            <a:pPr lvl="1"/>
            <a:r>
              <a:rPr lang="en-GB" b="1" dirty="0"/>
              <a:t>mercurial</a:t>
            </a:r>
            <a:r>
              <a:rPr lang="en-GB" dirty="0"/>
              <a:t> – available from </a:t>
            </a:r>
            <a:r>
              <a:rPr lang="en-GB" dirty="0" err="1"/>
              <a:t>bitbucket</a:t>
            </a:r>
            <a:endParaRPr lang="en-GB" dirty="0"/>
          </a:p>
          <a:p>
            <a:pPr lvl="2"/>
            <a:r>
              <a:rPr lang="en-GB" dirty="0"/>
              <a:t>we have used mercurial very successfully for several years</a:t>
            </a:r>
          </a:p>
          <a:p>
            <a:r>
              <a:rPr lang="en-GB" dirty="0"/>
              <a:t>You can also use version control systems on your local machine</a:t>
            </a:r>
          </a:p>
        </p:txBody>
      </p:sp>
    </p:spTree>
    <p:extLst>
      <p:ext uri="{BB962C8B-B14F-4D97-AF65-F5344CB8AC3E}">
        <p14:creationId xmlns:p14="http://schemas.microsoft.com/office/powerpoint/2010/main" val="228126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Version control -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Only as good as the comments used when committing files</a:t>
            </a:r>
          </a:p>
          <a:p>
            <a:pPr lvl="0"/>
            <a:r>
              <a:rPr lang="en-GB" dirty="0"/>
              <a:t>Much more effective when each revision represents one change</a:t>
            </a:r>
          </a:p>
          <a:p>
            <a:pPr lvl="0"/>
            <a:r>
              <a:rPr lang="en-GB" dirty="0"/>
              <a:t>When you release a version, give it a named tag – helps with support</a:t>
            </a:r>
          </a:p>
        </p:txBody>
      </p:sp>
    </p:spTree>
    <p:extLst>
      <p:ext uri="{BB962C8B-B14F-4D97-AF65-F5344CB8AC3E}">
        <p14:creationId xmlns:p14="http://schemas.microsoft.com/office/powerpoint/2010/main" val="2051096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7" y="729974"/>
            <a:ext cx="8020866" cy="539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17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Work sustainably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mini-deadlines every two weeks, rather than massive deadlines every few months</a:t>
            </a:r>
          </a:p>
          <a:p>
            <a:r>
              <a:rPr lang="en-GB" dirty="0"/>
              <a:t>Avoid working long hours – just get more tired and less effective</a:t>
            </a:r>
          </a:p>
          <a:p>
            <a:r>
              <a:rPr lang="en-GB" b="1" dirty="0"/>
              <a:t>You can do this!</a:t>
            </a:r>
          </a:p>
        </p:txBody>
      </p:sp>
    </p:spTree>
    <p:extLst>
      <p:ext uri="{BB962C8B-B14F-4D97-AF65-F5344CB8AC3E}">
        <p14:creationId xmlns:p14="http://schemas.microsoft.com/office/powerpoint/2010/main" val="963465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Emphasize Code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user perspective:</a:t>
            </a:r>
          </a:p>
          <a:p>
            <a:pPr lvl="1"/>
            <a:r>
              <a:rPr lang="en-GB" dirty="0"/>
              <a:t>High reliability</a:t>
            </a:r>
          </a:p>
          <a:p>
            <a:pPr lvl="1"/>
            <a:r>
              <a:rPr lang="en-GB" dirty="0"/>
              <a:t>Few bugs</a:t>
            </a:r>
          </a:p>
          <a:p>
            <a:r>
              <a:rPr lang="en-GB" dirty="0"/>
              <a:t>From developer perspective:</a:t>
            </a:r>
          </a:p>
          <a:p>
            <a:pPr lvl="1"/>
            <a:r>
              <a:rPr lang="en-GB" dirty="0"/>
              <a:t>Easy to read</a:t>
            </a:r>
          </a:p>
          <a:p>
            <a:pPr lvl="1"/>
            <a:r>
              <a:rPr lang="en-GB" dirty="0"/>
              <a:t>Easy to add and modify code</a:t>
            </a:r>
          </a:p>
          <a:p>
            <a:pPr lvl="1"/>
            <a:r>
              <a:rPr lang="en-GB" dirty="0"/>
              <a:t>Easy to re-use</a:t>
            </a:r>
          </a:p>
          <a:p>
            <a:pPr lvl="1"/>
            <a:r>
              <a:rPr lang="en-GB" dirty="0"/>
              <a:t>There are formal measurements – all have limitations, however</a:t>
            </a:r>
          </a:p>
          <a:p>
            <a:r>
              <a:rPr lang="en-GB" dirty="0"/>
              <a:t>Code can be great from user’s perspective, but not from developer’s</a:t>
            </a:r>
          </a:p>
          <a:p>
            <a:r>
              <a:rPr lang="en-GB" dirty="0"/>
              <a:t>Equally, beautiful code is no use if it doesn’t help the user!</a:t>
            </a:r>
          </a:p>
        </p:txBody>
      </p:sp>
    </p:spTree>
    <p:extLst>
      <p:ext uri="{BB962C8B-B14F-4D97-AF65-F5344CB8AC3E}">
        <p14:creationId xmlns:p14="http://schemas.microsoft.com/office/powerpoint/2010/main" val="2330084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Emphasize Code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You can do this:</a:t>
            </a:r>
          </a:p>
          <a:p>
            <a:r>
              <a:rPr lang="en-GB" dirty="0"/>
              <a:t>Read up on good programming principles</a:t>
            </a:r>
          </a:p>
          <a:p>
            <a:pPr lvl="1"/>
            <a:r>
              <a:rPr lang="en-GB" dirty="0"/>
              <a:t>#1: DRY – “Don’t Repeat Yourself”</a:t>
            </a:r>
          </a:p>
          <a:p>
            <a:pPr lvl="2"/>
            <a:r>
              <a:rPr lang="en-GB" dirty="0">
                <a:hlinkClick r:id="rId2"/>
              </a:rPr>
              <a:t>https://en.wikipedia.org/wiki/Don%27t_repeat_yourself</a:t>
            </a:r>
            <a:endParaRPr lang="en-GB" dirty="0"/>
          </a:p>
          <a:p>
            <a:pPr lvl="1"/>
            <a:r>
              <a:rPr lang="en-GB" dirty="0"/>
              <a:t>#2: Single responsibility principle</a:t>
            </a:r>
          </a:p>
          <a:p>
            <a:pPr lvl="2"/>
            <a:r>
              <a:rPr lang="en-GB" dirty="0">
                <a:hlinkClick r:id="rId3"/>
              </a:rPr>
              <a:t>https://en.wikipedia.org/wiki/Single_responsibility</a:t>
            </a:r>
            <a:r>
              <a:rPr lang="en-GB">
                <a:hlinkClick r:id="rId3"/>
              </a:rPr>
              <a:t>_principle</a:t>
            </a:r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816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Each</a:t>
            </a:r>
            <a:r>
              <a:rPr lang="en-GB" baseline="0" dirty="0"/>
              <a:t> area of code includes a special program – “testsuite” – to test that components behave correctly</a:t>
            </a:r>
          </a:p>
          <a:p>
            <a:r>
              <a:rPr lang="en-GB" baseline="0" dirty="0"/>
              <a:t>These are run by:</a:t>
            </a:r>
          </a:p>
          <a:p>
            <a:pPr lvl="1"/>
            <a:r>
              <a:rPr lang="en-GB" baseline="0" dirty="0"/>
              <a:t>developers when changing code</a:t>
            </a:r>
          </a:p>
          <a:p>
            <a:pPr lvl="1"/>
            <a:r>
              <a:rPr lang="en-GB" baseline="0" dirty="0"/>
              <a:t>automated build systems</a:t>
            </a:r>
          </a:p>
          <a:p>
            <a:r>
              <a:rPr lang="en-GB" dirty="0"/>
              <a:t>They give developers freedom and confidence to change and improve code</a:t>
            </a:r>
          </a:p>
          <a:p>
            <a:pPr lvl="1"/>
            <a:r>
              <a:rPr lang="en-GB" baseline="0" dirty="0"/>
              <a:t>Make a change (and add a test for it)</a:t>
            </a:r>
          </a:p>
          <a:p>
            <a:pPr lvl="1"/>
            <a:r>
              <a:rPr lang="en-GB" dirty="0"/>
              <a:t>Run the existing tests</a:t>
            </a:r>
          </a:p>
          <a:p>
            <a:pPr lvl="1"/>
            <a:r>
              <a:rPr lang="en-GB" baseline="0" dirty="0"/>
              <a:t>Know</a:t>
            </a:r>
            <a:r>
              <a:rPr lang="en-GB" dirty="0"/>
              <a:t> that it’s good</a:t>
            </a:r>
            <a:endParaRPr lang="en-GB" baseline="0" dirty="0"/>
          </a:p>
          <a:p>
            <a:r>
              <a:rPr lang="en-GB" dirty="0"/>
              <a:t>Issues:</a:t>
            </a:r>
          </a:p>
          <a:p>
            <a:pPr lvl="1"/>
            <a:r>
              <a:rPr lang="en-GB" dirty="0"/>
              <a:t>It takes effort to learn to write good, effective, fast tests</a:t>
            </a:r>
          </a:p>
          <a:p>
            <a:pPr lvl="1"/>
            <a:r>
              <a:rPr lang="en-GB" dirty="0"/>
              <a:t>Badly written tests can give the illusion of safety, but just waste time needing to be maintained</a:t>
            </a:r>
          </a:p>
        </p:txBody>
      </p:sp>
    </p:spTree>
    <p:extLst>
      <p:ext uri="{BB962C8B-B14F-4D97-AF65-F5344CB8AC3E}">
        <p14:creationId xmlns:p14="http://schemas.microsoft.com/office/powerpoint/2010/main" val="4207043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46" y="710009"/>
            <a:ext cx="5059908" cy="543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61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CCDC and the CSD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C00000"/>
                </a:solidFill>
              </a:rPr>
              <a:t>Cambridge Crystallographic Data Centre</a:t>
            </a:r>
          </a:p>
          <a:p>
            <a:r>
              <a:rPr lang="en-GB" sz="2000" dirty="0"/>
              <a:t>Around 70 staff in Cambridge, UK and Piscataway, New Jersey, USA</a:t>
            </a:r>
          </a:p>
          <a:p>
            <a:r>
              <a:rPr lang="en-GB" sz="2000" dirty="0"/>
              <a:t>Non-profit company and registered charity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C00000"/>
                </a:solidFill>
              </a:rPr>
              <a:t>Cambridge Structural Database</a:t>
            </a:r>
          </a:p>
          <a:p>
            <a:r>
              <a:rPr lang="en-GB" sz="2100" dirty="0"/>
              <a:t>Comprehensive, up-to-date database of crystal structures</a:t>
            </a:r>
          </a:p>
          <a:p>
            <a:r>
              <a:rPr lang="en-GB" sz="2100" dirty="0"/>
              <a:t>Small-molecule organic and metal-organic crystal structures</a:t>
            </a:r>
          </a:p>
          <a:p>
            <a:r>
              <a:rPr lang="en-GB" sz="2100" dirty="0"/>
              <a:t>Established 1965, &gt; 50 years old!</a:t>
            </a:r>
          </a:p>
          <a:p>
            <a:r>
              <a:rPr lang="en-GB" sz="2100" dirty="0"/>
              <a:t>Over 876,000 fully curated entries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964785"/>
            <a:ext cx="2114747" cy="15860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59" y="3789040"/>
            <a:ext cx="2287820" cy="209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09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584" y="804380"/>
            <a:ext cx="6466833" cy="524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748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You can do this:</a:t>
            </a:r>
          </a:p>
          <a:p>
            <a:pPr lvl="1"/>
            <a:r>
              <a:rPr lang="en-GB" dirty="0"/>
              <a:t>Learn about a testing framework in your language (e.g. </a:t>
            </a:r>
            <a:r>
              <a:rPr lang="en-GB" dirty="0" err="1"/>
              <a:t>PyUnit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Write tests for your code</a:t>
            </a:r>
          </a:p>
          <a:p>
            <a:pPr lvl="1"/>
            <a:r>
              <a:rPr lang="en-GB" dirty="0"/>
              <a:t>And run the tests every time you make a change</a:t>
            </a:r>
          </a:p>
          <a:p>
            <a:r>
              <a:rPr lang="en-GB" dirty="0"/>
              <a:t>Big bonus points!</a:t>
            </a:r>
          </a:p>
          <a:p>
            <a:pPr lvl="1"/>
            <a:r>
              <a:rPr lang="en-GB" dirty="0"/>
              <a:t>Look  for “Continuous Integration” tools that work with your version control system and your language(s)</a:t>
            </a:r>
          </a:p>
          <a:p>
            <a:pPr lvl="2"/>
            <a:r>
              <a:rPr lang="en-GB" dirty="0">
                <a:hlinkClick r:id="rId2"/>
              </a:rPr>
              <a:t>https://en.wikipedia.org/wiki/Continuous_integration</a:t>
            </a:r>
            <a:endParaRPr lang="en-GB" dirty="0"/>
          </a:p>
          <a:p>
            <a:pPr lvl="1"/>
            <a:r>
              <a:rPr lang="en-GB" dirty="0"/>
              <a:t>And use these to build and test your software, every time you make a change, e.g. for Python</a:t>
            </a:r>
          </a:p>
          <a:p>
            <a:pPr lvl="2"/>
            <a:r>
              <a:rPr lang="en-GB" dirty="0">
                <a:hlinkClick r:id="rId3"/>
              </a:rPr>
              <a:t>https://docs.travis-ci.com/user/languages/python/</a:t>
            </a:r>
            <a:endParaRPr lang="en-GB" dirty="0"/>
          </a:p>
          <a:p>
            <a:pPr lvl="2"/>
            <a:r>
              <a:rPr lang="en-GB" dirty="0">
                <a:hlinkClick r:id="rId4"/>
              </a:rPr>
              <a:t>https://travis-ci.org/simplejson/simplejson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935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Solution: Testing by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the past, we have tended to only focus on testing before major releases</a:t>
            </a:r>
          </a:p>
          <a:p>
            <a:pPr lvl="1"/>
            <a:r>
              <a:rPr lang="en-GB" dirty="0"/>
              <a:t>Time-consuming, inefficient, not very effective (as so much to test)</a:t>
            </a:r>
          </a:p>
          <a:p>
            <a:pPr lvl="1"/>
            <a:r>
              <a:rPr lang="en-GB" dirty="0"/>
              <a:t>Code is long-forgotten by the time bugs are reported</a:t>
            </a:r>
          </a:p>
          <a:p>
            <a:r>
              <a:rPr lang="en-GB" dirty="0"/>
              <a:t>Now, as each new feature is implemented, someone tests and gives feedback</a:t>
            </a:r>
          </a:p>
          <a:p>
            <a:pPr lvl="1"/>
            <a:r>
              <a:rPr lang="en-GB" dirty="0"/>
              <a:t>Usually within 1 day</a:t>
            </a:r>
          </a:p>
          <a:p>
            <a:r>
              <a:rPr lang="en-GB" dirty="0"/>
              <a:t>We still do some more general testing before releases</a:t>
            </a:r>
          </a:p>
          <a:p>
            <a:pPr lvl="1"/>
            <a:r>
              <a:rPr lang="en-GB" dirty="0"/>
              <a:t>Trying to minimise this</a:t>
            </a:r>
          </a:p>
        </p:txBody>
      </p:sp>
    </p:spTree>
    <p:extLst>
      <p:ext uri="{BB962C8B-B14F-4D97-AF65-F5344CB8AC3E}">
        <p14:creationId xmlns:p14="http://schemas.microsoft.com/office/powerpoint/2010/main" val="3795887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Solution: Testing by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GB" sz="2200" b="1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You can do this</a:t>
            </a:r>
            <a:r>
              <a:rPr lang="en-GB" sz="22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:</a:t>
            </a:r>
            <a:endParaRPr lang="en-GB" sz="2200" dirty="0">
              <a:effectLst/>
            </a:endParaRPr>
          </a:p>
          <a:p>
            <a:pPr lvl="1"/>
            <a:r>
              <a:rPr lang="en-GB" sz="20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Test each other’s projects</a:t>
            </a:r>
          </a:p>
          <a:p>
            <a:pPr lvl="1"/>
            <a:r>
              <a:rPr lang="en-GB" sz="20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Deliberately try breaking things (“exploratory testing”)</a:t>
            </a:r>
          </a:p>
          <a:p>
            <a:pPr lvl="2"/>
            <a:r>
              <a:rPr lang="en-GB" dirty="0">
                <a:ea typeface="Malgun Gothic" pitchFamily="34" charset="-127"/>
                <a:hlinkClick r:id="rId2"/>
              </a:rPr>
              <a:t>https://en.wikipedia.org/wiki/Exploratory_testing</a:t>
            </a:r>
            <a:endParaRPr lang="en-GB" b="0" dirty="0">
              <a:solidFill>
                <a:schemeClr val="bg2"/>
              </a:solidFill>
              <a:effectLst/>
              <a:latin typeface="Calibri" pitchFamily="34" charset="0"/>
              <a:ea typeface="Malgun Gothic" pitchFamily="34" charset="-127"/>
              <a:cs typeface="Calibri" pitchFamily="34" charset="0"/>
            </a:endParaRPr>
          </a:p>
          <a:p>
            <a:pPr lvl="1"/>
            <a:r>
              <a:rPr lang="en-GB" dirty="0"/>
              <a:t>Do you understand how to use it?</a:t>
            </a:r>
            <a:endParaRPr lang="en-GB" dirty="0">
              <a:effectLst/>
            </a:endParaRPr>
          </a:p>
          <a:p>
            <a:r>
              <a:rPr lang="en-GB" sz="2200" b="0" dirty="0">
                <a:solidFill>
                  <a:schemeClr val="bg2"/>
                </a:solidFill>
                <a:effectLst/>
                <a:latin typeface="Calibri" pitchFamily="34" charset="0"/>
                <a:ea typeface="Malgun Gothic" pitchFamily="34" charset="-127"/>
                <a:cs typeface="Calibri" pitchFamily="34" charset="0"/>
              </a:rPr>
              <a:t>Testing is a useful skill</a:t>
            </a:r>
          </a:p>
          <a:p>
            <a:r>
              <a:rPr lang="en-GB" dirty="0"/>
              <a:t>Also useful to learn how to give critical feedback in a supportive way!</a:t>
            </a:r>
          </a:p>
        </p:txBody>
      </p:sp>
    </p:spTree>
    <p:extLst>
      <p:ext uri="{BB962C8B-B14F-4D97-AF65-F5344CB8AC3E}">
        <p14:creationId xmlns:p14="http://schemas.microsoft.com/office/powerpoint/2010/main" val="1571341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</a:t>
            </a:r>
            <a:r>
              <a:rPr lang="en-GB" baseline="0" dirty="0"/>
              <a:t> </a:t>
            </a:r>
            <a:r>
              <a:rPr lang="en-GB" dirty="0"/>
              <a:t>Use tools to save you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example, many use simple</a:t>
            </a:r>
            <a:r>
              <a:rPr lang="en-GB" baseline="0" dirty="0"/>
              <a:t> text editor to edit Python</a:t>
            </a:r>
          </a:p>
          <a:p>
            <a:r>
              <a:rPr lang="en-GB" baseline="0" dirty="0"/>
              <a:t>Instead, pick a tool that is aware of the language, and saves time – less typing, and less memorising</a:t>
            </a:r>
          </a:p>
          <a:p>
            <a:pPr lvl="1"/>
            <a:r>
              <a:rPr lang="en-GB" dirty="0"/>
              <a:t>Example: </a:t>
            </a:r>
            <a:r>
              <a:rPr lang="en-GB" dirty="0" err="1"/>
              <a:t>PyCharm</a:t>
            </a:r>
            <a:r>
              <a:rPr lang="en-GB" dirty="0"/>
              <a:t> – helps you find errors as soon as you make them!</a:t>
            </a:r>
          </a:p>
          <a:p>
            <a:pPr lvl="2"/>
            <a:r>
              <a:rPr lang="en-GB" dirty="0">
                <a:hlinkClick r:id="rId2"/>
              </a:rPr>
              <a:t>https://www.jetbrains.com/pycharm/</a:t>
            </a:r>
            <a:endParaRPr lang="en-GB" baseline="0" dirty="0"/>
          </a:p>
          <a:p>
            <a:r>
              <a:rPr lang="en-GB" baseline="0" dirty="0"/>
              <a:t>Use a debugger</a:t>
            </a:r>
          </a:p>
          <a:p>
            <a:pPr lvl="1"/>
            <a:r>
              <a:rPr lang="en-GB" baseline="0" dirty="0"/>
              <a:t>when the code isn’t behaving correctly</a:t>
            </a:r>
          </a:p>
          <a:p>
            <a:pPr lvl="1"/>
            <a:r>
              <a:rPr lang="en-GB" dirty="0"/>
              <a:t>and to understand existing code</a:t>
            </a:r>
          </a:p>
        </p:txBody>
      </p:sp>
    </p:spTree>
    <p:extLst>
      <p:ext uri="{BB962C8B-B14F-4D97-AF65-F5344CB8AC3E}">
        <p14:creationId xmlns:p14="http://schemas.microsoft.com/office/powerpoint/2010/main" val="1238755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Use tools to save you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You can do this!</a:t>
            </a:r>
            <a:endParaRPr lang="en-GB" dirty="0"/>
          </a:p>
          <a:p>
            <a:r>
              <a:rPr lang="en-GB" dirty="0"/>
              <a:t>Search websites like </a:t>
            </a:r>
            <a:r>
              <a:rPr lang="en-GB" dirty="0" err="1"/>
              <a:t>StackOverflow</a:t>
            </a:r>
            <a:r>
              <a:rPr lang="en-GB" dirty="0"/>
              <a:t> to find recommendations for tools in the languages you’re using</a:t>
            </a:r>
          </a:p>
          <a:p>
            <a:r>
              <a:rPr lang="en-GB" dirty="0"/>
              <a:t>Also “Software Recommendations”  </a:t>
            </a:r>
            <a:r>
              <a:rPr lang="en-GB" sz="1800" dirty="0">
                <a:hlinkClick r:id="rId2"/>
              </a:rPr>
              <a:t>http://softwarerecs.stackexchange.com/</a:t>
            </a:r>
            <a:endParaRPr lang="en-GB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83" y="3356992"/>
            <a:ext cx="4224835" cy="287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310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Do paper tests of software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 algn="ctr">
              <a:buNone/>
            </a:pPr>
            <a:r>
              <a:rPr lang="en-GB" sz="1800" dirty="0">
                <a:hlinkClick r:id="rId3"/>
              </a:rPr>
              <a:t>https://www.flickr.com/photos/doglotion/2715361146/</a:t>
            </a:r>
            <a:endParaRPr lang="en-GB" sz="1800" dirty="0"/>
          </a:p>
          <a:p>
            <a:pPr marL="0" indent="0" algn="ctr">
              <a:buNone/>
            </a:pPr>
            <a:br>
              <a:rPr lang="en-GB" sz="1800" dirty="0"/>
            </a:br>
            <a:r>
              <a:rPr lang="en-GB" sz="1800" i="1" dirty="0"/>
              <a:t>The tool used here is </a:t>
            </a:r>
            <a:r>
              <a:rPr lang="en-GB" sz="1800" i="1" dirty="0" err="1"/>
              <a:t>Balsamiq</a:t>
            </a:r>
            <a:r>
              <a:rPr lang="en-GB" sz="1800" i="1" dirty="0"/>
              <a:t>: </a:t>
            </a:r>
            <a:r>
              <a:rPr lang="en-GB" sz="1800" i="1" dirty="0">
                <a:hlinkClick r:id="rId4"/>
              </a:rPr>
              <a:t>https://balsamiq.com/</a:t>
            </a:r>
            <a:endParaRPr lang="en-GB" sz="1800" i="1" dirty="0"/>
          </a:p>
          <a:p>
            <a:pPr marL="0" indent="0" algn="ctr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 descr="https://farm4.staticflickr.com/3033/2715361146_56fd30e31e_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85" y="1609514"/>
            <a:ext cx="4392831" cy="353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915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Solution: Agile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Definition</a:t>
            </a:r>
            <a:r>
              <a:rPr lang="en-GB" dirty="0"/>
              <a:t>: Any set of tactics that enable a </a:t>
            </a:r>
            <a:r>
              <a:rPr lang="en-GB" b="1" dirty="0"/>
              <a:t>prioritised stream of useful results</a:t>
            </a:r>
            <a:r>
              <a:rPr lang="en-GB" dirty="0"/>
              <a:t>, in spite of a changing environment (Tom </a:t>
            </a:r>
            <a:r>
              <a:rPr lang="en-GB" dirty="0" err="1"/>
              <a:t>Gilb</a:t>
            </a:r>
            <a:r>
              <a:rPr lang="en-GB" dirty="0"/>
              <a:t>)</a:t>
            </a:r>
          </a:p>
          <a:p>
            <a:r>
              <a:rPr lang="en-GB" dirty="0"/>
              <a:t>Culture of continuous improvement</a:t>
            </a:r>
          </a:p>
          <a:p>
            <a:r>
              <a:rPr lang="en-GB" dirty="0"/>
              <a:t>Works best in trusting environments</a:t>
            </a:r>
          </a:p>
          <a:p>
            <a:pPr lvl="1"/>
            <a:r>
              <a:rPr lang="en-GB" dirty="0"/>
              <a:t>Equally, the transparency and visibility helps with building trust</a:t>
            </a:r>
          </a:p>
          <a:p>
            <a:r>
              <a:rPr lang="en-GB" dirty="0"/>
              <a:t>Doing experiments to learn:</a:t>
            </a:r>
          </a:p>
          <a:p>
            <a:pPr lvl="1"/>
            <a:r>
              <a:rPr lang="en-GB" dirty="0"/>
              <a:t>About technology</a:t>
            </a:r>
          </a:p>
          <a:p>
            <a:pPr lvl="1"/>
            <a:r>
              <a:rPr lang="en-GB" dirty="0"/>
              <a:t>About ways of implementing needs of users</a:t>
            </a:r>
          </a:p>
        </p:txBody>
      </p:sp>
    </p:spTree>
    <p:extLst>
      <p:ext uri="{BB962C8B-B14F-4D97-AF65-F5344CB8AC3E}">
        <p14:creationId xmlns:p14="http://schemas.microsoft.com/office/powerpoint/2010/main" val="86032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at CCDC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“SCRUM” teams</a:t>
            </a:r>
          </a:p>
          <a:p>
            <a:pPr lvl="1"/>
            <a:r>
              <a:rPr lang="en-GB" dirty="0">
                <a:hlinkClick r:id="rId2"/>
              </a:rPr>
              <a:t>https://en.wikipedia.org/wiki/Scrum_(software_development)</a:t>
            </a:r>
            <a:endParaRPr lang="en-GB" dirty="0"/>
          </a:p>
          <a:p>
            <a:pPr lvl="1"/>
            <a:r>
              <a:rPr lang="en-GB" dirty="0"/>
              <a:t>Each working on defined areas and technologies</a:t>
            </a:r>
          </a:p>
          <a:p>
            <a:pPr lvl="1"/>
            <a:r>
              <a:rPr lang="en-GB" dirty="0"/>
              <a:t>Each with a “Product Owner”</a:t>
            </a:r>
          </a:p>
          <a:p>
            <a:pPr lvl="2"/>
            <a:r>
              <a:rPr lang="en-GB" dirty="0"/>
              <a:t>dedicated person who understands user group’s needs and area of work</a:t>
            </a:r>
          </a:p>
          <a:p>
            <a:pPr lvl="2"/>
            <a:r>
              <a:rPr lang="en-GB" dirty="0"/>
              <a:t>acts as conduit between development team and users</a:t>
            </a:r>
          </a:p>
          <a:p>
            <a:r>
              <a:rPr lang="en-GB" dirty="0"/>
              <a:t>Above that, four “Product Managers” who set the long-term vision, and short-term direction, of what we should deliver</a:t>
            </a:r>
          </a:p>
        </p:txBody>
      </p:sp>
    </p:spTree>
    <p:extLst>
      <p:ext uri="{BB962C8B-B14F-4D97-AF65-F5344CB8AC3E}">
        <p14:creationId xmlns:p14="http://schemas.microsoft.com/office/powerpoint/2010/main" val="912949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0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Been interested in programming since school</a:t>
            </a:r>
            <a:r>
              <a:rPr lang="en-GB" baseline="0" dirty="0"/>
              <a:t> days</a:t>
            </a:r>
            <a:endParaRPr lang="en-GB" dirty="0"/>
          </a:p>
          <a:p>
            <a:r>
              <a:rPr lang="en-GB" dirty="0"/>
              <a:t>Chemistry Degree from Brasenose College, Oxford</a:t>
            </a:r>
          </a:p>
          <a:p>
            <a:pPr lvl="1"/>
            <a:r>
              <a:rPr lang="en-GB" dirty="0"/>
              <a:t>Part II in Prof Graham Richards’ group, 1986-87</a:t>
            </a:r>
          </a:p>
          <a:p>
            <a:r>
              <a:rPr lang="en-GB" dirty="0"/>
              <a:t>Then to work on the Cambridge Structural Database – highlights:</a:t>
            </a:r>
          </a:p>
          <a:p>
            <a:pPr lvl="1"/>
            <a:r>
              <a:rPr lang="en-GB" dirty="0"/>
              <a:t>Original author of Mercury crystal structure visualisation tool</a:t>
            </a:r>
          </a:p>
          <a:p>
            <a:pPr lvl="2"/>
            <a:r>
              <a:rPr lang="en-GB" dirty="0">
                <a:hlinkClick r:id="rId2"/>
              </a:rPr>
              <a:t>https://www.ccdc.cam.ac.uk/solutions/csd-system/components/mercury/</a:t>
            </a:r>
            <a:endParaRPr lang="en-GB" dirty="0"/>
          </a:p>
          <a:p>
            <a:pPr lvl="1"/>
            <a:r>
              <a:rPr lang="en-GB" dirty="0"/>
              <a:t>CSD-Xpedite – total, radical over-haul of database systems</a:t>
            </a:r>
          </a:p>
          <a:p>
            <a:r>
              <a:rPr lang="en-GB" dirty="0"/>
              <a:t>Biggest programming interests</a:t>
            </a:r>
          </a:p>
          <a:p>
            <a:pPr lvl="1"/>
            <a:r>
              <a:rPr lang="en-GB" dirty="0"/>
              <a:t>C++, </a:t>
            </a:r>
            <a:r>
              <a:rPr lang="en-GB" dirty="0" err="1"/>
              <a:t>Qt</a:t>
            </a:r>
            <a:r>
              <a:rPr lang="en-GB" dirty="0"/>
              <a:t>, Python</a:t>
            </a:r>
          </a:p>
          <a:p>
            <a:pPr lvl="1"/>
            <a:r>
              <a:rPr lang="en-GB" dirty="0"/>
              <a:t>Automation, automation, automation</a:t>
            </a:r>
          </a:p>
          <a:p>
            <a:r>
              <a:rPr lang="en-GB" dirty="0">
                <a:hlinkClick r:id="rId3"/>
              </a:rPr>
              <a:t>macrae@ccdc.cam.ac.uk</a:t>
            </a:r>
            <a:endParaRPr lang="en-GB" dirty="0"/>
          </a:p>
        </p:txBody>
      </p:sp>
      <p:pic>
        <p:nvPicPr>
          <p:cNvPr id="2050" name="Picture 2" descr="C:\Users\macrae\Desktop\macra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437112"/>
            <a:ext cx="1487129" cy="15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20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practices really do result in happier developers and happier users!</a:t>
            </a:r>
          </a:p>
          <a:p>
            <a:r>
              <a:rPr lang="en-GB" dirty="0"/>
              <a:t>They can require a strong culture of improvement to adopt them, but it is worth it!</a:t>
            </a:r>
          </a:p>
          <a:p>
            <a:r>
              <a:rPr lang="en-GB" b="1" dirty="0"/>
              <a:t>You can do this!</a:t>
            </a:r>
          </a:p>
          <a:p>
            <a:pPr lvl="1"/>
            <a:r>
              <a:rPr lang="en-GB" dirty="0"/>
              <a:t>Do try out some of these ideas and tools </a:t>
            </a:r>
          </a:p>
          <a:p>
            <a:pPr lvl="1"/>
            <a:r>
              <a:rPr lang="en-GB" dirty="0"/>
              <a:t>Keep looking for ways to improve what you do – and share tips and tricks with each other!</a:t>
            </a:r>
          </a:p>
        </p:txBody>
      </p:sp>
    </p:spTree>
    <p:extLst>
      <p:ext uri="{BB962C8B-B14F-4D97-AF65-F5344CB8AC3E}">
        <p14:creationId xmlns:p14="http://schemas.microsoft.com/office/powerpoint/2010/main" val="1966694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43050"/>
            <a:ext cx="4608190" cy="4572032"/>
          </a:xfrm>
        </p:spPr>
        <p:txBody>
          <a:bodyPr/>
          <a:lstStyle/>
          <a:p>
            <a:r>
              <a:rPr lang="en-GB" dirty="0"/>
              <a:t>Blog: </a:t>
            </a:r>
            <a:r>
              <a:rPr lang="en-GB" sz="1800" dirty="0">
                <a:hlinkClick r:id="rId2"/>
              </a:rPr>
              <a:t>http://tjelvarolsson.com/posts/</a:t>
            </a:r>
            <a:endParaRPr lang="en-GB" sz="1800" dirty="0"/>
          </a:p>
          <a:p>
            <a:pPr lvl="1"/>
            <a:r>
              <a:rPr lang="en-GB" sz="1600" dirty="0">
                <a:hlinkClick r:id="rId3"/>
              </a:rPr>
              <a:t>http://tjelvarolsson.com/blog/three-essential-tips-for-improving-your-scientific-code/</a:t>
            </a:r>
            <a:endParaRPr lang="en-GB" sz="16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774" y="1772816"/>
            <a:ext cx="413671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895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https://pragprog.com/the-pragmatic-programmer</a:t>
            </a:r>
            <a:endParaRPr lang="en-GB" dirty="0"/>
          </a:p>
        </p:txBody>
      </p:sp>
      <p:pic>
        <p:nvPicPr>
          <p:cNvPr id="3074" name="Picture 2" descr="https://imagery.pragprog.com/products/59/tpp.jpg?13394338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58" y="764704"/>
            <a:ext cx="3673284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507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95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love about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Helping people</a:t>
            </a:r>
          </a:p>
          <a:p>
            <a:pPr lvl="1"/>
            <a:r>
              <a:rPr lang="en-GB" dirty="0"/>
              <a:t>Help solve their real-world problems</a:t>
            </a:r>
          </a:p>
          <a:p>
            <a:pPr lvl="1"/>
            <a:r>
              <a:rPr lang="en-GB" dirty="0"/>
              <a:t>Save them time</a:t>
            </a:r>
          </a:p>
          <a:p>
            <a:pPr lvl="1"/>
            <a:r>
              <a:rPr lang="en-GB" dirty="0"/>
              <a:t>Make them happy/happier</a:t>
            </a:r>
          </a:p>
          <a:p>
            <a:r>
              <a:rPr lang="en-GB" dirty="0"/>
              <a:t>Continually learning</a:t>
            </a:r>
          </a:p>
          <a:p>
            <a:pPr lvl="1"/>
            <a:r>
              <a:rPr lang="en-GB" dirty="0"/>
              <a:t>New techniques and, less so, new technologies</a:t>
            </a:r>
          </a:p>
          <a:p>
            <a:r>
              <a:rPr lang="en-GB" dirty="0"/>
              <a:t>Detective work – sometimes challenging problems</a:t>
            </a:r>
          </a:p>
        </p:txBody>
      </p:sp>
    </p:spTree>
    <p:extLst>
      <p:ext uri="{BB962C8B-B14F-4D97-AF65-F5344CB8AC3E}">
        <p14:creationId xmlns:p14="http://schemas.microsoft.com/office/powerpoint/2010/main" val="363866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CCDC’s freely available Crystal Structure Visualisation Tool</a:t>
            </a:r>
          </a:p>
          <a:p>
            <a:r>
              <a:rPr lang="en-GB" dirty="0"/>
              <a:t>Now with added 3D Printing!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420888"/>
            <a:ext cx="3255089" cy="3456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891044"/>
            <a:ext cx="4128253" cy="2410164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 bwMode="auto">
          <a:xfrm>
            <a:off x="4641347" y="4221088"/>
            <a:ext cx="793346" cy="504056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err="1">
              <a:ln>
                <a:noFill/>
              </a:ln>
              <a:solidFill>
                <a:schemeClr val="bg2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2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development at CCDC over the decades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From:</a:t>
            </a:r>
          </a:p>
          <a:p>
            <a:pPr lvl="1"/>
            <a:r>
              <a:rPr lang="en-GB" dirty="0"/>
              <a:t>One developer per product, working alone (often) for years</a:t>
            </a:r>
          </a:p>
          <a:p>
            <a:pPr lvl="1"/>
            <a:r>
              <a:rPr lang="en-GB" dirty="0"/>
              <a:t>Much re-inventing of wheels</a:t>
            </a:r>
          </a:p>
          <a:p>
            <a:pPr lvl="1"/>
            <a:r>
              <a:rPr lang="en-GB" dirty="0"/>
              <a:t>Not much re-using of code</a:t>
            </a:r>
          </a:p>
          <a:p>
            <a:pPr lvl="1"/>
            <a:r>
              <a:rPr lang="en-GB" dirty="0"/>
              <a:t>User testing done close to release – harder to fix bugs</a:t>
            </a:r>
          </a:p>
          <a:p>
            <a:r>
              <a:rPr lang="en-GB" dirty="0"/>
              <a:t>To:</a:t>
            </a:r>
          </a:p>
          <a:p>
            <a:pPr lvl="1"/>
            <a:r>
              <a:rPr lang="en-GB" dirty="0"/>
              <a:t>Teams working together on shared goals</a:t>
            </a:r>
          </a:p>
          <a:p>
            <a:pPr lvl="1"/>
            <a:r>
              <a:rPr lang="en-GB" dirty="0"/>
              <a:t>Pair programming</a:t>
            </a:r>
          </a:p>
          <a:p>
            <a:pPr lvl="1"/>
            <a:r>
              <a:rPr lang="en-GB" dirty="0"/>
              <a:t>Testsuite</a:t>
            </a:r>
          </a:p>
          <a:p>
            <a:pPr lvl="1"/>
            <a:r>
              <a:rPr lang="en-GB" dirty="0"/>
              <a:t>Testing done as each small feature is completed</a:t>
            </a:r>
          </a:p>
        </p:txBody>
      </p:sp>
    </p:spTree>
    <p:extLst>
      <p:ext uri="{BB962C8B-B14F-4D97-AF65-F5344CB8AC3E}">
        <p14:creationId xmlns:p14="http://schemas.microsoft.com/office/powerpoint/2010/main" val="130882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Motivation: Actually solving problems!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CCDC </a:t>
            </a:r>
            <a:r>
              <a:rPr lang="en-GB" b="1" dirty="0"/>
              <a:t>we write software to solve problems</a:t>
            </a:r>
          </a:p>
          <a:p>
            <a:pPr lvl="1"/>
            <a:r>
              <a:rPr lang="en-GB" dirty="0"/>
              <a:t>mostly for other people (users, colleagues)</a:t>
            </a:r>
          </a:p>
          <a:p>
            <a:pPr lvl="1"/>
            <a:r>
              <a:rPr lang="en-GB" dirty="0"/>
              <a:t>sometimes for ourselves</a:t>
            </a:r>
          </a:p>
          <a:p>
            <a:r>
              <a:rPr lang="en-GB" dirty="0"/>
              <a:t>Our </a:t>
            </a:r>
            <a:r>
              <a:rPr lang="en-GB" b="1" dirty="0"/>
              <a:t>work has no real value until it is actually used </a:t>
            </a:r>
            <a:r>
              <a:rPr lang="en-GB" dirty="0"/>
              <a:t>to solve problems</a:t>
            </a:r>
          </a:p>
          <a:p>
            <a:r>
              <a:rPr lang="en-GB" dirty="0"/>
              <a:t>What follows talks a lot about quality, sustainability, testability and so-on</a:t>
            </a:r>
          </a:p>
          <a:p>
            <a:pPr lvl="1"/>
            <a:r>
              <a:rPr lang="en-GB" dirty="0"/>
              <a:t>These are not the goals, however…</a:t>
            </a:r>
          </a:p>
          <a:p>
            <a:r>
              <a:rPr lang="en-GB" b="1" dirty="0"/>
              <a:t>The goal is actually releasing software</a:t>
            </a:r>
            <a:r>
              <a:rPr lang="en-GB" dirty="0"/>
              <a:t> and helping people</a:t>
            </a:r>
            <a:endParaRPr lang="en-GB" b="1" dirty="0"/>
          </a:p>
          <a:p>
            <a:r>
              <a:rPr lang="en-GB" dirty="0"/>
              <a:t>These tools and techniques just happen to make it easier to do that</a:t>
            </a:r>
          </a:p>
        </p:txBody>
      </p:sp>
    </p:spTree>
    <p:extLst>
      <p:ext uri="{BB962C8B-B14F-4D97-AF65-F5344CB8AC3E}">
        <p14:creationId xmlns:p14="http://schemas.microsoft.com/office/powerpoint/2010/main" val="334962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565290"/>
      </p:ext>
    </p:extLst>
  </p:cSld>
  <p:clrMapOvr>
    <a:masterClrMapping/>
  </p:clrMapOvr>
</p:sld>
</file>

<file path=ppt/theme/theme1.xml><?xml version="1.0" encoding="utf-8"?>
<a:theme xmlns:a="http://schemas.openxmlformats.org/drawingml/2006/main" name="CCDC Template">
  <a:themeElements>
    <a:clrScheme name="Custom 1">
      <a:dk1>
        <a:srgbClr val="000000"/>
      </a:dk1>
      <a:lt1>
        <a:srgbClr val="FFFFFF"/>
      </a:lt1>
      <a:dk2>
        <a:srgbClr val="0066CC"/>
      </a:dk2>
      <a:lt2>
        <a:srgbClr val="FFFF00"/>
      </a:lt2>
      <a:accent1>
        <a:srgbClr val="FF9900"/>
      </a:accent1>
      <a:accent2>
        <a:srgbClr val="00FFFF"/>
      </a:accent2>
      <a:accent3>
        <a:srgbClr val="AAB8E2"/>
      </a:accent3>
      <a:accent4>
        <a:srgbClr val="DADADA"/>
      </a:accent4>
      <a:accent5>
        <a:srgbClr val="FFCAAA"/>
      </a:accent5>
      <a:accent6>
        <a:srgbClr val="00E7E7"/>
      </a:accent6>
      <a:hlink>
        <a:srgbClr val="324A93"/>
      </a:hlink>
      <a:folHlink>
        <a:srgbClr val="324A93"/>
      </a:folHlink>
    </a:clrScheme>
    <a:fontScheme name="1_ccd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accent3">
              <a:lumMod val="40000"/>
              <a:lumOff val="60000"/>
            </a:schemeClr>
          </a:solidFill>
          <a:prstDash val="solid"/>
          <a:round/>
          <a:headEnd type="none" w="sm" len="sm"/>
          <a:tailEnd type="none" w="sm" len="sm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>
              <a:lumMod val="85000"/>
              <a:lumOff val="15000"/>
            </a:schemeClr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2"/>
            </a:solidFill>
            <a:latin typeface="Calibri" pitchFamily="34" charset="0"/>
          </a:defRPr>
        </a:defPPr>
      </a:lstStyle>
    </a:txDef>
  </a:objectDefaults>
  <a:extraClrSchemeLst>
    <a:extraClrScheme>
      <a:clrScheme name="1_ccdc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dc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CCDC_Standard_Layout</Template>
  <TotalTime>763</TotalTime>
  <Words>2351</Words>
  <Application>Microsoft Office PowerPoint</Application>
  <PresentationFormat>On-screen Show (4:3)</PresentationFormat>
  <Paragraphs>291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Malgun Gothic</vt:lpstr>
      <vt:lpstr>Arial</vt:lpstr>
      <vt:lpstr>Calibri</vt:lpstr>
      <vt:lpstr>Helvetica</vt:lpstr>
      <vt:lpstr>CCDC Template</vt:lpstr>
      <vt:lpstr>Professional Software Development</vt:lpstr>
      <vt:lpstr>Terms</vt:lpstr>
      <vt:lpstr>About CCDC and the CSD</vt:lpstr>
      <vt:lpstr>About Me</vt:lpstr>
      <vt:lpstr>What I love about software development</vt:lpstr>
      <vt:lpstr>About Mercury</vt:lpstr>
      <vt:lpstr>Software development at CCDC over the decades</vt:lpstr>
      <vt:lpstr>Motivation: Actually solving problems!</vt:lpstr>
      <vt:lpstr>Challenges</vt:lpstr>
      <vt:lpstr>How is this relevant to you?</vt:lpstr>
      <vt:lpstr>Challenges: Long time-scales</vt:lpstr>
      <vt:lpstr>Challenges: Large code-bases</vt:lpstr>
      <vt:lpstr>Challenges: Mistakes – and unintended behaviour</vt:lpstr>
      <vt:lpstr>Challenges: Too much to test</vt:lpstr>
      <vt:lpstr>Challenges: Too much to do</vt:lpstr>
      <vt:lpstr>Challenges: Temptation to rush</vt:lpstr>
      <vt:lpstr>Challenges: Lots to learn and memorise</vt:lpstr>
      <vt:lpstr>Any Questions?</vt:lpstr>
      <vt:lpstr>Solutions</vt:lpstr>
      <vt:lpstr>This really is what we do!</vt:lpstr>
      <vt:lpstr>Solution: Version control</vt:lpstr>
      <vt:lpstr>Solution: Version control</vt:lpstr>
      <vt:lpstr>Solution: Version control - Issues</vt:lpstr>
      <vt:lpstr>PowerPoint Presentation</vt:lpstr>
      <vt:lpstr>Solution: Work sustainably</vt:lpstr>
      <vt:lpstr>Solution: Emphasize Code Quality</vt:lpstr>
      <vt:lpstr>Solution: Emphasize Code Quality</vt:lpstr>
      <vt:lpstr>Solution: Unit Tests</vt:lpstr>
      <vt:lpstr>PowerPoint Presentation</vt:lpstr>
      <vt:lpstr>PowerPoint Presentation</vt:lpstr>
      <vt:lpstr>Solution: Unit Tests</vt:lpstr>
      <vt:lpstr>Solution: Testing by humans</vt:lpstr>
      <vt:lpstr>Solution: Testing by humans</vt:lpstr>
      <vt:lpstr>Solution: Use tools to save you time</vt:lpstr>
      <vt:lpstr>Solution: Use tools to save you time</vt:lpstr>
      <vt:lpstr>Solution: Do paper tests of software first</vt:lpstr>
      <vt:lpstr>Solution: Agile software development</vt:lpstr>
      <vt:lpstr>Agile at CCDC</vt:lpstr>
      <vt:lpstr>Conclusions</vt:lpstr>
      <vt:lpstr>Summary</vt:lpstr>
      <vt:lpstr>References and Resources</vt:lpstr>
      <vt:lpstr>PowerPoint Presentation</vt:lpstr>
      <vt:lpstr>Any Questions?</vt:lpstr>
    </vt:vector>
  </TitlesOfParts>
  <Company>Cambridge Crystallographic Data Centre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Software Development</dc:title>
  <dc:creator>macrae</dc:creator>
  <cp:lastModifiedBy>Clare Macrae</cp:lastModifiedBy>
  <cp:revision>73</cp:revision>
  <cp:lastPrinted>2015-05-12T11:53:10Z</cp:lastPrinted>
  <dcterms:created xsi:type="dcterms:W3CDTF">2015-05-12T10:57:33Z</dcterms:created>
  <dcterms:modified xsi:type="dcterms:W3CDTF">2017-05-18T12:28:01Z</dcterms:modified>
</cp:coreProperties>
</file>