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73" r:id="rId3"/>
    <p:sldId id="272" r:id="rId4"/>
    <p:sldId id="260" r:id="rId5"/>
    <p:sldId id="279" r:id="rId6"/>
    <p:sldId id="274" r:id="rId7"/>
    <p:sldId id="269" r:id="rId8"/>
    <p:sldId id="263" r:id="rId9"/>
    <p:sldId id="257" r:id="rId10"/>
    <p:sldId id="290"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ora" pitchFamily="2" charset="77"/>
      <p:regular r:id="rId17"/>
      <p:bold r:id="rId18"/>
      <p:italic r:id="rId19"/>
      <p:boldItalic r:id="rId20"/>
    </p:embeddedFont>
    <p:embeddedFont>
      <p:font typeface="Merriweather Light" panose="020F0302020204030204" pitchFamily="34" charset="0"/>
      <p:regular r:id="rId21"/>
      <p:italic r:id="rId22"/>
    </p:embeddedFont>
    <p:embeddedFont>
      <p:font typeface="Montserrat" pitchFamily="2" charset="77"/>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Quattrocento Sans" panose="020B0502050000020003" pitchFamily="34" charset="0"/>
      <p:regular r:id="rId31"/>
      <p:bold r:id="rId32"/>
      <p:italic r:id="rId33"/>
      <p:boldItalic r:id="rId34"/>
    </p:embeddedFont>
    <p:embeddedFont>
      <p:font typeface="Vidaloka" panose="02000504000000020004"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941"/>
    <p:restoredTop sz="74718"/>
  </p:normalViewPr>
  <p:slideViewPr>
    <p:cSldViewPr snapToGrid="0" snapToObjects="1">
      <p:cViewPr varScale="1">
        <p:scale>
          <a:sx n="120" d="100"/>
          <a:sy n="120" d="100"/>
        </p:scale>
        <p:origin x="672" y="17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presProps" Target="presProps.xml"/><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cc7554a04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RS: It is a information filtering system that predicts user preferences that a user gives to an item. User preferences can come in the shape of ratings, </a:t>
            </a:r>
            <a:r>
              <a:rPr lang="en-US" dirty="0" err="1"/>
              <a:t>checkins</a:t>
            </a:r>
            <a:r>
              <a:rPr lang="en-US" dirty="0"/>
              <a:t>, reviews, and more. Essentially, RS works to get these user preferences in order to make recommendations. Some popular RS systems include movie recommendations from Netflix and product recommendations from Amazon.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CF: Relies on fact user preferences are stable and based on premise of “people who have agreed in the past tend to agree in the future”. As such, it works by taking user information built on user and item feedback and making predictions.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in user-based CF of a rating system, it compares user ratings on the same item to predict ratings for a new user on the item.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CBF: identify items or users via item description or features instead of relying just on user feedback. As user feedback is not always present in the cold-start problem, it alleviates the problem by generating items or users based on features. Just as a reminder but the cold start problem is when there are new items or users that have none or little previous interactions so they cannot be categorized to generate recommendations.</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mentioned earlier, RS is currently in use mainly for commercial purposes such as that of Netflix and Amazon.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other hand, RS have not been extensively researched in the domain of healthcare.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Health Recommender systems have been used for certain recommendations such as medicine recommendation, food recommendation, and recommendations to types of hospitals.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medical diagnosis via RS has not been explored too much.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specific reasons for this may be due to the sparsity, cold start, and privacy issues of patient data. To be more specific, patient data suffer from unpredictability of user profiles, differentiating cases between individuals, and weariness of privacy attacks. As such, the popular RS methodologies of CF and CBF are insufficient in protection against the cases.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Thus, a combination of CF and CBF into a CBCF mechanism would prove vital to prevent the cases of data sparsity and cold start. Furthermore, synthetic datasets such as that of </a:t>
            </a:r>
            <a:r>
              <a:rPr lang="en-US" dirty="0" err="1"/>
              <a:t>FairGRecs</a:t>
            </a:r>
            <a:r>
              <a:rPr lang="en-US" dirty="0"/>
              <a:t> would provide a naïve solution to certain privacy attacks.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cc7554a049_0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cc7554a049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the CF algorithms that were utilized as baseline algorithms included co-cluster, k nearest neighbors, and singular value decomposition. For the sake of time, these models will not be fully explained here but in the paper, they will be.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model being tested is a CBCF algorithm that was implemented through the </a:t>
            </a:r>
            <a:r>
              <a:rPr lang="en-US" dirty="0" err="1"/>
              <a:t>LightFM</a:t>
            </a:r>
            <a:r>
              <a:rPr lang="en-US" dirty="0"/>
              <a:t> package. As a short summary, this model implements latent representation of users and items and this model represents the latent vectors of users and items as linear combinations of their features. More on this will be in the technical slide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Furthermore, commercial datasets including </a:t>
            </a:r>
            <a:r>
              <a:rPr lang="en-US" dirty="0" err="1"/>
              <a:t>movielens</a:t>
            </a:r>
            <a:r>
              <a:rPr lang="en-US" dirty="0"/>
              <a:t> and </a:t>
            </a:r>
            <a:r>
              <a:rPr lang="en-US" dirty="0" err="1"/>
              <a:t>stackexchange</a:t>
            </a:r>
            <a:r>
              <a:rPr lang="en-US" dirty="0"/>
              <a:t> were used as baselines to test the other domains. </a:t>
            </a:r>
            <a:r>
              <a:rPr lang="en-US" dirty="0" err="1"/>
              <a:t>Movielens</a:t>
            </a:r>
            <a:r>
              <a:rPr lang="en-US" dirty="0"/>
              <a:t> is a dataset that is composed of user ratings towards movie titles. </a:t>
            </a:r>
            <a:r>
              <a:rPr lang="en-US" dirty="0" err="1"/>
              <a:t>Stackexchange</a:t>
            </a:r>
            <a:r>
              <a:rPr lang="en-US" dirty="0"/>
              <a:t> is a dataset that is composed of votes towards expert answers to questions asked on the popular </a:t>
            </a:r>
            <a:r>
              <a:rPr lang="en-US" dirty="0" err="1"/>
              <a:t>stackoverflow</a:t>
            </a:r>
            <a:r>
              <a:rPr lang="en-US" dirty="0"/>
              <a:t> website.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two datasets have their unique characteristics including how </a:t>
            </a:r>
            <a:r>
              <a:rPr lang="en-US" dirty="0" err="1"/>
              <a:t>movielens</a:t>
            </a:r>
            <a:r>
              <a:rPr lang="en-US" dirty="0"/>
              <a:t> mimics a real dataset and thus is made up of a very sparse matrix as the number of zero entries far exceeds number of actual entries. </a:t>
            </a:r>
            <a:r>
              <a:rPr lang="en-US" dirty="0" err="1"/>
              <a:t>Stackexchange</a:t>
            </a:r>
            <a:r>
              <a:rPr lang="en-US" dirty="0"/>
              <a:t>, on the other hand, suffers more from the cold start problem as there is a lack of interactions between users and questions.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the dataset in the health domain that will be utilized is known as </a:t>
            </a:r>
            <a:r>
              <a:rPr lang="en-US" dirty="0" err="1"/>
              <a:t>fairgrecs</a:t>
            </a:r>
            <a:r>
              <a:rPr lang="en-US" dirty="0"/>
              <a:t>. This dataset is a synthetic dataset build by </a:t>
            </a:r>
            <a:r>
              <a:rPr lang="en-US" dirty="0" err="1"/>
              <a:t>EMRBots</a:t>
            </a:r>
            <a:r>
              <a:rPr lang="en-US" dirty="0"/>
              <a:t> to create </a:t>
            </a:r>
            <a:r>
              <a:rPr lang="en-US" dirty="0" err="1"/>
              <a:t>domcuments</a:t>
            </a:r>
            <a:r>
              <a:rPr lang="en-US" dirty="0"/>
              <a:t> of 10 thousand artificial patients. This dataset includes patient ratings towards diseases and symptoms.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weighted approximate rank pairwise or WARP is utilized as the loss function. It utilizes a negative sampling technique. How it works is that it samples items at random to which once a negative item is found, which is an item the model found to not match the user, gradient updates are performed with Stochastic Gradient Descent to the model parameters such as users and items to correct the model so that the other items would be higher in rank than the found negative item. The rank of interaction between a particular target item and a user is the number of negative items that were sampled before reaching that target item.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From this WARP loss, it was utilized in the </a:t>
            </a:r>
            <a:r>
              <a:rPr lang="en-US" dirty="0" err="1"/>
              <a:t>LightFM</a:t>
            </a:r>
            <a:r>
              <a:rPr lang="en-US" dirty="0"/>
              <a:t> model of CBCF to generate feature embeddings which showed the rank of the user to item interaction given the item features. these feature embeddings or latent vectors were achieved, linear combination was performed by summing up the latent vectors. The feature biases were also summed up for future adjustment.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a prediction was achieved by getting dot product of user and item representations and having the feature biases adjusted.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result from this was the predicted rating of a item to a user and was inputted into a sigmoid function to map probability of occurrence of the predicted rating from 0 to 1</a:t>
            </a:r>
            <a:endParaRPr dirty="0"/>
          </a:p>
        </p:txBody>
      </p:sp>
    </p:spTree>
    <p:extLst>
      <p:ext uri="{BB962C8B-B14F-4D97-AF65-F5344CB8AC3E}">
        <p14:creationId xmlns:p14="http://schemas.microsoft.com/office/powerpoint/2010/main" val="3768444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c7554a04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c7554a04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I used area under the curve because it was able to measure proportion of user-item pairs in proposed ratings that were identified correctly to be ranked higher than </a:t>
            </a:r>
            <a:r>
              <a:rPr lang="en-US" dirty="0" err="1"/>
              <a:t>irrelelvant</a:t>
            </a:r>
            <a:r>
              <a:rPr lang="en-US" dirty="0"/>
              <a:t> items in the user-item pair based on the actual dataset during cross-validation.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the 4 tested models, 3 of them are ran on epochs while the </a:t>
            </a:r>
            <a:r>
              <a:rPr lang="en-US" dirty="0" err="1"/>
              <a:t>kNN</a:t>
            </a:r>
            <a:r>
              <a:rPr lang="en-US" dirty="0"/>
              <a:t> model was ran on the size of k to give a good estimate of which k produces the highest probability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was found that CBCF produced the best results on the health dataset given its log growth with the highest AUC, followed by SVD, </a:t>
            </a:r>
            <a:r>
              <a:rPr lang="en-US" dirty="0" err="1"/>
              <a:t>kNN</a:t>
            </a:r>
            <a:r>
              <a:rPr lang="en-US" dirty="0"/>
              <a:t>, and then co-cluster.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test shows the improvements that a hybrid model produces and the plausibility in using CBCF in the health domain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break down the hybrid model further, ran it on different datasets.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quickly recap, the </a:t>
            </a:r>
            <a:r>
              <a:rPr lang="en-US" dirty="0" err="1"/>
              <a:t>movielens</a:t>
            </a:r>
            <a:r>
              <a:rPr lang="en-US" dirty="0"/>
              <a:t> dataset had more sparse datapoints while the </a:t>
            </a:r>
            <a:r>
              <a:rPr lang="en-US" dirty="0" err="1"/>
              <a:t>stackexchange</a:t>
            </a:r>
            <a:r>
              <a:rPr lang="en-US" dirty="0"/>
              <a:t> dataset suffered from cold-start more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Health dataset performed well on average.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the </a:t>
            </a:r>
            <a:r>
              <a:rPr lang="en-US" dirty="0" err="1"/>
              <a:t>movielens</a:t>
            </a:r>
            <a:r>
              <a:rPr lang="en-US" dirty="0"/>
              <a:t> dataset performed the best. The </a:t>
            </a:r>
            <a:r>
              <a:rPr lang="en-US" dirty="0" err="1"/>
              <a:t>Stackexchange</a:t>
            </a:r>
            <a:r>
              <a:rPr lang="en-US" dirty="0"/>
              <a:t> dataset on the other hand, performed visibly worst than the rest. This can potentially be attributed towards the hybrid model not being completely optimized to deal with the cold-start issue. The health dataset, on the other hand, faltered with some AUC potentially because it also dealt with cold start.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76571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540998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20727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7"/>
        <p:cNvGrpSpPr/>
        <p:nvPr/>
      </p:nvGrpSpPr>
      <p:grpSpPr>
        <a:xfrm>
          <a:off x="0" y="0"/>
          <a:ext cx="0" cy="0"/>
          <a:chOff x="0" y="0"/>
          <a:chExt cx="0" cy="0"/>
        </a:xfrm>
      </p:grpSpPr>
      <p:sp>
        <p:nvSpPr>
          <p:cNvPr id="118" name="Google Shape;118;p19"/>
          <p:cNvSpPr txBox="1">
            <a:spLocks noGrp="1"/>
          </p:cNvSpPr>
          <p:nvPr>
            <p:ph type="subTitle" idx="1"/>
          </p:nvPr>
        </p:nvSpPr>
        <p:spPr>
          <a:xfrm>
            <a:off x="3509000"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19" name="Google Shape;119;p19"/>
          <p:cNvSpPr txBox="1">
            <a:spLocks noGrp="1"/>
          </p:cNvSpPr>
          <p:nvPr>
            <p:ph type="subTitle" idx="2"/>
          </p:nvPr>
        </p:nvSpPr>
        <p:spPr>
          <a:xfrm>
            <a:off x="35090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 name="Google Shape;120;p19"/>
          <p:cNvSpPr txBox="1">
            <a:spLocks noGrp="1"/>
          </p:cNvSpPr>
          <p:nvPr>
            <p:ph type="subTitle" idx="3"/>
          </p:nvPr>
        </p:nvSpPr>
        <p:spPr>
          <a:xfrm>
            <a:off x="95302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1" name="Google Shape;121;p19"/>
          <p:cNvSpPr txBox="1">
            <a:spLocks noGrp="1"/>
          </p:cNvSpPr>
          <p:nvPr>
            <p:ph type="subTitle" idx="4"/>
          </p:nvPr>
        </p:nvSpPr>
        <p:spPr>
          <a:xfrm>
            <a:off x="9531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2" name="Google Shape;122;p19"/>
          <p:cNvSpPr txBox="1">
            <a:spLocks noGrp="1"/>
          </p:cNvSpPr>
          <p:nvPr>
            <p:ph type="subTitle" idx="5"/>
          </p:nvPr>
        </p:nvSpPr>
        <p:spPr>
          <a:xfrm>
            <a:off x="606487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3" name="Google Shape;123;p19"/>
          <p:cNvSpPr txBox="1">
            <a:spLocks noGrp="1"/>
          </p:cNvSpPr>
          <p:nvPr>
            <p:ph type="subTitle" idx="6"/>
          </p:nvPr>
        </p:nvSpPr>
        <p:spPr>
          <a:xfrm>
            <a:off x="606487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 name="Google Shape;124;p19"/>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25" name="Google Shape;125;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6" name="Google Shape;126;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23410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90582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53"/>
        <p:cNvGrpSpPr/>
        <p:nvPr/>
      </p:nvGrpSpPr>
      <p:grpSpPr>
        <a:xfrm>
          <a:off x="0" y="0"/>
          <a:ext cx="0" cy="0"/>
          <a:chOff x="0" y="0"/>
          <a:chExt cx="0" cy="0"/>
        </a:xfrm>
      </p:grpSpPr>
      <p:sp>
        <p:nvSpPr>
          <p:cNvPr id="154" name="Google Shape;154;p22"/>
          <p:cNvSpPr txBox="1">
            <a:spLocks noGrp="1"/>
          </p:cNvSpPr>
          <p:nvPr>
            <p:ph type="subTitle" idx="1"/>
          </p:nvPr>
        </p:nvSpPr>
        <p:spPr>
          <a:xfrm>
            <a:off x="49168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5" name="Google Shape;155;p22"/>
          <p:cNvSpPr txBox="1">
            <a:spLocks noGrp="1"/>
          </p:cNvSpPr>
          <p:nvPr>
            <p:ph type="subTitle" idx="2"/>
          </p:nvPr>
        </p:nvSpPr>
        <p:spPr>
          <a:xfrm>
            <a:off x="50589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6" name="Google Shape;156;p22"/>
          <p:cNvSpPr txBox="1">
            <a:spLocks noGrp="1"/>
          </p:cNvSpPr>
          <p:nvPr>
            <p:ph type="subTitle" idx="3"/>
          </p:nvPr>
        </p:nvSpPr>
        <p:spPr>
          <a:xfrm>
            <a:off x="19111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7" name="Google Shape;157;p22"/>
          <p:cNvSpPr txBox="1">
            <a:spLocks noGrp="1"/>
          </p:cNvSpPr>
          <p:nvPr>
            <p:ph type="subTitle" idx="4"/>
          </p:nvPr>
        </p:nvSpPr>
        <p:spPr>
          <a:xfrm>
            <a:off x="20533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8" name="Google Shape;158;p22"/>
          <p:cNvSpPr txBox="1">
            <a:spLocks noGrp="1"/>
          </p:cNvSpPr>
          <p:nvPr>
            <p:ph type="subTitle" idx="5"/>
          </p:nvPr>
        </p:nvSpPr>
        <p:spPr>
          <a:xfrm>
            <a:off x="49168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9" name="Google Shape;159;p22"/>
          <p:cNvSpPr txBox="1">
            <a:spLocks noGrp="1"/>
          </p:cNvSpPr>
          <p:nvPr>
            <p:ph type="subTitle" idx="6"/>
          </p:nvPr>
        </p:nvSpPr>
        <p:spPr>
          <a:xfrm>
            <a:off x="50589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0" name="Google Shape;160;p22"/>
          <p:cNvSpPr txBox="1">
            <a:spLocks noGrp="1"/>
          </p:cNvSpPr>
          <p:nvPr>
            <p:ph type="subTitle" idx="7"/>
          </p:nvPr>
        </p:nvSpPr>
        <p:spPr>
          <a:xfrm>
            <a:off x="19111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1" name="Google Shape;161;p22"/>
          <p:cNvSpPr txBox="1">
            <a:spLocks noGrp="1"/>
          </p:cNvSpPr>
          <p:nvPr>
            <p:ph type="subTitle" idx="8"/>
          </p:nvPr>
        </p:nvSpPr>
        <p:spPr>
          <a:xfrm>
            <a:off x="20532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2" name="Google Shape;162;p22"/>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63" name="Google Shape;163;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4" name="Google Shape;164;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69905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21493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223" name="Google Shape;223;p30"/>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4" name="Google Shape;224;p30"/>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lang="en" sz="10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,and infographics &amp; images by </a:t>
            </a:r>
            <a:r>
              <a:rPr lang="en" sz="10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6" name="Google Shape;226;p30"/>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7" name="Google Shape;227;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8" name="Google Shape;228;p30"/>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24659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US" sz="3000" dirty="0"/>
              <a:t>Content Boosted Collaborative Filtering with WARP Loss for Medical Diagnosis with Patient Data</a:t>
            </a:r>
            <a:endParaRPr sz="3000" dirty="0"/>
          </a:p>
        </p:txBody>
      </p:sp>
      <p:sp>
        <p:nvSpPr>
          <p:cNvPr id="250" name="Google Shape;250;p36"/>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Yu Fung David Wang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70"/>
          <p:cNvSpPr txBox="1">
            <a:spLocks noGrp="1"/>
          </p:cNvSpPr>
          <p:nvPr>
            <p:ph type="title"/>
          </p:nvPr>
        </p:nvSpPr>
        <p:spPr>
          <a:xfrm>
            <a:off x="2832900" y="12484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Quick Timeline</a:t>
            </a:r>
            <a:endParaRPr dirty="0"/>
          </a:p>
        </p:txBody>
      </p:sp>
      <p:sp>
        <p:nvSpPr>
          <p:cNvPr id="487" name="Google Shape;487;p53"/>
          <p:cNvSpPr txBox="1"/>
          <p:nvPr/>
        </p:nvSpPr>
        <p:spPr>
          <a:xfrm>
            <a:off x="4712150" y="3541975"/>
            <a:ext cx="17229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Vidaloka"/>
                <a:ea typeface="Vidaloka"/>
                <a:cs typeface="Vidaloka"/>
                <a:sym typeface="Vidaloka"/>
              </a:rPr>
              <a:t>Technical</a:t>
            </a:r>
            <a:endParaRPr sz="2400" dirty="0">
              <a:solidFill>
                <a:schemeClr val="dk1"/>
              </a:solidFill>
              <a:latin typeface="Vidaloka"/>
              <a:ea typeface="Vidaloka"/>
              <a:cs typeface="Vidaloka"/>
              <a:sym typeface="Vidaloka"/>
            </a:endParaRPr>
          </a:p>
        </p:txBody>
      </p:sp>
      <p:sp>
        <p:nvSpPr>
          <p:cNvPr id="489" name="Google Shape;489;p53"/>
          <p:cNvSpPr txBox="1"/>
          <p:nvPr/>
        </p:nvSpPr>
        <p:spPr>
          <a:xfrm>
            <a:off x="705725" y="3541975"/>
            <a:ext cx="1856722"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Vidaloka"/>
                <a:ea typeface="Vidaloka"/>
                <a:cs typeface="Vidaloka"/>
                <a:sym typeface="Vidaloka"/>
              </a:rPr>
              <a:t>Quick Recap and Problem</a:t>
            </a:r>
            <a:endParaRPr sz="2400" dirty="0">
              <a:solidFill>
                <a:schemeClr val="dk1"/>
              </a:solidFill>
              <a:latin typeface="Vidaloka"/>
              <a:ea typeface="Vidaloka"/>
              <a:cs typeface="Vidaloka"/>
              <a:sym typeface="Vidaloka"/>
            </a:endParaRPr>
          </a:p>
        </p:txBody>
      </p:sp>
      <p:grpSp>
        <p:nvGrpSpPr>
          <p:cNvPr id="491" name="Google Shape;491;p53"/>
          <p:cNvGrpSpPr/>
          <p:nvPr/>
        </p:nvGrpSpPr>
        <p:grpSpPr>
          <a:xfrm>
            <a:off x="1061626" y="2700425"/>
            <a:ext cx="7013349" cy="667500"/>
            <a:chOff x="1061626" y="2700425"/>
            <a:chExt cx="7013349" cy="667500"/>
          </a:xfrm>
        </p:grpSpPr>
        <p:cxnSp>
          <p:nvCxnSpPr>
            <p:cNvPr id="492" name="Google Shape;492;p53"/>
            <p:cNvCxnSpPr>
              <a:stCxn id="493" idx="3"/>
              <a:endCxn id="494" idx="1"/>
            </p:cNvCxnSpPr>
            <p:nvPr/>
          </p:nvCxnSpPr>
          <p:spPr>
            <a:xfrm>
              <a:off x="2072626" y="3034175"/>
              <a:ext cx="1006800" cy="0"/>
            </a:xfrm>
            <a:prstGeom prst="straightConnector1">
              <a:avLst/>
            </a:prstGeom>
            <a:noFill/>
            <a:ln w="28575" cap="flat" cmpd="sng">
              <a:solidFill>
                <a:schemeClr val="accent2"/>
              </a:solidFill>
              <a:prstDash val="solid"/>
              <a:round/>
              <a:headEnd type="none" w="med" len="med"/>
              <a:tailEnd type="none" w="med" len="med"/>
            </a:ln>
          </p:spPr>
        </p:cxnSp>
        <p:cxnSp>
          <p:nvCxnSpPr>
            <p:cNvPr id="495" name="Google Shape;495;p53"/>
            <p:cNvCxnSpPr>
              <a:stCxn id="494" idx="3"/>
              <a:endCxn id="496" idx="1"/>
            </p:cNvCxnSpPr>
            <p:nvPr/>
          </p:nvCxnSpPr>
          <p:spPr>
            <a:xfrm>
              <a:off x="4061175" y="3034175"/>
              <a:ext cx="1021500" cy="0"/>
            </a:xfrm>
            <a:prstGeom prst="straightConnector1">
              <a:avLst/>
            </a:prstGeom>
            <a:noFill/>
            <a:ln w="28575" cap="flat" cmpd="sng">
              <a:solidFill>
                <a:schemeClr val="accent2"/>
              </a:solidFill>
              <a:prstDash val="solid"/>
              <a:round/>
              <a:headEnd type="none" w="med" len="med"/>
              <a:tailEnd type="none" w="med" len="med"/>
            </a:ln>
          </p:spPr>
        </p:cxnSp>
        <p:cxnSp>
          <p:nvCxnSpPr>
            <p:cNvPr id="497" name="Google Shape;497;p53"/>
            <p:cNvCxnSpPr>
              <a:stCxn id="496" idx="3"/>
              <a:endCxn id="498" idx="1"/>
            </p:cNvCxnSpPr>
            <p:nvPr/>
          </p:nvCxnSpPr>
          <p:spPr>
            <a:xfrm>
              <a:off x="6064400" y="3034175"/>
              <a:ext cx="1014300" cy="0"/>
            </a:xfrm>
            <a:prstGeom prst="straightConnector1">
              <a:avLst/>
            </a:prstGeom>
            <a:noFill/>
            <a:ln w="28575" cap="flat" cmpd="sng">
              <a:solidFill>
                <a:schemeClr val="accent2"/>
              </a:solidFill>
              <a:prstDash val="solid"/>
              <a:round/>
              <a:headEnd type="none" w="med" len="med"/>
              <a:tailEnd type="none" w="med" len="med"/>
            </a:ln>
          </p:spPr>
        </p:cxnSp>
        <p:sp>
          <p:nvSpPr>
            <p:cNvPr id="493" name="Google Shape;493;p53"/>
            <p:cNvSpPr txBox="1"/>
            <p:nvPr/>
          </p:nvSpPr>
          <p:spPr>
            <a:xfrm>
              <a:off x="1061626" y="270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01</a:t>
              </a:r>
              <a:endParaRPr sz="3500">
                <a:solidFill>
                  <a:schemeClr val="accent1"/>
                </a:solidFill>
                <a:latin typeface="Vidaloka"/>
                <a:ea typeface="Vidaloka"/>
                <a:cs typeface="Vidaloka"/>
                <a:sym typeface="Vidaloka"/>
              </a:endParaRPr>
            </a:p>
          </p:txBody>
        </p:sp>
        <p:sp>
          <p:nvSpPr>
            <p:cNvPr id="494" name="Google Shape;494;p53"/>
            <p:cNvSpPr txBox="1"/>
            <p:nvPr/>
          </p:nvSpPr>
          <p:spPr>
            <a:xfrm>
              <a:off x="3079575"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02</a:t>
              </a:r>
              <a:endParaRPr sz="3500">
                <a:solidFill>
                  <a:schemeClr val="accent1"/>
                </a:solidFill>
                <a:latin typeface="Vidaloka"/>
                <a:ea typeface="Vidaloka"/>
                <a:cs typeface="Vidaloka"/>
                <a:sym typeface="Vidaloka"/>
              </a:endParaRPr>
            </a:p>
          </p:txBody>
        </p:sp>
        <p:sp>
          <p:nvSpPr>
            <p:cNvPr id="496" name="Google Shape;496;p53"/>
            <p:cNvSpPr txBox="1"/>
            <p:nvPr/>
          </p:nvSpPr>
          <p:spPr>
            <a:xfrm>
              <a:off x="5082800" y="2700425"/>
              <a:ext cx="9816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03</a:t>
              </a:r>
              <a:endParaRPr sz="3500">
                <a:solidFill>
                  <a:schemeClr val="accent1"/>
                </a:solidFill>
                <a:latin typeface="Vidaloka"/>
                <a:ea typeface="Vidaloka"/>
                <a:cs typeface="Vidaloka"/>
                <a:sym typeface="Vidaloka"/>
              </a:endParaRPr>
            </a:p>
          </p:txBody>
        </p:sp>
        <p:sp>
          <p:nvSpPr>
            <p:cNvPr id="498" name="Google Shape;498;p53"/>
            <p:cNvSpPr txBox="1"/>
            <p:nvPr/>
          </p:nvSpPr>
          <p:spPr>
            <a:xfrm>
              <a:off x="7078675" y="2700425"/>
              <a:ext cx="9963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Vidaloka"/>
                  <a:ea typeface="Vidaloka"/>
                  <a:cs typeface="Vidaloka"/>
                  <a:sym typeface="Vidaloka"/>
                </a:rPr>
                <a:t>04</a:t>
              </a:r>
              <a:endParaRPr sz="3500">
                <a:solidFill>
                  <a:schemeClr val="accent1"/>
                </a:solidFill>
                <a:latin typeface="Vidaloka"/>
                <a:ea typeface="Vidaloka"/>
                <a:cs typeface="Vidaloka"/>
                <a:sym typeface="Vidaloka"/>
              </a:endParaRPr>
            </a:p>
          </p:txBody>
        </p:sp>
      </p:grpSp>
      <p:sp>
        <p:nvSpPr>
          <p:cNvPr id="499" name="Google Shape;499;p53"/>
          <p:cNvSpPr txBox="1"/>
          <p:nvPr/>
        </p:nvSpPr>
        <p:spPr>
          <a:xfrm>
            <a:off x="2638837" y="2264575"/>
            <a:ext cx="1863075"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Vidaloka"/>
                <a:ea typeface="Vidaloka"/>
                <a:cs typeface="Vidaloka"/>
                <a:sym typeface="Vidaloka"/>
              </a:rPr>
              <a:t>Preliminaries</a:t>
            </a:r>
            <a:endParaRPr sz="2400" dirty="0">
              <a:solidFill>
                <a:schemeClr val="dk1"/>
              </a:solidFill>
              <a:latin typeface="Vidaloka"/>
              <a:ea typeface="Vidaloka"/>
              <a:cs typeface="Vidaloka"/>
              <a:sym typeface="Vidaloka"/>
            </a:endParaRPr>
          </a:p>
        </p:txBody>
      </p:sp>
      <p:sp>
        <p:nvSpPr>
          <p:cNvPr id="500" name="Google Shape;500;p53"/>
          <p:cNvSpPr txBox="1"/>
          <p:nvPr/>
        </p:nvSpPr>
        <p:spPr>
          <a:xfrm>
            <a:off x="6435050" y="2227702"/>
            <a:ext cx="2436175"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Vidaloka"/>
                <a:ea typeface="Vidaloka"/>
                <a:cs typeface="Vidaloka"/>
                <a:sym typeface="Vidaloka"/>
              </a:rPr>
              <a:t>Results and Future Directions</a:t>
            </a:r>
            <a:endParaRPr sz="2400" dirty="0">
              <a:solidFill>
                <a:schemeClr val="dk1"/>
              </a:solidFill>
              <a:latin typeface="Vidaloka"/>
              <a:ea typeface="Vidaloka"/>
              <a:cs typeface="Vidaloka"/>
              <a:sym typeface="Vidalok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2"/>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on Recommender Systems</a:t>
            </a:r>
            <a:endParaRPr dirty="0"/>
          </a:p>
        </p:txBody>
      </p:sp>
      <p:sp>
        <p:nvSpPr>
          <p:cNvPr id="458" name="Google Shape;458;p52"/>
          <p:cNvSpPr txBox="1">
            <a:spLocks noGrp="1"/>
          </p:cNvSpPr>
          <p:nvPr>
            <p:ph type="subTitle" idx="1"/>
          </p:nvPr>
        </p:nvSpPr>
        <p:spPr>
          <a:xfrm>
            <a:off x="3509025" y="1639925"/>
            <a:ext cx="212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CF</a:t>
            </a:r>
            <a:endParaRPr dirty="0"/>
          </a:p>
        </p:txBody>
      </p:sp>
      <p:sp>
        <p:nvSpPr>
          <p:cNvPr id="459" name="Google Shape;459;p52"/>
          <p:cNvSpPr txBox="1">
            <a:spLocks noGrp="1"/>
          </p:cNvSpPr>
          <p:nvPr>
            <p:ph type="subTitle" idx="2"/>
          </p:nvPr>
        </p:nvSpPr>
        <p:spPr>
          <a:xfrm>
            <a:off x="3508925" y="1996925"/>
            <a:ext cx="21261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Collaborative Filtering</a:t>
            </a:r>
          </a:p>
          <a:p>
            <a:pPr marL="0" lvl="0" indent="0" algn="ctr" rtl="0">
              <a:spcBef>
                <a:spcPts val="0"/>
              </a:spcBef>
              <a:spcAft>
                <a:spcPts val="0"/>
              </a:spcAft>
            </a:pPr>
            <a:endParaRPr lang="en" dirty="0"/>
          </a:p>
        </p:txBody>
      </p:sp>
      <p:sp>
        <p:nvSpPr>
          <p:cNvPr id="460" name="Google Shape;460;p52"/>
          <p:cNvSpPr txBox="1">
            <a:spLocks noGrp="1"/>
          </p:cNvSpPr>
          <p:nvPr>
            <p:ph type="subTitle" idx="3"/>
          </p:nvPr>
        </p:nvSpPr>
        <p:spPr>
          <a:xfrm>
            <a:off x="953125" y="1679573"/>
            <a:ext cx="212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RS</a:t>
            </a:r>
            <a:endParaRPr dirty="0"/>
          </a:p>
        </p:txBody>
      </p:sp>
      <p:sp>
        <p:nvSpPr>
          <p:cNvPr id="461" name="Google Shape;461;p52"/>
          <p:cNvSpPr txBox="1">
            <a:spLocks noGrp="1"/>
          </p:cNvSpPr>
          <p:nvPr>
            <p:ph type="subTitle" idx="4"/>
          </p:nvPr>
        </p:nvSpPr>
        <p:spPr>
          <a:xfrm>
            <a:off x="953025" y="2000634"/>
            <a:ext cx="2126100" cy="81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Recommender System</a:t>
            </a:r>
            <a:endParaRPr dirty="0"/>
          </a:p>
        </p:txBody>
      </p:sp>
      <p:sp>
        <p:nvSpPr>
          <p:cNvPr id="462" name="Google Shape;462;p52"/>
          <p:cNvSpPr txBox="1">
            <a:spLocks noGrp="1"/>
          </p:cNvSpPr>
          <p:nvPr>
            <p:ph type="subTitle" idx="5"/>
          </p:nvPr>
        </p:nvSpPr>
        <p:spPr>
          <a:xfrm>
            <a:off x="6064725" y="1679573"/>
            <a:ext cx="212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CBF</a:t>
            </a:r>
            <a:endParaRPr dirty="0"/>
          </a:p>
        </p:txBody>
      </p:sp>
      <p:sp>
        <p:nvSpPr>
          <p:cNvPr id="463" name="Google Shape;463;p52"/>
          <p:cNvSpPr txBox="1">
            <a:spLocks noGrp="1"/>
          </p:cNvSpPr>
          <p:nvPr>
            <p:ph type="subTitle" idx="6"/>
          </p:nvPr>
        </p:nvSpPr>
        <p:spPr>
          <a:xfrm>
            <a:off x="6064725" y="1996925"/>
            <a:ext cx="2126100" cy="81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 Based Filtering</a:t>
            </a:r>
            <a:endParaRPr dirty="0"/>
          </a:p>
        </p:txBody>
      </p:sp>
      <p:sp>
        <p:nvSpPr>
          <p:cNvPr id="2" name="TextBox 1">
            <a:extLst>
              <a:ext uri="{FF2B5EF4-FFF2-40B4-BE49-F238E27FC236}">
                <a16:creationId xmlns:a16="http://schemas.microsoft.com/office/drawing/2014/main" id="{D2F76B0E-DCCA-E6A5-48E0-1D90EEFC0E96}"/>
              </a:ext>
            </a:extLst>
          </p:cNvPr>
          <p:cNvSpPr txBox="1"/>
          <p:nvPr/>
        </p:nvSpPr>
        <p:spPr>
          <a:xfrm>
            <a:off x="3625596" y="2569625"/>
            <a:ext cx="1892758" cy="2523768"/>
          </a:xfrm>
          <a:prstGeom prst="rect">
            <a:avLst/>
          </a:prstGeom>
          <a:noFill/>
        </p:spPr>
        <p:txBody>
          <a:bodyPr wrap="square" rtlCol="0">
            <a:spAutoFit/>
          </a:bodyPr>
          <a:lstStyle/>
          <a:p>
            <a:pPr marL="171450" indent="-171450">
              <a:buFont typeface="Arial" panose="020B0604020202020204" pitchFamily="34" charset="0"/>
              <a:buChar char="•"/>
            </a:pPr>
            <a:r>
              <a:rPr lang="en" sz="1200" dirty="0">
                <a:latin typeface=""/>
              </a:rPr>
              <a:t>”People who have agreed in the past tend to agree in the future”</a:t>
            </a:r>
          </a:p>
          <a:p>
            <a:pPr marL="171450" indent="-171450">
              <a:buFont typeface="Arial" panose="020B0604020202020204" pitchFamily="34" charset="0"/>
              <a:buChar char="•"/>
            </a:pPr>
            <a:r>
              <a:rPr lang="en" sz="1200" dirty="0">
                <a:latin typeface=""/>
              </a:rPr>
              <a:t>Collect information from users from feedback to make automatic predictions</a:t>
            </a:r>
          </a:p>
          <a:p>
            <a:pPr marL="171450" indent="-171450">
              <a:buFont typeface="Arial" panose="020B0604020202020204" pitchFamily="34" charset="0"/>
              <a:buChar char="•"/>
            </a:pPr>
            <a:r>
              <a:rPr lang="en-US" sz="1200" dirty="0">
                <a:latin typeface=""/>
              </a:rPr>
              <a:t>U</a:t>
            </a:r>
            <a:r>
              <a:rPr lang="en" sz="1200" dirty="0">
                <a:latin typeface=""/>
              </a:rPr>
              <a:t>ser-based CF rating: compares user ratings to predict rating for new user</a:t>
            </a:r>
          </a:p>
          <a:p>
            <a:endParaRPr lang="en-US" dirty="0"/>
          </a:p>
        </p:txBody>
      </p:sp>
      <p:sp>
        <p:nvSpPr>
          <p:cNvPr id="26" name="TextBox 25">
            <a:extLst>
              <a:ext uri="{FF2B5EF4-FFF2-40B4-BE49-F238E27FC236}">
                <a16:creationId xmlns:a16="http://schemas.microsoft.com/office/drawing/2014/main" id="{A043ED9B-CC35-ABCB-6448-DAE25AE51DB3}"/>
              </a:ext>
            </a:extLst>
          </p:cNvPr>
          <p:cNvSpPr txBox="1"/>
          <p:nvPr/>
        </p:nvSpPr>
        <p:spPr>
          <a:xfrm>
            <a:off x="6181396" y="2569625"/>
            <a:ext cx="1892758" cy="1015663"/>
          </a:xfrm>
          <a:prstGeom prst="rect">
            <a:avLst/>
          </a:prstGeom>
          <a:noFill/>
        </p:spPr>
        <p:txBody>
          <a:bodyPr wrap="square" rtlCol="0">
            <a:spAutoFit/>
          </a:bodyPr>
          <a:lstStyle/>
          <a:p>
            <a:pPr marL="171450" indent="-171450">
              <a:buFont typeface="Arial" panose="020B0604020202020204" pitchFamily="34" charset="0"/>
              <a:buChar char="•"/>
            </a:pPr>
            <a:r>
              <a:rPr lang="en" sz="1200" dirty="0">
                <a:latin typeface=""/>
              </a:rPr>
              <a:t>Identify items/users via item/user descriptions/features</a:t>
            </a:r>
          </a:p>
          <a:p>
            <a:pPr marL="171450" indent="-171450">
              <a:buFont typeface="Arial" panose="020B0604020202020204" pitchFamily="34" charset="0"/>
              <a:buChar char="•"/>
            </a:pPr>
            <a:r>
              <a:rPr lang="en" sz="1200" dirty="0">
                <a:latin typeface=""/>
              </a:rPr>
              <a:t>Solves cold-start problem</a:t>
            </a:r>
            <a:endParaRPr lang="en-US" dirty="0"/>
          </a:p>
        </p:txBody>
      </p:sp>
      <p:sp>
        <p:nvSpPr>
          <p:cNvPr id="27" name="TextBox 26">
            <a:extLst>
              <a:ext uri="{FF2B5EF4-FFF2-40B4-BE49-F238E27FC236}">
                <a16:creationId xmlns:a16="http://schemas.microsoft.com/office/drawing/2014/main" id="{4968E319-EA34-3A34-6380-D9C3C783D1E1}"/>
              </a:ext>
            </a:extLst>
          </p:cNvPr>
          <p:cNvSpPr txBox="1"/>
          <p:nvPr/>
        </p:nvSpPr>
        <p:spPr>
          <a:xfrm>
            <a:off x="1069696" y="2569625"/>
            <a:ext cx="1892758" cy="861774"/>
          </a:xfrm>
          <a:prstGeom prst="rect">
            <a:avLst/>
          </a:prstGeom>
          <a:noFill/>
        </p:spPr>
        <p:txBody>
          <a:bodyPr wrap="square" rtlCol="0">
            <a:spAutoFit/>
          </a:bodyPr>
          <a:lstStyle/>
          <a:p>
            <a:pPr marL="171450" indent="-171450">
              <a:buFont typeface="Arial" panose="020B0604020202020204" pitchFamily="34" charset="0"/>
              <a:buChar char="•"/>
            </a:pPr>
            <a:r>
              <a:rPr lang="en" sz="1200" dirty="0">
                <a:latin typeface=""/>
              </a:rPr>
              <a:t>Information filtering system to predict user preferences</a:t>
            </a:r>
          </a:p>
          <a:p>
            <a:pPr marL="171450" indent="-171450">
              <a:buFont typeface="Arial" panose="020B0604020202020204" pitchFamily="34" charset="0"/>
              <a:buChar char="•"/>
            </a:pPr>
            <a:r>
              <a:rPr lang="en" sz="1200" dirty="0">
                <a:latin typeface=""/>
              </a:rPr>
              <a:t>Netflix and Amazon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subTitle" idx="1"/>
          </p:nvPr>
        </p:nvSpPr>
        <p:spPr>
          <a:xfrm>
            <a:off x="576973" y="1381799"/>
            <a:ext cx="3995028" cy="331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RS commonly used for commercial means</a:t>
            </a:r>
            <a:endParaRPr dirty="0"/>
          </a:p>
          <a:p>
            <a:pPr marL="457200" lvl="0" indent="-317500" algn="l" rtl="0">
              <a:spcBef>
                <a:spcPts val="1000"/>
              </a:spcBef>
              <a:spcAft>
                <a:spcPts val="0"/>
              </a:spcAft>
              <a:buSzPts val="1400"/>
              <a:buChar char="●"/>
            </a:pPr>
            <a:r>
              <a:rPr lang="en-US" dirty="0"/>
              <a:t> Movie recommendations</a:t>
            </a:r>
          </a:p>
          <a:p>
            <a:pPr marL="457200" lvl="0" indent="-317500" algn="l" rtl="0">
              <a:spcBef>
                <a:spcPts val="0"/>
              </a:spcBef>
              <a:spcAft>
                <a:spcPts val="0"/>
              </a:spcAft>
              <a:buSzPts val="1400"/>
              <a:buChar char="●"/>
            </a:pPr>
            <a:r>
              <a:rPr lang="en-US" dirty="0"/>
              <a:t> Product recommendations</a:t>
            </a:r>
          </a:p>
          <a:p>
            <a:pPr marL="457200" lvl="0" indent="-317500" algn="l" rtl="0">
              <a:spcBef>
                <a:spcPts val="0"/>
              </a:spcBef>
              <a:spcAft>
                <a:spcPts val="0"/>
              </a:spcAft>
              <a:buSzPts val="1400"/>
              <a:buChar char="●"/>
            </a:pPr>
            <a:endParaRPr lang="en-US" dirty="0"/>
          </a:p>
          <a:p>
            <a:pPr marL="0" lvl="0" indent="0">
              <a:buNone/>
            </a:pPr>
            <a:r>
              <a:rPr lang="en-US" dirty="0"/>
              <a:t>HRS are less explored</a:t>
            </a:r>
          </a:p>
          <a:p>
            <a:pPr lvl="0" indent="-317500">
              <a:spcBef>
                <a:spcPts val="1000"/>
              </a:spcBef>
            </a:pPr>
            <a:r>
              <a:rPr lang="en-US" dirty="0"/>
              <a:t> Medical diagnosis not explored as much</a:t>
            </a:r>
          </a:p>
          <a:p>
            <a:pPr lvl="0" indent="-317500"/>
            <a:r>
              <a:rPr lang="en-US" dirty="0"/>
              <a:t> Sparsity, cold-start, privacy from unpredictability, differentiating cases between individuals, privacy of patient data.</a:t>
            </a:r>
          </a:p>
          <a:p>
            <a:pPr lvl="0" indent="-317500"/>
            <a:endParaRPr lang="en-US" dirty="0"/>
          </a:p>
          <a:p>
            <a:pPr marL="139700" lvl="0" indent="0">
              <a:buNone/>
            </a:pPr>
            <a:r>
              <a:rPr lang="en-US" dirty="0"/>
              <a:t>CBCF and </a:t>
            </a:r>
            <a:r>
              <a:rPr lang="en-US" dirty="0" err="1"/>
              <a:t>FairGRecs</a:t>
            </a:r>
            <a:endParaRPr lang="en-US" dirty="0"/>
          </a:p>
          <a:p>
            <a:pPr marL="0" lvl="0" indent="0" algn="l" rtl="0">
              <a:spcBef>
                <a:spcPts val="1000"/>
              </a:spcBef>
              <a:spcAft>
                <a:spcPts val="1000"/>
              </a:spcAft>
              <a:buNone/>
            </a:pPr>
            <a:r>
              <a:rPr lang="en" dirty="0"/>
              <a:t>	</a:t>
            </a:r>
          </a:p>
        </p:txBody>
      </p:sp>
      <p:sp>
        <p:nvSpPr>
          <p:cNvPr id="285" name="Google Shape;285;p40"/>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Formulation</a:t>
            </a:r>
            <a:endParaRPr dirty="0"/>
          </a:p>
        </p:txBody>
      </p:sp>
      <p:pic>
        <p:nvPicPr>
          <p:cNvPr id="2" name="Picture 1">
            <a:extLst>
              <a:ext uri="{FF2B5EF4-FFF2-40B4-BE49-F238E27FC236}">
                <a16:creationId xmlns:a16="http://schemas.microsoft.com/office/drawing/2014/main" id="{9031927A-7589-B764-3991-3942AF96B493}"/>
              </a:ext>
            </a:extLst>
          </p:cNvPr>
          <p:cNvPicPr>
            <a:picLocks noChangeAspect="1"/>
          </p:cNvPicPr>
          <p:nvPr/>
        </p:nvPicPr>
        <p:blipFill>
          <a:blip r:embed="rId3"/>
          <a:stretch>
            <a:fillRect/>
          </a:stretch>
        </p:blipFill>
        <p:spPr>
          <a:xfrm>
            <a:off x="4552141" y="1544016"/>
            <a:ext cx="4550734" cy="19902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9"/>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Preliminaries</a:t>
            </a:r>
            <a:endParaRPr dirty="0"/>
          </a:p>
        </p:txBody>
      </p:sp>
      <p:sp>
        <p:nvSpPr>
          <p:cNvPr id="647" name="Google Shape;647;p59"/>
          <p:cNvSpPr txBox="1">
            <a:spLocks noGrp="1"/>
          </p:cNvSpPr>
          <p:nvPr>
            <p:ph type="subTitle" idx="1"/>
          </p:nvPr>
        </p:nvSpPr>
        <p:spPr>
          <a:xfrm>
            <a:off x="4916852" y="1272836"/>
            <a:ext cx="23160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CBCF Algorithm</a:t>
            </a:r>
            <a:endParaRPr dirty="0"/>
          </a:p>
        </p:txBody>
      </p:sp>
      <p:sp>
        <p:nvSpPr>
          <p:cNvPr id="648" name="Google Shape;648;p59"/>
          <p:cNvSpPr txBox="1">
            <a:spLocks noGrp="1"/>
          </p:cNvSpPr>
          <p:nvPr>
            <p:ph type="subTitle" idx="2"/>
          </p:nvPr>
        </p:nvSpPr>
        <p:spPr>
          <a:xfrm>
            <a:off x="4774792" y="1578526"/>
            <a:ext cx="2510309" cy="9419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LightFM</a:t>
            </a:r>
            <a:r>
              <a:rPr lang="en" dirty="0"/>
              <a:t> </a:t>
            </a:r>
          </a:p>
          <a:p>
            <a:pPr marL="285750" lvl="0" indent="-285750" algn="ctr" rtl="0">
              <a:spcBef>
                <a:spcPts val="0"/>
              </a:spcBef>
              <a:spcAft>
                <a:spcPts val="0"/>
              </a:spcAft>
              <a:buFontTx/>
              <a:buChar char="-"/>
            </a:pPr>
            <a:r>
              <a:rPr lang="en-US" dirty="0"/>
              <a:t>L</a:t>
            </a:r>
            <a:r>
              <a:rPr lang="en" dirty="0" err="1"/>
              <a:t>atent</a:t>
            </a:r>
            <a:r>
              <a:rPr lang="en" dirty="0"/>
              <a:t> representation</a:t>
            </a:r>
          </a:p>
          <a:p>
            <a:pPr marL="285750" lvl="0" indent="-285750" algn="ctr" rtl="0">
              <a:spcBef>
                <a:spcPts val="0"/>
              </a:spcBef>
              <a:spcAft>
                <a:spcPts val="0"/>
              </a:spcAft>
              <a:buFontTx/>
              <a:buChar char="-"/>
            </a:pPr>
            <a:r>
              <a:rPr lang="en-US" dirty="0"/>
              <a:t>L</a:t>
            </a:r>
            <a:r>
              <a:rPr lang="en" dirty="0" err="1"/>
              <a:t>inear</a:t>
            </a:r>
            <a:r>
              <a:rPr lang="en" dirty="0"/>
              <a:t> combinations</a:t>
            </a:r>
            <a:endParaRPr dirty="0"/>
          </a:p>
        </p:txBody>
      </p:sp>
      <p:sp>
        <p:nvSpPr>
          <p:cNvPr id="649" name="Google Shape;649;p59"/>
          <p:cNvSpPr txBox="1">
            <a:spLocks noGrp="1"/>
          </p:cNvSpPr>
          <p:nvPr>
            <p:ph type="subTitle" idx="3"/>
          </p:nvPr>
        </p:nvSpPr>
        <p:spPr>
          <a:xfrm>
            <a:off x="1911150" y="1219174"/>
            <a:ext cx="23160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CF Algorithms</a:t>
            </a:r>
            <a:endParaRPr dirty="0"/>
          </a:p>
        </p:txBody>
      </p:sp>
      <p:sp>
        <p:nvSpPr>
          <p:cNvPr id="650" name="Google Shape;650;p59"/>
          <p:cNvSpPr txBox="1">
            <a:spLocks noGrp="1"/>
          </p:cNvSpPr>
          <p:nvPr>
            <p:ph type="subTitle" idx="4"/>
          </p:nvPr>
        </p:nvSpPr>
        <p:spPr>
          <a:xfrm>
            <a:off x="2053200" y="1629836"/>
            <a:ext cx="2031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t>
            </a:r>
            <a:r>
              <a:rPr lang="en" dirty="0"/>
              <a:t>o-Cluster, </a:t>
            </a:r>
            <a:r>
              <a:rPr lang="en" dirty="0" err="1"/>
              <a:t>kNN</a:t>
            </a:r>
            <a:r>
              <a:rPr lang="en" dirty="0"/>
              <a:t>, SVD</a:t>
            </a:r>
            <a:endParaRPr dirty="0"/>
          </a:p>
        </p:txBody>
      </p:sp>
      <p:sp>
        <p:nvSpPr>
          <p:cNvPr id="651" name="Google Shape;651;p59"/>
          <p:cNvSpPr txBox="1">
            <a:spLocks noGrp="1"/>
          </p:cNvSpPr>
          <p:nvPr>
            <p:ph type="subTitle" idx="5"/>
          </p:nvPr>
        </p:nvSpPr>
        <p:spPr>
          <a:xfrm>
            <a:off x="4877525" y="2629318"/>
            <a:ext cx="23160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Health</a:t>
            </a:r>
            <a:endParaRPr dirty="0"/>
          </a:p>
        </p:txBody>
      </p:sp>
      <p:sp>
        <p:nvSpPr>
          <p:cNvPr id="652" name="Google Shape;652;p59"/>
          <p:cNvSpPr txBox="1">
            <a:spLocks noGrp="1"/>
          </p:cNvSpPr>
          <p:nvPr>
            <p:ph type="subTitle" idx="6"/>
          </p:nvPr>
        </p:nvSpPr>
        <p:spPr>
          <a:xfrm>
            <a:off x="4722543" y="2986318"/>
            <a:ext cx="251030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FairGRecs</a:t>
            </a:r>
            <a:endParaRPr lang="en" dirty="0"/>
          </a:p>
          <a:p>
            <a:pPr marL="285750" lvl="0" indent="-285750" algn="ctr" rtl="0">
              <a:spcBef>
                <a:spcPts val="0"/>
              </a:spcBef>
              <a:spcAft>
                <a:spcPts val="0"/>
              </a:spcAft>
              <a:buFontTx/>
              <a:buChar char="-"/>
            </a:pPr>
            <a:r>
              <a:rPr lang="en-US" dirty="0"/>
              <a:t>B</a:t>
            </a:r>
            <a:r>
              <a:rPr lang="en" dirty="0" err="1"/>
              <a:t>uilt</a:t>
            </a:r>
            <a:r>
              <a:rPr lang="en" dirty="0"/>
              <a:t> by </a:t>
            </a:r>
            <a:r>
              <a:rPr lang="en" dirty="0" err="1"/>
              <a:t>EMRBots</a:t>
            </a:r>
            <a:r>
              <a:rPr lang="en" dirty="0"/>
              <a:t> of 10 thousand </a:t>
            </a:r>
            <a:r>
              <a:rPr lang="en" dirty="0" err="1"/>
              <a:t>artific</a:t>
            </a:r>
            <a:r>
              <a:rPr lang="en-US" dirty="0" err="1"/>
              <a:t>i</a:t>
            </a:r>
            <a:r>
              <a:rPr lang="en" dirty="0"/>
              <a:t>al patients</a:t>
            </a:r>
          </a:p>
          <a:p>
            <a:pPr marL="285750" lvl="0" indent="-285750" algn="ctr" rtl="0">
              <a:spcBef>
                <a:spcPts val="0"/>
              </a:spcBef>
              <a:spcAft>
                <a:spcPts val="0"/>
              </a:spcAft>
              <a:buFontTx/>
              <a:buChar char="-"/>
            </a:pPr>
            <a:r>
              <a:rPr lang="en-US" dirty="0"/>
              <a:t>P</a:t>
            </a:r>
            <a:r>
              <a:rPr lang="en" dirty="0" err="1"/>
              <a:t>atient</a:t>
            </a:r>
            <a:r>
              <a:rPr lang="en" dirty="0"/>
              <a:t> ratings</a:t>
            </a:r>
          </a:p>
          <a:p>
            <a:pPr marL="285750" lvl="0" indent="-285750" algn="ctr" rtl="0">
              <a:spcBef>
                <a:spcPts val="0"/>
              </a:spcBef>
              <a:spcAft>
                <a:spcPts val="0"/>
              </a:spcAft>
              <a:buFontTx/>
              <a:buChar char="-"/>
            </a:pPr>
            <a:endParaRPr dirty="0"/>
          </a:p>
        </p:txBody>
      </p:sp>
      <p:sp>
        <p:nvSpPr>
          <p:cNvPr id="653" name="Google Shape;653;p59"/>
          <p:cNvSpPr txBox="1">
            <a:spLocks noGrp="1"/>
          </p:cNvSpPr>
          <p:nvPr>
            <p:ph type="subTitle" idx="7"/>
          </p:nvPr>
        </p:nvSpPr>
        <p:spPr>
          <a:xfrm>
            <a:off x="1911150" y="2629318"/>
            <a:ext cx="23160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Commercial </a:t>
            </a:r>
            <a:endParaRPr dirty="0"/>
          </a:p>
        </p:txBody>
      </p:sp>
      <p:sp>
        <p:nvSpPr>
          <p:cNvPr id="654" name="Google Shape;654;p59"/>
          <p:cNvSpPr txBox="1">
            <a:spLocks noGrp="1"/>
          </p:cNvSpPr>
          <p:nvPr>
            <p:ph type="subTitle" idx="8"/>
          </p:nvPr>
        </p:nvSpPr>
        <p:spPr>
          <a:xfrm>
            <a:off x="1824067" y="2986318"/>
            <a:ext cx="2316000" cy="18904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MovieLens</a:t>
            </a:r>
            <a:r>
              <a:rPr lang="en" dirty="0"/>
              <a:t> and </a:t>
            </a:r>
            <a:r>
              <a:rPr lang="en" dirty="0" err="1"/>
              <a:t>StackExchange</a:t>
            </a:r>
            <a:endParaRPr lang="en" dirty="0"/>
          </a:p>
          <a:p>
            <a:pPr marL="285750" lvl="0" indent="-285750" algn="ctr" rtl="0">
              <a:spcBef>
                <a:spcPts val="0"/>
              </a:spcBef>
              <a:spcAft>
                <a:spcPts val="0"/>
              </a:spcAft>
              <a:buFontTx/>
              <a:buChar char="-"/>
            </a:pPr>
            <a:r>
              <a:rPr lang="en" dirty="0" err="1"/>
              <a:t>MovieLens</a:t>
            </a:r>
            <a:r>
              <a:rPr lang="en" dirty="0"/>
              <a:t>: sparse</a:t>
            </a:r>
          </a:p>
          <a:p>
            <a:pPr marL="285750" lvl="0" indent="-285750" algn="ctr" rtl="0">
              <a:spcBef>
                <a:spcPts val="0"/>
              </a:spcBef>
              <a:spcAft>
                <a:spcPts val="0"/>
              </a:spcAft>
              <a:buFontTx/>
              <a:buChar char="-"/>
            </a:pPr>
            <a:r>
              <a:rPr lang="en" dirty="0" err="1"/>
              <a:t>StackExchange</a:t>
            </a:r>
            <a:r>
              <a:rPr lang="en" dirty="0"/>
              <a:t>: cold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713225" y="445025"/>
            <a:ext cx="707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dirty="0"/>
              <a:t>Technical Design </a:t>
            </a:r>
            <a:endParaRPr dirty="0"/>
          </a:p>
        </p:txBody>
      </p:sp>
      <p:sp>
        <p:nvSpPr>
          <p:cNvPr id="321" name="Google Shape;321;p44"/>
          <p:cNvSpPr txBox="1">
            <a:spLocks noGrp="1"/>
          </p:cNvSpPr>
          <p:nvPr>
            <p:ph type="subTitle" idx="1"/>
          </p:nvPr>
        </p:nvSpPr>
        <p:spPr>
          <a:xfrm>
            <a:off x="345945" y="1569777"/>
            <a:ext cx="3917003" cy="4580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Weighted Approximate—Rank Pairwise (WARP)</a:t>
            </a:r>
            <a:endParaRPr dirty="0"/>
          </a:p>
        </p:txBody>
      </p:sp>
      <p:sp>
        <p:nvSpPr>
          <p:cNvPr id="322" name="Google Shape;322;p44"/>
          <p:cNvSpPr txBox="1">
            <a:spLocks noGrp="1"/>
          </p:cNvSpPr>
          <p:nvPr>
            <p:ph type="subTitle" idx="2"/>
          </p:nvPr>
        </p:nvSpPr>
        <p:spPr>
          <a:xfrm>
            <a:off x="1061396" y="2175534"/>
            <a:ext cx="2486100" cy="9021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Tx/>
              <a:buChar char="-"/>
            </a:pPr>
            <a:r>
              <a:rPr lang="en-US" dirty="0"/>
              <a:t>Loss approach to optimize classification metrics</a:t>
            </a:r>
          </a:p>
          <a:p>
            <a:pPr marL="285750" lvl="0" indent="-285750" algn="ctr" rtl="0">
              <a:spcBef>
                <a:spcPts val="0"/>
              </a:spcBef>
              <a:spcAft>
                <a:spcPts val="0"/>
              </a:spcAft>
              <a:buFontTx/>
              <a:buChar char="-"/>
            </a:pPr>
            <a:r>
              <a:rPr lang="en-US" dirty="0"/>
              <a:t>Negative sampling technique with SGD</a:t>
            </a:r>
            <a:endParaRPr dirty="0"/>
          </a:p>
        </p:txBody>
      </p:sp>
      <p:sp>
        <p:nvSpPr>
          <p:cNvPr id="323" name="Google Shape;323;p44"/>
          <p:cNvSpPr txBox="1">
            <a:spLocks noGrp="1"/>
          </p:cNvSpPr>
          <p:nvPr>
            <p:ph type="subTitle" idx="3"/>
          </p:nvPr>
        </p:nvSpPr>
        <p:spPr>
          <a:xfrm>
            <a:off x="5155933" y="1569777"/>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LightFM</a:t>
            </a:r>
            <a:r>
              <a:rPr lang="en" dirty="0"/>
              <a:t> (CBCF)</a:t>
            </a:r>
            <a:endParaRPr dirty="0"/>
          </a:p>
        </p:txBody>
      </p:sp>
      <p:sp>
        <p:nvSpPr>
          <p:cNvPr id="324" name="Google Shape;324;p44"/>
          <p:cNvSpPr txBox="1">
            <a:spLocks noGrp="1"/>
          </p:cNvSpPr>
          <p:nvPr>
            <p:ph type="subTitle" idx="4"/>
          </p:nvPr>
        </p:nvSpPr>
        <p:spPr>
          <a:xfrm>
            <a:off x="4715362" y="2175534"/>
            <a:ext cx="3367242" cy="9021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Tx/>
              <a:buChar char="-"/>
            </a:pPr>
            <a:r>
              <a:rPr lang="en" dirty="0"/>
              <a:t>WARP loss function and SGD sample negative items to rank and generate feature embeddings</a:t>
            </a:r>
          </a:p>
          <a:p>
            <a:pPr marL="285750" lvl="0" indent="-285750" algn="ctr" rtl="0">
              <a:spcBef>
                <a:spcPts val="0"/>
              </a:spcBef>
              <a:spcAft>
                <a:spcPts val="0"/>
              </a:spcAft>
              <a:buFontTx/>
              <a:buChar char="-"/>
            </a:pPr>
            <a:r>
              <a:rPr lang="en" dirty="0"/>
              <a:t>CF: Generating latent vectors/embeddings</a:t>
            </a:r>
          </a:p>
          <a:p>
            <a:pPr marL="285750" lvl="0" indent="-285750" algn="ctr" rtl="0">
              <a:spcBef>
                <a:spcPts val="0"/>
              </a:spcBef>
              <a:spcAft>
                <a:spcPts val="0"/>
              </a:spcAft>
              <a:buFontTx/>
              <a:buChar char="-"/>
            </a:pPr>
            <a:r>
              <a:rPr lang="en" dirty="0"/>
              <a:t>CB: linear combination of embeddings to des</a:t>
            </a:r>
            <a:r>
              <a:rPr lang="en-US" dirty="0"/>
              <a:t>c</a:t>
            </a:r>
            <a:r>
              <a:rPr lang="en" dirty="0" err="1"/>
              <a:t>ribe</a:t>
            </a:r>
            <a:r>
              <a:rPr lang="en" dirty="0"/>
              <a:t> users</a:t>
            </a:r>
          </a:p>
          <a:p>
            <a:pPr marL="285750" lvl="0" indent="-285750" algn="ctr" rtl="0">
              <a:spcBef>
                <a:spcPts val="0"/>
              </a:spcBef>
              <a:spcAft>
                <a:spcPts val="0"/>
              </a:spcAft>
              <a:buFontTx/>
              <a:buChar char="-"/>
            </a:pPr>
            <a:endParaRPr dirty="0"/>
          </a:p>
        </p:txBody>
      </p:sp>
      <p:pic>
        <p:nvPicPr>
          <p:cNvPr id="4" name="Picture 3">
            <a:extLst>
              <a:ext uri="{FF2B5EF4-FFF2-40B4-BE49-F238E27FC236}">
                <a16:creationId xmlns:a16="http://schemas.microsoft.com/office/drawing/2014/main" id="{D868BC5C-176C-3353-97CD-D79D32B94C59}"/>
              </a:ext>
            </a:extLst>
          </p:cNvPr>
          <p:cNvPicPr>
            <a:picLocks noChangeAspect="1"/>
          </p:cNvPicPr>
          <p:nvPr/>
        </p:nvPicPr>
        <p:blipFill>
          <a:blip r:embed="rId3"/>
          <a:stretch>
            <a:fillRect/>
          </a:stretch>
        </p:blipFill>
        <p:spPr>
          <a:xfrm>
            <a:off x="6617135" y="4123763"/>
            <a:ext cx="2336579" cy="700337"/>
          </a:xfrm>
          <a:prstGeom prst="rect">
            <a:avLst/>
          </a:prstGeom>
        </p:spPr>
      </p:pic>
      <p:pic>
        <p:nvPicPr>
          <p:cNvPr id="5" name="Picture 4">
            <a:extLst>
              <a:ext uri="{FF2B5EF4-FFF2-40B4-BE49-F238E27FC236}">
                <a16:creationId xmlns:a16="http://schemas.microsoft.com/office/drawing/2014/main" id="{D646C35C-96C0-7C3E-0C5C-B26B899B025A}"/>
              </a:ext>
            </a:extLst>
          </p:cNvPr>
          <p:cNvPicPr>
            <a:picLocks noChangeAspect="1"/>
          </p:cNvPicPr>
          <p:nvPr/>
        </p:nvPicPr>
        <p:blipFill>
          <a:blip r:embed="rId4"/>
          <a:stretch>
            <a:fillRect/>
          </a:stretch>
        </p:blipFill>
        <p:spPr>
          <a:xfrm>
            <a:off x="2287262" y="3842891"/>
            <a:ext cx="2105512" cy="981209"/>
          </a:xfrm>
          <a:prstGeom prst="rect">
            <a:avLst/>
          </a:prstGeom>
        </p:spPr>
      </p:pic>
      <p:pic>
        <p:nvPicPr>
          <p:cNvPr id="6" name="Picture 5">
            <a:extLst>
              <a:ext uri="{FF2B5EF4-FFF2-40B4-BE49-F238E27FC236}">
                <a16:creationId xmlns:a16="http://schemas.microsoft.com/office/drawing/2014/main" id="{BF56F8F1-589D-34FC-EBCD-4EDAD94C8CD6}"/>
              </a:ext>
            </a:extLst>
          </p:cNvPr>
          <p:cNvPicPr>
            <a:picLocks noChangeAspect="1"/>
          </p:cNvPicPr>
          <p:nvPr/>
        </p:nvPicPr>
        <p:blipFill>
          <a:blip r:embed="rId5"/>
          <a:stretch>
            <a:fillRect/>
          </a:stretch>
        </p:blipFill>
        <p:spPr>
          <a:xfrm>
            <a:off x="4392774" y="4194668"/>
            <a:ext cx="2276992" cy="582313"/>
          </a:xfrm>
          <a:prstGeom prst="rect">
            <a:avLst/>
          </a:prstGeom>
        </p:spPr>
      </p:pic>
    </p:spTree>
    <p:extLst>
      <p:ext uri="{BB962C8B-B14F-4D97-AF65-F5344CB8AC3E}">
        <p14:creationId xmlns:p14="http://schemas.microsoft.com/office/powerpoint/2010/main" val="91993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Comparison of Models</a:t>
            </a:r>
            <a:endParaRPr dirty="0"/>
          </a:p>
        </p:txBody>
      </p:sp>
      <p:sp>
        <p:nvSpPr>
          <p:cNvPr id="381" name="Google Shape;381;p49"/>
          <p:cNvSpPr txBox="1"/>
          <p:nvPr/>
        </p:nvSpPr>
        <p:spPr>
          <a:xfrm>
            <a:off x="1547713" y="1564100"/>
            <a:ext cx="19554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latin typeface="Montserrat"/>
                <a:ea typeface="Montserrat"/>
                <a:cs typeface="Montserrat"/>
                <a:sym typeface="Montserrat"/>
              </a:rPr>
              <a:t>Good ranking metric to measure amount of </a:t>
            </a:r>
            <a:r>
              <a:rPr lang="en" dirty="0" err="1">
                <a:solidFill>
                  <a:schemeClr val="dk2"/>
                </a:solidFill>
                <a:latin typeface="Montserrat"/>
                <a:ea typeface="Montserrat"/>
                <a:cs typeface="Montserrat"/>
                <a:sym typeface="Montserrat"/>
              </a:rPr>
              <a:t>corre</a:t>
            </a:r>
            <a:r>
              <a:rPr lang="en-US" dirty="0">
                <a:solidFill>
                  <a:schemeClr val="dk2"/>
                </a:solidFill>
                <a:latin typeface="Montserrat"/>
                <a:ea typeface="Montserrat"/>
                <a:cs typeface="Montserrat"/>
                <a:sym typeface="Montserrat"/>
              </a:rPr>
              <a:t>c</a:t>
            </a:r>
            <a:r>
              <a:rPr lang="en" dirty="0" err="1">
                <a:solidFill>
                  <a:schemeClr val="dk2"/>
                </a:solidFill>
                <a:latin typeface="Montserrat"/>
                <a:ea typeface="Montserrat"/>
                <a:cs typeface="Montserrat"/>
                <a:sym typeface="Montserrat"/>
              </a:rPr>
              <a:t>tly</a:t>
            </a:r>
            <a:r>
              <a:rPr lang="en" dirty="0">
                <a:solidFill>
                  <a:schemeClr val="dk2"/>
                </a:solidFill>
                <a:latin typeface="Montserrat"/>
                <a:ea typeface="Montserrat"/>
                <a:cs typeface="Montserrat"/>
                <a:sym typeface="Montserrat"/>
              </a:rPr>
              <a:t> ranked items in C.V</a:t>
            </a:r>
            <a:endParaRPr dirty="0">
              <a:solidFill>
                <a:schemeClr val="dk2"/>
              </a:solidFill>
              <a:latin typeface="Montserrat"/>
              <a:ea typeface="Montserrat"/>
              <a:cs typeface="Montserrat"/>
              <a:sym typeface="Montserrat"/>
            </a:endParaRPr>
          </a:p>
        </p:txBody>
      </p:sp>
      <p:sp>
        <p:nvSpPr>
          <p:cNvPr id="382" name="Google Shape;382;p49"/>
          <p:cNvSpPr txBox="1"/>
          <p:nvPr/>
        </p:nvSpPr>
        <p:spPr>
          <a:xfrm>
            <a:off x="1547788" y="1320038"/>
            <a:ext cx="18582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1"/>
                </a:solidFill>
                <a:latin typeface="Vidaloka"/>
                <a:ea typeface="Vidaloka"/>
                <a:cs typeface="Vidaloka"/>
                <a:sym typeface="Vidaloka"/>
              </a:rPr>
              <a:t>AUC</a:t>
            </a:r>
            <a:endParaRPr sz="2400" dirty="0">
              <a:solidFill>
                <a:schemeClr val="dk1"/>
              </a:solidFill>
              <a:latin typeface="Vidaloka"/>
              <a:ea typeface="Vidaloka"/>
              <a:cs typeface="Vidaloka"/>
              <a:sym typeface="Vidaloka"/>
            </a:endParaRPr>
          </a:p>
        </p:txBody>
      </p:sp>
      <p:sp>
        <p:nvSpPr>
          <p:cNvPr id="383" name="Google Shape;383;p49"/>
          <p:cNvSpPr txBox="1"/>
          <p:nvPr/>
        </p:nvSpPr>
        <p:spPr>
          <a:xfrm flipH="1">
            <a:off x="1547713" y="3507999"/>
            <a:ext cx="2516100" cy="34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1"/>
                </a:solidFill>
                <a:latin typeface="Vidaloka"/>
                <a:ea typeface="Vidaloka"/>
                <a:cs typeface="Vidaloka"/>
                <a:sym typeface="Vidaloka"/>
              </a:rPr>
              <a:t>CBCF is the best</a:t>
            </a:r>
            <a:endParaRPr sz="2400" dirty="0">
              <a:solidFill>
                <a:schemeClr val="dk1"/>
              </a:solidFill>
              <a:latin typeface="Vidaloka"/>
              <a:ea typeface="Vidaloka"/>
              <a:cs typeface="Vidaloka"/>
              <a:sym typeface="Vidaloka"/>
            </a:endParaRPr>
          </a:p>
        </p:txBody>
      </p:sp>
      <p:sp>
        <p:nvSpPr>
          <p:cNvPr id="384" name="Google Shape;384;p49"/>
          <p:cNvSpPr txBox="1"/>
          <p:nvPr/>
        </p:nvSpPr>
        <p:spPr>
          <a:xfrm flipH="1">
            <a:off x="1547713" y="3774132"/>
            <a:ext cx="19557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2"/>
                </a:solidFill>
                <a:latin typeface="Montserrat"/>
                <a:ea typeface="Montserrat"/>
                <a:cs typeface="Montserrat"/>
                <a:sym typeface="Montserrat"/>
              </a:rPr>
              <a:t>CBCF &gt; SVD &gt; </a:t>
            </a:r>
            <a:r>
              <a:rPr lang="en-US" dirty="0" err="1">
                <a:solidFill>
                  <a:schemeClr val="dk2"/>
                </a:solidFill>
                <a:latin typeface="Montserrat"/>
                <a:ea typeface="Montserrat"/>
                <a:cs typeface="Montserrat"/>
                <a:sym typeface="Montserrat"/>
              </a:rPr>
              <a:t>kNN</a:t>
            </a:r>
            <a:r>
              <a:rPr lang="en-US" dirty="0">
                <a:solidFill>
                  <a:schemeClr val="dk2"/>
                </a:solidFill>
                <a:latin typeface="Montserrat"/>
                <a:ea typeface="Montserrat"/>
                <a:cs typeface="Montserrat"/>
                <a:sym typeface="Montserrat"/>
              </a:rPr>
              <a:t> &gt; co-cluster</a:t>
            </a:r>
            <a:endParaRPr dirty="0">
              <a:solidFill>
                <a:schemeClr val="dk2"/>
              </a:solidFill>
              <a:latin typeface="Montserrat"/>
              <a:ea typeface="Montserrat"/>
              <a:cs typeface="Montserrat"/>
              <a:sym typeface="Montserrat"/>
            </a:endParaRPr>
          </a:p>
        </p:txBody>
      </p:sp>
      <p:sp>
        <p:nvSpPr>
          <p:cNvPr id="387" name="Google Shape;387;p49"/>
          <p:cNvSpPr txBox="1"/>
          <p:nvPr/>
        </p:nvSpPr>
        <p:spPr>
          <a:xfrm>
            <a:off x="1547738" y="2825000"/>
            <a:ext cx="19554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latin typeface="Montserrat"/>
                <a:ea typeface="Montserrat"/>
                <a:cs typeface="Montserrat"/>
                <a:sym typeface="Montserrat"/>
              </a:rPr>
              <a:t>3 on epochs but </a:t>
            </a:r>
            <a:r>
              <a:rPr lang="en" dirty="0" err="1">
                <a:solidFill>
                  <a:schemeClr val="dk2"/>
                </a:solidFill>
                <a:latin typeface="Montserrat"/>
                <a:ea typeface="Montserrat"/>
                <a:cs typeface="Montserrat"/>
                <a:sym typeface="Montserrat"/>
              </a:rPr>
              <a:t>kNN</a:t>
            </a:r>
            <a:r>
              <a:rPr lang="en" dirty="0">
                <a:solidFill>
                  <a:schemeClr val="dk2"/>
                </a:solidFill>
                <a:latin typeface="Montserrat"/>
                <a:ea typeface="Montserrat"/>
                <a:cs typeface="Montserrat"/>
                <a:sym typeface="Montserrat"/>
              </a:rPr>
              <a:t> is on size of k</a:t>
            </a:r>
            <a:endParaRPr dirty="0">
              <a:solidFill>
                <a:schemeClr val="dk2"/>
              </a:solidFill>
              <a:latin typeface="Lato"/>
              <a:ea typeface="Lato"/>
              <a:cs typeface="Lato"/>
              <a:sym typeface="Lato"/>
            </a:endParaRPr>
          </a:p>
        </p:txBody>
      </p:sp>
      <p:sp>
        <p:nvSpPr>
          <p:cNvPr id="388" name="Google Shape;388;p49"/>
          <p:cNvSpPr txBox="1"/>
          <p:nvPr/>
        </p:nvSpPr>
        <p:spPr>
          <a:xfrm>
            <a:off x="1547713" y="2567838"/>
            <a:ext cx="18582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1"/>
                </a:solidFill>
                <a:latin typeface="Vidaloka"/>
                <a:ea typeface="Vidaloka"/>
                <a:cs typeface="Vidaloka"/>
                <a:sym typeface="Vidaloka"/>
              </a:rPr>
              <a:t>Epochs</a:t>
            </a:r>
            <a:endParaRPr sz="2400" dirty="0">
              <a:solidFill>
                <a:schemeClr val="dk1"/>
              </a:solidFill>
              <a:latin typeface="Vidaloka"/>
              <a:ea typeface="Vidaloka"/>
              <a:cs typeface="Vidaloka"/>
              <a:sym typeface="Vidaloka"/>
            </a:endParaRPr>
          </a:p>
        </p:txBody>
      </p:sp>
      <p:pic>
        <p:nvPicPr>
          <p:cNvPr id="4" name="Picture 3">
            <a:extLst>
              <a:ext uri="{FF2B5EF4-FFF2-40B4-BE49-F238E27FC236}">
                <a16:creationId xmlns:a16="http://schemas.microsoft.com/office/drawing/2014/main" id="{FF515ACF-CDA3-5DF5-40FA-5DA06B8C963D}"/>
              </a:ext>
            </a:extLst>
          </p:cNvPr>
          <p:cNvPicPr>
            <a:picLocks noChangeAspect="1"/>
          </p:cNvPicPr>
          <p:nvPr/>
        </p:nvPicPr>
        <p:blipFill>
          <a:blip r:embed="rId3"/>
          <a:stretch>
            <a:fillRect/>
          </a:stretch>
        </p:blipFill>
        <p:spPr>
          <a:xfrm>
            <a:off x="3680998" y="765544"/>
            <a:ext cx="4981707" cy="38430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Comparison of Datasets</a:t>
            </a:r>
            <a:endParaRPr dirty="0"/>
          </a:p>
        </p:txBody>
      </p:sp>
      <p:sp>
        <p:nvSpPr>
          <p:cNvPr id="305" name="Google Shape;305;p43"/>
          <p:cNvSpPr txBox="1"/>
          <p:nvPr/>
        </p:nvSpPr>
        <p:spPr>
          <a:xfrm>
            <a:off x="996963" y="1660038"/>
            <a:ext cx="19554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2"/>
                </a:solidFill>
                <a:latin typeface="Montserrat"/>
                <a:ea typeface="Montserrat"/>
                <a:cs typeface="Montserrat"/>
                <a:sym typeface="Montserrat"/>
              </a:rPr>
              <a:t>MovieLens</a:t>
            </a:r>
            <a:r>
              <a:rPr lang="en" dirty="0">
                <a:solidFill>
                  <a:schemeClr val="dk2"/>
                </a:solidFill>
                <a:latin typeface="Montserrat"/>
                <a:ea typeface="Montserrat"/>
                <a:cs typeface="Montserrat"/>
                <a:sym typeface="Montserrat"/>
              </a:rPr>
              <a:t>: sparser, </a:t>
            </a:r>
            <a:r>
              <a:rPr lang="en" dirty="0" err="1">
                <a:solidFill>
                  <a:schemeClr val="dk2"/>
                </a:solidFill>
                <a:latin typeface="Montserrat"/>
                <a:ea typeface="Montserrat"/>
                <a:cs typeface="Montserrat"/>
                <a:sym typeface="Montserrat"/>
              </a:rPr>
              <a:t>StackExch</a:t>
            </a:r>
            <a:r>
              <a:rPr lang="en" dirty="0">
                <a:solidFill>
                  <a:schemeClr val="dk2"/>
                </a:solidFill>
                <a:latin typeface="Montserrat"/>
                <a:ea typeface="Montserrat"/>
                <a:cs typeface="Montserrat"/>
                <a:sym typeface="Montserrat"/>
              </a:rPr>
              <a:t>: colder</a:t>
            </a:r>
            <a:endParaRPr dirty="0">
              <a:solidFill>
                <a:schemeClr val="dk2"/>
              </a:solidFill>
              <a:latin typeface="Montserrat"/>
              <a:ea typeface="Montserrat"/>
              <a:cs typeface="Montserrat"/>
              <a:sym typeface="Montserrat"/>
            </a:endParaRPr>
          </a:p>
        </p:txBody>
      </p:sp>
      <p:sp>
        <p:nvSpPr>
          <p:cNvPr id="306" name="Google Shape;306;p43"/>
          <p:cNvSpPr txBox="1"/>
          <p:nvPr/>
        </p:nvSpPr>
        <p:spPr>
          <a:xfrm>
            <a:off x="997013" y="1320038"/>
            <a:ext cx="18582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chemeClr val="dk1"/>
                </a:solidFill>
                <a:latin typeface="Vidaloka"/>
                <a:ea typeface="Vidaloka"/>
                <a:cs typeface="Vidaloka"/>
                <a:sym typeface="Vidaloka"/>
              </a:rPr>
              <a:t>Recap</a:t>
            </a:r>
            <a:endParaRPr sz="2400" dirty="0">
              <a:solidFill>
                <a:schemeClr val="dk1"/>
              </a:solidFill>
              <a:latin typeface="Vidaloka"/>
              <a:ea typeface="Vidaloka"/>
              <a:cs typeface="Vidaloka"/>
              <a:sym typeface="Vidaloka"/>
            </a:endParaRPr>
          </a:p>
        </p:txBody>
      </p:sp>
      <p:sp>
        <p:nvSpPr>
          <p:cNvPr id="307" name="Google Shape;307;p43"/>
          <p:cNvSpPr txBox="1"/>
          <p:nvPr/>
        </p:nvSpPr>
        <p:spPr>
          <a:xfrm flipH="1">
            <a:off x="997123" y="3790600"/>
            <a:ext cx="3253143" cy="34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err="1">
                <a:solidFill>
                  <a:schemeClr val="dk1"/>
                </a:solidFill>
                <a:latin typeface="Vidaloka"/>
                <a:ea typeface="Vidaloka"/>
                <a:cs typeface="Vidaloka"/>
                <a:sym typeface="Vidaloka"/>
              </a:rPr>
              <a:t>MovieLens</a:t>
            </a:r>
            <a:r>
              <a:rPr lang="en" sz="2400" dirty="0">
                <a:solidFill>
                  <a:schemeClr val="dk1"/>
                </a:solidFill>
                <a:latin typeface="Vidaloka"/>
                <a:ea typeface="Vidaloka"/>
                <a:cs typeface="Vidaloka"/>
                <a:sym typeface="Vidaloka"/>
              </a:rPr>
              <a:t> is the best </a:t>
            </a:r>
            <a:endParaRPr sz="2400" dirty="0">
              <a:solidFill>
                <a:schemeClr val="dk1"/>
              </a:solidFill>
              <a:latin typeface="Vidaloka"/>
              <a:ea typeface="Vidaloka"/>
              <a:cs typeface="Vidaloka"/>
              <a:sym typeface="Vidaloka"/>
            </a:endParaRPr>
          </a:p>
        </p:txBody>
      </p:sp>
      <p:sp>
        <p:nvSpPr>
          <p:cNvPr id="308" name="Google Shape;308;p43"/>
          <p:cNvSpPr txBox="1"/>
          <p:nvPr/>
        </p:nvSpPr>
        <p:spPr>
          <a:xfrm flipH="1">
            <a:off x="996938" y="4130600"/>
            <a:ext cx="19557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err="1">
                <a:solidFill>
                  <a:schemeClr val="dk2"/>
                </a:solidFill>
                <a:latin typeface="Montserrat"/>
                <a:ea typeface="Montserrat"/>
                <a:cs typeface="Montserrat"/>
                <a:sym typeface="Montserrat"/>
              </a:rPr>
              <a:t>MovieLens</a:t>
            </a:r>
            <a:r>
              <a:rPr lang="en" dirty="0">
                <a:solidFill>
                  <a:schemeClr val="dk2"/>
                </a:solidFill>
                <a:latin typeface="Montserrat"/>
                <a:ea typeface="Montserrat"/>
                <a:cs typeface="Montserrat"/>
                <a:sym typeface="Montserrat"/>
              </a:rPr>
              <a:t> &gt; Health &gt; </a:t>
            </a:r>
            <a:r>
              <a:rPr lang="en" dirty="0" err="1">
                <a:solidFill>
                  <a:schemeClr val="dk2"/>
                </a:solidFill>
                <a:latin typeface="Montserrat"/>
                <a:ea typeface="Montserrat"/>
                <a:cs typeface="Montserrat"/>
                <a:sym typeface="Montserrat"/>
              </a:rPr>
              <a:t>StackExch</a:t>
            </a:r>
            <a:endParaRPr dirty="0">
              <a:solidFill>
                <a:schemeClr val="dk2"/>
              </a:solidFill>
              <a:latin typeface="Montserrat"/>
              <a:ea typeface="Montserrat"/>
              <a:cs typeface="Montserrat"/>
              <a:sym typeface="Montserrat"/>
            </a:endParaRPr>
          </a:p>
        </p:txBody>
      </p:sp>
      <p:sp>
        <p:nvSpPr>
          <p:cNvPr id="309" name="Google Shape;309;p43"/>
          <p:cNvSpPr txBox="1"/>
          <p:nvPr/>
        </p:nvSpPr>
        <p:spPr>
          <a:xfrm>
            <a:off x="996963" y="2895325"/>
            <a:ext cx="19554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latin typeface="Montserrat"/>
                <a:ea typeface="Montserrat"/>
                <a:cs typeface="Montserrat"/>
                <a:sym typeface="Montserrat"/>
              </a:rPr>
              <a:t>Performed well in comparison</a:t>
            </a:r>
            <a:endParaRPr dirty="0">
              <a:solidFill>
                <a:schemeClr val="dk2"/>
              </a:solidFill>
              <a:latin typeface="Lato"/>
              <a:ea typeface="Lato"/>
              <a:cs typeface="Lato"/>
              <a:sym typeface="Lato"/>
            </a:endParaRPr>
          </a:p>
        </p:txBody>
      </p:sp>
      <p:sp>
        <p:nvSpPr>
          <p:cNvPr id="310" name="Google Shape;310;p43"/>
          <p:cNvSpPr txBox="1"/>
          <p:nvPr/>
        </p:nvSpPr>
        <p:spPr>
          <a:xfrm>
            <a:off x="997013" y="2555325"/>
            <a:ext cx="1858200" cy="35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err="1">
                <a:solidFill>
                  <a:schemeClr val="dk1"/>
                </a:solidFill>
                <a:latin typeface="Vidaloka"/>
                <a:ea typeface="Vidaloka"/>
                <a:cs typeface="Vidaloka"/>
                <a:sym typeface="Vidaloka"/>
              </a:rPr>
              <a:t>FairGRecs</a:t>
            </a:r>
            <a:endParaRPr sz="2400" dirty="0">
              <a:solidFill>
                <a:schemeClr val="dk1"/>
              </a:solidFill>
              <a:latin typeface="Vidaloka"/>
              <a:ea typeface="Vidaloka"/>
              <a:cs typeface="Vidaloka"/>
              <a:sym typeface="Vidaloka"/>
            </a:endParaRPr>
          </a:p>
        </p:txBody>
      </p:sp>
      <p:pic>
        <p:nvPicPr>
          <p:cNvPr id="2" name="Picture 1">
            <a:extLst>
              <a:ext uri="{FF2B5EF4-FFF2-40B4-BE49-F238E27FC236}">
                <a16:creationId xmlns:a16="http://schemas.microsoft.com/office/drawing/2014/main" id="{C71FFB3C-A058-BB88-D6C3-E044E34397B4}"/>
              </a:ext>
            </a:extLst>
          </p:cNvPr>
          <p:cNvPicPr>
            <a:picLocks noChangeAspect="1"/>
          </p:cNvPicPr>
          <p:nvPr/>
        </p:nvPicPr>
        <p:blipFill>
          <a:blip r:embed="rId3"/>
          <a:stretch>
            <a:fillRect/>
          </a:stretch>
        </p:blipFill>
        <p:spPr>
          <a:xfrm>
            <a:off x="5061317" y="292506"/>
            <a:ext cx="2732347" cy="45584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Directions</a:t>
            </a:r>
            <a:endParaRPr dirty="0"/>
          </a:p>
        </p:txBody>
      </p:sp>
      <p:sp>
        <p:nvSpPr>
          <p:cNvPr id="256" name="Google Shape;256;p37"/>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Clr>
                <a:schemeClr val="dk1"/>
              </a:buClr>
              <a:buSzPts val="1100"/>
              <a:buFont typeface="Arial"/>
              <a:buAutoNum type="arabicPeriod"/>
            </a:pPr>
            <a:r>
              <a:rPr lang="en-US" sz="2000" dirty="0"/>
              <a:t>Utilize deep learning architecture to enable exploitation of nonlinear combinations, along with linear combinations, of latent vectors to improve cold-start problem</a:t>
            </a:r>
          </a:p>
          <a:p>
            <a:pPr marL="228600" lvl="0" indent="-228600" algn="l" rtl="0">
              <a:spcBef>
                <a:spcPts val="0"/>
              </a:spcBef>
              <a:spcAft>
                <a:spcPts val="0"/>
              </a:spcAft>
              <a:buClr>
                <a:schemeClr val="dk1"/>
              </a:buClr>
              <a:buSzPts val="1100"/>
              <a:buFont typeface="Arial"/>
              <a:buAutoNum type="arabicPeriod"/>
            </a:pPr>
            <a:r>
              <a:rPr lang="en-US" sz="2000" dirty="0"/>
              <a:t>Testing individual model parameters to see optimality as a health RS</a:t>
            </a:r>
          </a:p>
          <a:p>
            <a:pPr marL="228600" lvl="0" indent="-228600" algn="l" rtl="0">
              <a:spcBef>
                <a:spcPts val="0"/>
              </a:spcBef>
              <a:spcAft>
                <a:spcPts val="0"/>
              </a:spcAft>
              <a:buClr>
                <a:schemeClr val="dk1"/>
              </a:buClr>
              <a:buSzPts val="1100"/>
              <a:buFont typeface="Arial"/>
              <a:buAutoNum type="arabicPeriod"/>
            </a:pPr>
            <a:r>
              <a:rPr lang="en-US" sz="2000" dirty="0"/>
              <a:t>Current </a:t>
            </a:r>
            <a:r>
              <a:rPr lang="en-US" sz="2000" dirty="0" err="1"/>
              <a:t>FairGRecs</a:t>
            </a:r>
            <a:r>
              <a:rPr lang="en-US" sz="2000" dirty="0"/>
              <a:t> dataset looks at synthetic health data but potentially can use real dataset by perturbation</a:t>
            </a:r>
          </a:p>
          <a:p>
            <a:pPr marL="228600" lvl="0" indent="-228600" algn="l" rtl="0">
              <a:spcBef>
                <a:spcPts val="0"/>
              </a:spcBef>
              <a:spcAft>
                <a:spcPts val="0"/>
              </a:spcAft>
              <a:buClr>
                <a:schemeClr val="dk1"/>
              </a:buClr>
              <a:buSzPts val="1100"/>
              <a:buFont typeface="Arial"/>
              <a:buAutoNum type="arabicPeriod"/>
            </a:pPr>
            <a:endParaRPr lang="en-US" sz="1500" dirty="0"/>
          </a:p>
          <a:p>
            <a:pPr marL="228600" lvl="0" indent="-228600" algn="l" rtl="0">
              <a:spcBef>
                <a:spcPts val="0"/>
              </a:spcBef>
              <a:spcAft>
                <a:spcPts val="0"/>
              </a:spcAft>
              <a:buClr>
                <a:schemeClr val="dk1"/>
              </a:buClr>
              <a:buSzPts val="1100"/>
              <a:buFont typeface="Arial"/>
              <a:buAutoNum type="arabicPeriod"/>
            </a:pPr>
            <a:endParaRPr dirty="0"/>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7210</TotalTime>
  <Words>1528</Words>
  <Application>Microsoft Macintosh PowerPoint</Application>
  <PresentationFormat>On-screen Show (16:9)</PresentationFormat>
  <Paragraphs>128</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Lora</vt:lpstr>
      <vt:lpstr>Open Sans</vt:lpstr>
      <vt:lpstr>Vidaloka</vt:lpstr>
      <vt:lpstr>Merriweather Light</vt:lpstr>
      <vt:lpstr>Quattrocento Sans</vt:lpstr>
      <vt:lpstr>Lato</vt:lpstr>
      <vt:lpstr>Montserrat</vt:lpstr>
      <vt:lpstr>Viola template</vt:lpstr>
      <vt:lpstr>Content Boosted Collaborative Filtering with WARP Loss for Medical Diagnosis with Patient Data</vt:lpstr>
      <vt:lpstr>Quick Timeline</vt:lpstr>
      <vt:lpstr>Recap on Recommender Systems</vt:lpstr>
      <vt:lpstr>Problem Formulation</vt:lpstr>
      <vt:lpstr>Preliminaries</vt:lpstr>
      <vt:lpstr>Technical Design </vt:lpstr>
      <vt:lpstr>Comparison of Models</vt:lpstr>
      <vt:lpstr>Comparison of Datasets</vt:lpstr>
      <vt:lpstr>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Wang, Yu Fung David</cp:lastModifiedBy>
  <cp:revision>40</cp:revision>
  <dcterms:modified xsi:type="dcterms:W3CDTF">2022-04-18T14:23:34Z</dcterms:modified>
</cp:coreProperties>
</file>