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7" r:id="rId2"/>
    <p:sldId id="258" r:id="rId3"/>
    <p:sldId id="259" r:id="rId4"/>
    <p:sldId id="293" r:id="rId5"/>
    <p:sldId id="296" r:id="rId6"/>
    <p:sldId id="261" r:id="rId7"/>
    <p:sldId id="262" r:id="rId8"/>
    <p:sldId id="263" r:id="rId9"/>
    <p:sldId id="264" r:id="rId10"/>
    <p:sldId id="267" r:id="rId11"/>
    <p:sldId id="297" r:id="rId12"/>
    <p:sldId id="269" r:id="rId13"/>
    <p:sldId id="270" r:id="rId14"/>
    <p:sldId id="271" r:id="rId15"/>
    <p:sldId id="272" r:id="rId16"/>
    <p:sldId id="273" r:id="rId17"/>
    <p:sldId id="274" r:id="rId18"/>
    <p:sldId id="275" r:id="rId19"/>
    <p:sldId id="276" r:id="rId20"/>
    <p:sldId id="277" r:id="rId21"/>
    <p:sldId id="298" r:id="rId22"/>
    <p:sldId id="278" r:id="rId23"/>
    <p:sldId id="279" r:id="rId24"/>
    <p:sldId id="280" r:id="rId25"/>
    <p:sldId id="281" r:id="rId26"/>
    <p:sldId id="282" r:id="rId27"/>
    <p:sldId id="299"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613" autoAdjust="0"/>
    <p:restoredTop sz="94719" autoAdjust="0"/>
  </p:normalViewPr>
  <p:slideViewPr>
    <p:cSldViewPr snapToGrid="0" snapToObjects="1">
      <p:cViewPr varScale="1">
        <p:scale>
          <a:sx n="51" d="100"/>
          <a:sy n="51" d="100"/>
        </p:scale>
        <p:origin x="232" y="22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9DFD2-047A-EF45-9CAD-A22FB2295A61}" type="datetimeFigureOut">
              <a:rPr lang="en-US" smtClean="0"/>
              <a:t>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E7387-86D1-D24C-B62C-C06E82C5EE6C}" type="slidenum">
              <a:rPr lang="en-US" smtClean="0"/>
              <a:t>‹#›</a:t>
            </a:fld>
            <a:endParaRPr lang="en-US"/>
          </a:p>
        </p:txBody>
      </p:sp>
    </p:spTree>
    <p:extLst>
      <p:ext uri="{BB962C8B-B14F-4D97-AF65-F5344CB8AC3E}">
        <p14:creationId xmlns:p14="http://schemas.microsoft.com/office/powerpoint/2010/main" val="274795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1/24/22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Pr lvl="1">
              <a:buAutoNum type="arabicPeriod"/>
            </a:pPr>
            <a:r>
              <a:t>Case study + a moral dilemma</a:t>
            </a:r>
          </a:p>
          <a:p>
            <a:pPr lvl="1">
              <a:buAutoNum type="arabicPeriod"/>
            </a:pPr>
            <a:r>
              <a:t>Public health ethics</a:t>
            </a:r>
          </a:p>
          <a:p>
            <a:pPr lvl="1">
              <a:buAutoNum type="arabicPeriod"/>
            </a:pPr>
            <a:r>
              <a:t>Classical utilitarianism</a:t>
            </a:r>
          </a:p>
        </p:txBody>
      </p:sp>
    </p:spTree>
    <p:extLst>
      <p:ext uri="{BB962C8B-B14F-4D97-AF65-F5344CB8AC3E}">
        <p14:creationId xmlns:p14="http://schemas.microsoft.com/office/powerpoint/2010/main" val="382700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Public health ethics as utilitarian</a:t>
            </a:r>
          </a:p>
        </p:txBody>
      </p:sp>
      <p:sp>
        <p:nvSpPr>
          <p:cNvPr id="3" name="Content Placeholder 2"/>
          <p:cNvSpPr>
            <a:spLocks noGrp="1"/>
          </p:cNvSpPr>
          <p:nvPr>
            <p:ph idx="1"/>
          </p:nvPr>
        </p:nvSpPr>
        <p:spPr/>
        <p:txBody>
          <a:bodyPr>
            <a:normAutofit/>
          </a:bodyPr>
          <a:lstStyle/>
          <a:p>
            <a:pPr marL="1270000" indent="0">
              <a:buNone/>
            </a:pPr>
            <a:r>
              <a:rPr sz="3000" dirty="0"/>
              <a:t>“Public health [is] a utilitarian endeavor: ‘Although public health measures have been undertaken for centuries, the philosophical basis of modern public health is generally considered to be nineteenth century utilitarianism’ (Rothstein 2004: 176)”</a:t>
            </a:r>
            <a:endParaRPr lang="en-US" sz="3000" dirty="0"/>
          </a:p>
          <a:p>
            <a:pPr marL="1270000" indent="0">
              <a:buNone/>
            </a:pPr>
            <a:endParaRPr sz="3000" dirty="0"/>
          </a:p>
          <a:p>
            <a:pPr marL="0" indent="0">
              <a:buNone/>
            </a:pPr>
            <a:r>
              <a:rPr lang="en-US" sz="3000" dirty="0"/>
              <a:t>			</a:t>
            </a:r>
            <a:r>
              <a:rPr sz="3000" dirty="0"/>
              <a:t>—Stephen Holland, </a:t>
            </a:r>
            <a:r>
              <a:rPr sz="3000" i="1" dirty="0"/>
              <a:t>Public Health Ethics</a:t>
            </a:r>
            <a:r>
              <a:rPr sz="3000" dirty="0"/>
              <a:t>, 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Public health ethics as utilitarian</a:t>
            </a:r>
          </a:p>
        </p:txBody>
      </p:sp>
      <p:sp>
        <p:nvSpPr>
          <p:cNvPr id="3" name="Content Placeholder 2"/>
          <p:cNvSpPr>
            <a:spLocks noGrp="1"/>
          </p:cNvSpPr>
          <p:nvPr>
            <p:ph idx="1"/>
          </p:nvPr>
        </p:nvSpPr>
        <p:spPr/>
        <p:txBody>
          <a:bodyPr>
            <a:normAutofit/>
          </a:bodyPr>
          <a:lstStyle/>
          <a:p>
            <a:pPr marL="1270000" indent="0">
              <a:buNone/>
            </a:pPr>
            <a:r>
              <a:rPr sz="3000" dirty="0"/>
              <a:t>“Public health [is] a utilitarian endeavor: ‘Although public health measures have been undertaken for centuries, the philosophical basis of modern public health is generally considered to be </a:t>
            </a:r>
            <a:r>
              <a:rPr sz="3000" b="1" dirty="0"/>
              <a:t>nineteenth century utilitarianism</a:t>
            </a:r>
            <a:r>
              <a:rPr sz="3000" dirty="0"/>
              <a:t>’ (Rothstein 2004: 176)”</a:t>
            </a:r>
            <a:endParaRPr lang="en-US" sz="3000" dirty="0"/>
          </a:p>
          <a:p>
            <a:pPr marL="1270000" indent="0">
              <a:buNone/>
            </a:pPr>
            <a:endParaRPr sz="3000" dirty="0"/>
          </a:p>
          <a:p>
            <a:pPr marL="0" indent="0">
              <a:buNone/>
            </a:pPr>
            <a:r>
              <a:rPr lang="en-US" sz="3000" dirty="0"/>
              <a:t>			</a:t>
            </a:r>
            <a:r>
              <a:rPr sz="3000" dirty="0"/>
              <a:t>—Stephen Holland, </a:t>
            </a:r>
            <a:r>
              <a:rPr sz="3000" i="1" dirty="0"/>
              <a:t>Public Health Ethics</a:t>
            </a:r>
            <a:r>
              <a:rPr sz="3000" dirty="0"/>
              <a:t>, 21</a:t>
            </a:r>
          </a:p>
        </p:txBody>
      </p:sp>
    </p:spTree>
    <p:extLst>
      <p:ext uri="{BB962C8B-B14F-4D97-AF65-F5344CB8AC3E}">
        <p14:creationId xmlns:p14="http://schemas.microsoft.com/office/powerpoint/2010/main" val="361214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t>Questions for today</a:t>
            </a:r>
          </a:p>
        </p:txBody>
      </p:sp>
      <p:sp>
        <p:nvSpPr>
          <p:cNvPr id="3" name="Content Placeholder 2"/>
          <p:cNvSpPr>
            <a:spLocks noGrp="1"/>
          </p:cNvSpPr>
          <p:nvPr>
            <p:ph idx="1"/>
          </p:nvPr>
        </p:nvSpPr>
        <p:spPr/>
        <p:txBody>
          <a:bodyPr/>
          <a:lstStyle/>
          <a:p>
            <a:pPr marL="0" indent="0">
              <a:buNone/>
            </a:pPr>
            <a:r>
              <a:t>“Public health is a utilitarian endeavor”</a:t>
            </a:r>
          </a:p>
          <a:p>
            <a:pPr lvl="1">
              <a:buAutoNum type="arabicPeriod"/>
            </a:pPr>
            <a:r>
              <a:t>What does this mean?</a:t>
            </a:r>
          </a:p>
          <a:p>
            <a:pPr lvl="1">
              <a:buAutoNum type="arabicPeriod"/>
            </a:pPr>
            <a:r>
              <a:t>If it’s true, what are the implications for how GUIDE should be designed?</a:t>
            </a:r>
          </a:p>
          <a:p>
            <a:pPr lvl="1">
              <a:buAutoNum type="arabicPeriod"/>
            </a:pPr>
            <a:r>
              <a:t>Is it true?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Classical utilitarianism</a:t>
            </a:r>
          </a:p>
        </p:txBody>
      </p:sp>
      <p:sp>
        <p:nvSpPr>
          <p:cNvPr id="3" name="Content Placeholder 2"/>
          <p:cNvSpPr>
            <a:spLocks noGrp="1"/>
          </p:cNvSpPr>
          <p:nvPr>
            <p:ph idx="1"/>
          </p:nvPr>
        </p:nvSpPr>
        <p:spPr/>
        <p:txBody>
          <a:bodyPr/>
          <a:lstStyle/>
          <a:p>
            <a:pPr marL="0" indent="0">
              <a:buNone/>
            </a:pPr>
            <a:r>
              <a:rPr b="1" dirty="0"/>
              <a:t>Principle of utility</a:t>
            </a:r>
            <a:r>
              <a:rPr dirty="0"/>
              <a:t>: an action is morally required just because it does more to improve overall well-being than any other action you could have done in the circumstances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Ethical theories</a:t>
            </a:r>
          </a:p>
        </p:txBody>
      </p:sp>
      <p:sp>
        <p:nvSpPr>
          <p:cNvPr id="3" name="Content Placeholder 2"/>
          <p:cNvSpPr>
            <a:spLocks noGrp="1"/>
          </p:cNvSpPr>
          <p:nvPr>
            <p:ph idx="1"/>
          </p:nvPr>
        </p:nvSpPr>
        <p:spPr/>
        <p:txBody>
          <a:bodyPr/>
          <a:lstStyle/>
          <a:p>
            <a:pPr marL="0" indent="0">
              <a:buNone/>
            </a:pPr>
            <a:r>
              <a:t>Two parts:</a:t>
            </a:r>
          </a:p>
          <a:p>
            <a:pPr lvl="1">
              <a:buAutoNum type="arabicPeriod"/>
            </a:pPr>
            <a:r>
              <a:t>A </a:t>
            </a:r>
            <a:r>
              <a:rPr b="1"/>
              <a:t>theory of value</a:t>
            </a:r>
            <a:r>
              <a:t>—what makes one way for the world to be better than another?</a:t>
            </a:r>
          </a:p>
          <a:p>
            <a:pPr lvl="1">
              <a:buAutoNum type="arabicPeriod"/>
            </a:pPr>
            <a:r>
              <a:t>A </a:t>
            </a:r>
            <a:r>
              <a:rPr b="1"/>
              <a:t>theory of right action</a:t>
            </a:r>
            <a:r>
              <a:t>—how are we obligated to act?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36838"/>
            <a:ext cx="10972800" cy="1143000"/>
          </a:xfrm>
        </p:spPr>
        <p:txBody>
          <a:bodyPr/>
          <a:lstStyle/>
          <a:p>
            <a:r>
              <a:rPr dirty="0"/>
              <a:t>Theories of 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valuable?</a:t>
            </a:r>
          </a:p>
        </p:txBody>
      </p:sp>
      <p:sp>
        <p:nvSpPr>
          <p:cNvPr id="3" name="Content Placeholder 2"/>
          <p:cNvSpPr>
            <a:spLocks noGrp="1"/>
          </p:cNvSpPr>
          <p:nvPr>
            <p:ph idx="1"/>
          </p:nvPr>
        </p:nvSpPr>
        <p:spPr/>
        <p:txBody>
          <a:bodyPr/>
          <a:lstStyle/>
          <a:p>
            <a:pPr marL="0" indent="0">
              <a:buNone/>
            </a:pPr>
            <a:r>
              <a:t>Examples of things that are valuable?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Two kinds of value</a:t>
            </a:r>
          </a:p>
        </p:txBody>
      </p:sp>
      <p:sp>
        <p:nvSpPr>
          <p:cNvPr id="3" name="Content Placeholder 2"/>
          <p:cNvSpPr>
            <a:spLocks noGrp="1"/>
          </p:cNvSpPr>
          <p:nvPr>
            <p:ph idx="1"/>
          </p:nvPr>
        </p:nvSpPr>
        <p:spPr/>
        <p:txBody>
          <a:bodyPr/>
          <a:lstStyle/>
          <a:p>
            <a:pPr marL="0" indent="0">
              <a:buNone/>
            </a:pPr>
            <a:r>
              <a:rPr b="1" dirty="0"/>
              <a:t>Final value</a:t>
            </a:r>
            <a:r>
              <a:rPr dirty="0"/>
              <a:t>—</a:t>
            </a:r>
            <a:r>
              <a:rPr i="1" dirty="0"/>
              <a:t>x</a:t>
            </a:r>
            <a:r>
              <a:rPr dirty="0"/>
              <a:t> has final value just in case </a:t>
            </a:r>
            <a:r>
              <a:rPr i="1" dirty="0"/>
              <a:t>x</a:t>
            </a:r>
            <a:r>
              <a:rPr dirty="0"/>
              <a:t> is valuable for its own sake</a:t>
            </a:r>
          </a:p>
          <a:p>
            <a:pPr lvl="1"/>
            <a:r>
              <a:rPr dirty="0"/>
              <a:t>e.g., pleasure</a:t>
            </a:r>
            <a:endParaRPr lang="en-US" dirty="0"/>
          </a:p>
          <a:p>
            <a:pPr lvl="1"/>
            <a:endParaRPr dirty="0"/>
          </a:p>
          <a:p>
            <a:pPr marL="0" indent="0">
              <a:buNone/>
            </a:pPr>
            <a:r>
              <a:rPr b="1" dirty="0"/>
              <a:t>Instrumental value</a:t>
            </a:r>
            <a:r>
              <a:rPr dirty="0"/>
              <a:t>—</a:t>
            </a:r>
            <a:r>
              <a:rPr i="1" dirty="0"/>
              <a:t>x</a:t>
            </a:r>
            <a:r>
              <a:rPr dirty="0"/>
              <a:t> has instrumental value just in case </a:t>
            </a:r>
            <a:r>
              <a:rPr i="1" dirty="0"/>
              <a:t>x</a:t>
            </a:r>
            <a:r>
              <a:rPr dirty="0"/>
              <a:t> can help produce something that is good for its own sake</a:t>
            </a:r>
          </a:p>
          <a:p>
            <a:pPr lvl="1"/>
            <a:r>
              <a:rPr dirty="0"/>
              <a:t>e.g., money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Job of a theory of value</a:t>
            </a:r>
          </a:p>
        </p:txBody>
      </p:sp>
      <p:sp>
        <p:nvSpPr>
          <p:cNvPr id="3" name="Content Placeholder 2"/>
          <p:cNvSpPr>
            <a:spLocks noGrp="1"/>
          </p:cNvSpPr>
          <p:nvPr>
            <p:ph idx="1"/>
          </p:nvPr>
        </p:nvSpPr>
        <p:spPr/>
        <p:txBody>
          <a:bodyPr/>
          <a:lstStyle/>
          <a:p>
            <a:pPr marL="0" indent="0">
              <a:buNone/>
            </a:pPr>
            <a:r>
              <a:rPr dirty="0"/>
              <a:t>A </a:t>
            </a:r>
            <a:r>
              <a:rPr b="1" dirty="0"/>
              <a:t>theory of value</a:t>
            </a:r>
            <a:r>
              <a:rPr dirty="0"/>
              <a:t> tells us what makes one outcome better than another</a:t>
            </a:r>
            <a:endParaRPr lang="en-US" dirty="0"/>
          </a:p>
          <a:p>
            <a:pPr marL="0" indent="0">
              <a:buNone/>
            </a:pPr>
            <a:endParaRPr dirty="0"/>
          </a:p>
          <a:p>
            <a:pPr marL="0" indent="0">
              <a:buNone/>
            </a:pPr>
            <a:r>
              <a:rPr dirty="0"/>
              <a:t>It does that by telling us</a:t>
            </a:r>
          </a:p>
          <a:p>
            <a:pPr lvl="1">
              <a:buAutoNum type="arabicPeriod"/>
            </a:pPr>
            <a:r>
              <a:rPr dirty="0"/>
              <a:t>what kinds of things have final value</a:t>
            </a:r>
          </a:p>
          <a:p>
            <a:pPr lvl="1">
              <a:buAutoNum type="arabicPeriod"/>
            </a:pPr>
            <a:r>
              <a:rPr dirty="0"/>
              <a:t>how valuable outcomes are, given the goods present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Classical hedonism</a:t>
            </a:r>
          </a:p>
        </p:txBody>
      </p:sp>
      <p:sp>
        <p:nvSpPr>
          <p:cNvPr id="3" name="Content Placeholder 2"/>
          <p:cNvSpPr>
            <a:spLocks noGrp="1"/>
          </p:cNvSpPr>
          <p:nvPr>
            <p:ph idx="1"/>
          </p:nvPr>
        </p:nvSpPr>
        <p:spPr>
          <a:xfrm>
            <a:off x="609600" y="1600201"/>
            <a:ext cx="9405257" cy="4525963"/>
          </a:xfrm>
        </p:spPr>
        <p:txBody>
          <a:bodyPr/>
          <a:lstStyle/>
          <a:p>
            <a:pPr marL="457200" lvl="1" indent="0">
              <a:buNone/>
            </a:pPr>
            <a:r>
              <a:rPr b="1" dirty="0"/>
              <a:t>Hedonism:</a:t>
            </a:r>
            <a:r>
              <a:rPr dirty="0"/>
              <a:t> only </a:t>
            </a:r>
            <a:r>
              <a:rPr lang="en-US" dirty="0"/>
              <a:t>well-being</a:t>
            </a:r>
            <a:r>
              <a:rPr dirty="0"/>
              <a:t>, understood as pleasure and the absence of pain, is good for its own sake, and only unhappiness is bad for its own sake</a:t>
            </a:r>
            <a:endParaRPr lang="en-US" dirty="0"/>
          </a:p>
          <a:p>
            <a:pPr lvl="1">
              <a:buAutoNum type="arabicPeriod"/>
            </a:pPr>
            <a:endParaRPr dirty="0"/>
          </a:p>
          <a:p>
            <a:pPr marL="457200" lvl="1" indent="0">
              <a:buNone/>
            </a:pPr>
            <a:r>
              <a:rPr b="1" dirty="0"/>
              <a:t>Aggregation:</a:t>
            </a:r>
            <a:r>
              <a:rPr dirty="0"/>
              <a:t> the total value of an outcome is the sum of the pleasure it contains minus the sum of the pain it contains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 GUIDE</a:t>
            </a:r>
          </a:p>
        </p:txBody>
      </p:sp>
      <p:sp>
        <p:nvSpPr>
          <p:cNvPr id="3" name="Content Placeholder 2"/>
          <p:cNvSpPr>
            <a:spLocks noGrp="1"/>
          </p:cNvSpPr>
          <p:nvPr>
            <p:ph idx="1"/>
          </p:nvPr>
        </p:nvSpPr>
        <p:spPr/>
        <p:txBody>
          <a:bodyPr/>
          <a:lstStyle/>
          <a:p>
            <a:pPr marL="0" indent="0">
              <a:buNone/>
            </a:pPr>
            <a:r>
              <a:rPr b="1" dirty="0"/>
              <a:t>GUIDE</a:t>
            </a:r>
            <a:r>
              <a:rPr dirty="0"/>
              <a:t> = </a:t>
            </a:r>
            <a:r>
              <a:rPr dirty="0" err="1"/>
              <a:t>decison</a:t>
            </a:r>
            <a:r>
              <a:rPr dirty="0"/>
              <a:t> support algorithm</a:t>
            </a:r>
          </a:p>
          <a:p>
            <a:pPr lvl="1"/>
            <a:r>
              <a:rPr dirty="0"/>
              <a:t>Developed by researchers at USC CAIS</a:t>
            </a:r>
          </a:p>
          <a:p>
            <a:pPr lvl="1"/>
            <a:r>
              <a:rPr i="1" dirty="0"/>
              <a:t>Goal:</a:t>
            </a:r>
            <a:r>
              <a:rPr dirty="0"/>
              <a:t> optimize TND intervention</a:t>
            </a:r>
          </a:p>
          <a:p>
            <a:pPr lvl="1"/>
            <a:r>
              <a:rPr dirty="0"/>
              <a:t>Advanced AI planning techniques</a:t>
            </a:r>
          </a:p>
        </p:txBody>
      </p:sp>
    </p:spTree>
    <p:extLst>
      <p:ext uri="{BB962C8B-B14F-4D97-AF65-F5344CB8AC3E}">
        <p14:creationId xmlns:p14="http://schemas.microsoft.com/office/powerpoint/2010/main" val="3690084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Hedonism</a:t>
            </a:r>
          </a:p>
        </p:txBody>
      </p:sp>
      <p:sp>
        <p:nvSpPr>
          <p:cNvPr id="3" name="Content Placeholder 2"/>
          <p:cNvSpPr>
            <a:spLocks noGrp="1"/>
          </p:cNvSpPr>
          <p:nvPr>
            <p:ph idx="1"/>
          </p:nvPr>
        </p:nvSpPr>
        <p:spPr/>
        <p:txBody>
          <a:bodyPr/>
          <a:lstStyle/>
          <a:p>
            <a:pPr marL="0" indent="0">
              <a:buNone/>
            </a:pPr>
            <a:r>
              <a:rPr b="1" dirty="0"/>
              <a:t>Hedonism:</a:t>
            </a:r>
            <a:r>
              <a:rPr dirty="0"/>
              <a:t> only </a:t>
            </a:r>
            <a:r>
              <a:rPr lang="en-US" dirty="0"/>
              <a:t>well-being</a:t>
            </a:r>
            <a:r>
              <a:rPr dirty="0"/>
              <a:t>, understood as pleasure and the absence of pain, is good for its own sake</a:t>
            </a:r>
            <a:endParaRPr lang="en-US" dirty="0"/>
          </a:p>
          <a:p>
            <a:pPr marL="0" indent="0">
              <a:buNone/>
            </a:pPr>
            <a:endParaRPr dirty="0"/>
          </a:p>
          <a:p>
            <a:pPr marL="0" indent="0">
              <a:buNone/>
            </a:pPr>
            <a:r>
              <a:rPr b="1" dirty="0"/>
              <a:t>Welfarism:</a:t>
            </a:r>
            <a:r>
              <a:rPr dirty="0"/>
              <a:t> only well-being is good for its own sake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Experience Machine</a:t>
            </a:r>
            <a:endParaRPr dirty="0"/>
          </a:p>
        </p:txBody>
      </p:sp>
      <p:sp>
        <p:nvSpPr>
          <p:cNvPr id="3" name="Content Placeholder 2"/>
          <p:cNvSpPr>
            <a:spLocks noGrp="1"/>
          </p:cNvSpPr>
          <p:nvPr>
            <p:ph idx="1"/>
          </p:nvPr>
        </p:nvSpPr>
        <p:spPr/>
        <p:txBody>
          <a:bodyPr/>
          <a:lstStyle/>
          <a:p>
            <a:pPr marL="0" indent="0">
              <a:buNone/>
            </a:pPr>
            <a:endParaRPr dirty="0"/>
          </a:p>
        </p:txBody>
      </p:sp>
    </p:spTree>
    <p:extLst>
      <p:ext uri="{BB962C8B-B14F-4D97-AF65-F5344CB8AC3E}">
        <p14:creationId xmlns:p14="http://schemas.microsoft.com/office/powerpoint/2010/main" val="3314492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Aggregation</a:t>
            </a:r>
          </a:p>
        </p:txBody>
      </p:sp>
      <p:sp>
        <p:nvSpPr>
          <p:cNvPr id="3" name="Content Placeholder 2"/>
          <p:cNvSpPr>
            <a:spLocks noGrp="1"/>
          </p:cNvSpPr>
          <p:nvPr>
            <p:ph idx="1"/>
          </p:nvPr>
        </p:nvSpPr>
        <p:spPr/>
        <p:txBody>
          <a:bodyPr/>
          <a:lstStyle/>
          <a:p>
            <a:pPr marL="0" indent="0">
              <a:buNone/>
            </a:pPr>
            <a:r>
              <a:rPr b="1" dirty="0"/>
              <a:t>Aggregation:</a:t>
            </a:r>
            <a:r>
              <a:rPr dirty="0"/>
              <a:t> the total value of an outcome is the sum of the pleasure it contains minus the sum of the pain it contains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34809"/>
            <a:ext cx="10972800" cy="1143000"/>
          </a:xfrm>
        </p:spPr>
        <p:txBody>
          <a:bodyPr/>
          <a:lstStyle/>
          <a:p>
            <a:r>
              <a:t>Theories of right action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Three moral properties of actions</a:t>
            </a:r>
          </a:p>
        </p:txBody>
      </p:sp>
      <p:sp>
        <p:nvSpPr>
          <p:cNvPr id="3" name="Content Placeholder 2"/>
          <p:cNvSpPr>
            <a:spLocks noGrp="1"/>
          </p:cNvSpPr>
          <p:nvPr>
            <p:ph idx="1"/>
          </p:nvPr>
        </p:nvSpPr>
        <p:spPr/>
        <p:txBody>
          <a:bodyPr/>
          <a:lstStyle/>
          <a:p>
            <a:pPr marL="0" indent="0">
              <a:buNone/>
            </a:pPr>
            <a:r>
              <a:t>Moral properties an action can have</a:t>
            </a:r>
          </a:p>
          <a:p>
            <a:pPr lvl="1">
              <a:buAutoNum type="arabicPeriod"/>
            </a:pPr>
            <a:r>
              <a:rPr b="1"/>
              <a:t>prohibited</a:t>
            </a:r>
            <a:r>
              <a:t>—doing it would be wrong</a:t>
            </a:r>
          </a:p>
          <a:p>
            <a:pPr lvl="2"/>
            <a:r>
              <a:t>e.g., kicking puppies for no reason</a:t>
            </a:r>
          </a:p>
          <a:p>
            <a:pPr lvl="1">
              <a:buAutoNum type="arabicPeriod"/>
            </a:pPr>
            <a:r>
              <a:rPr b="1"/>
              <a:t>permissible</a:t>
            </a:r>
            <a:r>
              <a:t>—doing it would not be wrong</a:t>
            </a:r>
          </a:p>
          <a:p>
            <a:pPr lvl="2"/>
            <a:r>
              <a:t>e.g., brushing your teeth with your right hand</a:t>
            </a:r>
          </a:p>
          <a:p>
            <a:pPr lvl="1">
              <a:buAutoNum type="arabicPeriod"/>
            </a:pPr>
            <a:r>
              <a:rPr b="1"/>
              <a:t>obligatory</a:t>
            </a:r>
            <a:r>
              <a:t>—not doing it would be wrong</a:t>
            </a:r>
          </a:p>
          <a:p>
            <a:pPr lvl="2"/>
            <a:r>
              <a:t>e.g., saving a drowning child at limited cost to yourself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Three moral properties of actions</a:t>
            </a:r>
          </a:p>
        </p:txBody>
      </p:sp>
      <p:sp>
        <p:nvSpPr>
          <p:cNvPr id="3" name="Content Placeholder 2"/>
          <p:cNvSpPr>
            <a:spLocks noGrp="1"/>
          </p:cNvSpPr>
          <p:nvPr>
            <p:ph idx="1"/>
          </p:nvPr>
        </p:nvSpPr>
        <p:spPr/>
        <p:txBody>
          <a:bodyPr/>
          <a:lstStyle/>
          <a:p>
            <a:pPr marL="0" indent="0">
              <a:buNone/>
            </a:pPr>
            <a:r>
              <a:t>Moral permissibility, obligation, and prohibition are interdefinable</a:t>
            </a:r>
          </a:p>
          <a:p>
            <a:pPr lvl="1"/>
            <a:r>
              <a:t>X is obligatory if and only if not X is prohibited</a:t>
            </a:r>
          </a:p>
          <a:p>
            <a:pPr lvl="2"/>
            <a:r>
              <a:t>giving to charity is obligatory just in case not giving to charity is prohibited</a:t>
            </a:r>
          </a:p>
          <a:p>
            <a:pPr lvl="1"/>
            <a:r>
              <a:t>X is permissible if and only if X is not prohibited</a:t>
            </a:r>
          </a:p>
          <a:p>
            <a:pPr lvl="2"/>
            <a:r>
              <a:t>listening to Justin Bieber is permissible just in case it is not the case that listening to Justin Bieber is prohibited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Job of a theory of right action</a:t>
            </a:r>
          </a:p>
        </p:txBody>
      </p:sp>
      <p:sp>
        <p:nvSpPr>
          <p:cNvPr id="3" name="Content Placeholder 2"/>
          <p:cNvSpPr>
            <a:spLocks noGrp="1"/>
          </p:cNvSpPr>
          <p:nvPr>
            <p:ph idx="1"/>
          </p:nvPr>
        </p:nvSpPr>
        <p:spPr/>
        <p:txBody>
          <a:bodyPr/>
          <a:lstStyle/>
          <a:p>
            <a:pPr marL="0" indent="0">
              <a:buNone/>
            </a:pPr>
            <a:r>
              <a:t>A </a:t>
            </a:r>
            <a:r>
              <a:rPr b="1"/>
              <a:t>theory of right action</a:t>
            </a:r>
            <a:r>
              <a:t> tells us how we are obligated to act</a:t>
            </a:r>
          </a:p>
          <a:p>
            <a:pPr lvl="1"/>
            <a:r>
              <a:t>It does that by telling us the conditions under which actions are morally permissible</a:t>
            </a:r>
          </a:p>
          <a:p>
            <a:pPr lvl="1"/>
            <a:r>
              <a:t>It doesn’t tell us which specific actions are morally permissible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drowning child</a:t>
            </a:r>
            <a:endParaRPr dirty="0"/>
          </a:p>
        </p:txBody>
      </p:sp>
      <p:sp>
        <p:nvSpPr>
          <p:cNvPr id="5" name="Content Placeholder 4">
            <a:extLst>
              <a:ext uri="{FF2B5EF4-FFF2-40B4-BE49-F238E27FC236}">
                <a16:creationId xmlns:a16="http://schemas.microsoft.com/office/drawing/2014/main" id="{3E7941E6-6960-F649-A992-BDF1EA1B48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6396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Consequentialism and non-consequentialism</a:t>
            </a:r>
          </a:p>
        </p:txBody>
      </p:sp>
      <p:sp>
        <p:nvSpPr>
          <p:cNvPr id="3" name="Content Placeholder 2"/>
          <p:cNvSpPr>
            <a:spLocks noGrp="1"/>
          </p:cNvSpPr>
          <p:nvPr>
            <p:ph idx="1"/>
          </p:nvPr>
        </p:nvSpPr>
        <p:spPr/>
        <p:txBody>
          <a:bodyPr>
            <a:normAutofit fontScale="92500"/>
          </a:bodyPr>
          <a:lstStyle/>
          <a:p>
            <a:pPr marL="0" indent="0">
              <a:buNone/>
            </a:pPr>
            <a:r>
              <a:rPr b="1"/>
              <a:t>Consequentialism:</a:t>
            </a:r>
            <a:r>
              <a:t> whether an action is morally permissible is determined exclusively by how good its consequences would be, relative to other possible actions</a:t>
            </a:r>
          </a:p>
          <a:p>
            <a:pPr lvl="1"/>
            <a:r>
              <a:rPr i="1"/>
              <a:t>Slogan:</a:t>
            </a:r>
            <a:r>
              <a:t> how could it be wrong to do the thing that would have the very best consequences?</a:t>
            </a:r>
          </a:p>
          <a:p>
            <a:pPr marL="0" indent="0">
              <a:buNone/>
            </a:pPr>
            <a:r>
              <a:rPr b="1"/>
              <a:t>Non-consequentialism:</a:t>
            </a:r>
            <a:r>
              <a:t> whether an action is morally permissible is not determined exclusively by how good its consequences would be</a:t>
            </a:r>
          </a:p>
          <a:p>
            <a:pPr lvl="1"/>
            <a:r>
              <a:rPr i="1"/>
              <a:t>Slogan:</a:t>
            </a:r>
            <a:r>
              <a:t> there are some things you shouldn’t do, no matter how good the consequences would be!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Classical utilitarianism</a:t>
            </a:r>
          </a:p>
        </p:txBody>
      </p:sp>
      <p:sp>
        <p:nvSpPr>
          <p:cNvPr id="3" name="Content Placeholder 2"/>
          <p:cNvSpPr>
            <a:spLocks noGrp="1"/>
          </p:cNvSpPr>
          <p:nvPr>
            <p:ph idx="1"/>
          </p:nvPr>
        </p:nvSpPr>
        <p:spPr/>
        <p:txBody>
          <a:bodyPr/>
          <a:lstStyle/>
          <a:p>
            <a:pPr marL="0" indent="0">
              <a:buNone/>
            </a:pPr>
            <a:r>
              <a:t>Two claims</a:t>
            </a:r>
          </a:p>
          <a:p>
            <a:pPr lvl="1">
              <a:buAutoNum type="arabicPeriod"/>
            </a:pPr>
            <a:r>
              <a:rPr b="1"/>
              <a:t>Classical hedonism:</a:t>
            </a:r>
            <a:r>
              <a:t> an outcome is good to the extent that it contains more happiness (pleasure - pain)</a:t>
            </a:r>
          </a:p>
          <a:p>
            <a:pPr lvl="1">
              <a:buAutoNum type="arabicPeriod"/>
            </a:pPr>
            <a:r>
              <a:rPr b="1"/>
              <a:t>Act consequentialism:</a:t>
            </a:r>
            <a:r>
              <a:t> an action is morally permissible just in case it would produce the best possible outcome of all the actions available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No Drug Abuse</a:t>
            </a:r>
            <a:endParaRPr dirty="0"/>
          </a:p>
        </p:txBody>
      </p:sp>
      <p:sp>
        <p:nvSpPr>
          <p:cNvPr id="4" name="Content Placeholder 2">
            <a:extLst>
              <a:ext uri="{FF2B5EF4-FFF2-40B4-BE49-F238E27FC236}">
                <a16:creationId xmlns:a16="http://schemas.microsoft.com/office/drawing/2014/main" id="{BB457198-4057-8046-A242-2EE8893556C6}"/>
              </a:ext>
            </a:extLst>
          </p:cNvPr>
          <p:cNvSpPr>
            <a:spLocks noGrp="1"/>
          </p:cNvSpPr>
          <p:nvPr>
            <p:ph idx="1"/>
          </p:nvPr>
        </p:nvSpPr>
        <p:spPr>
          <a:xfrm>
            <a:off x="609600" y="1600201"/>
            <a:ext cx="10972800" cy="4525963"/>
          </a:xfrm>
        </p:spPr>
        <p:txBody>
          <a:bodyPr/>
          <a:lstStyle/>
          <a:p>
            <a:r>
              <a:rPr lang="en-US" dirty="0"/>
              <a:t>6-week intervention </a:t>
            </a:r>
          </a:p>
          <a:p>
            <a:r>
              <a:rPr lang="en-US" dirty="0"/>
              <a:t>Conducted by social workers in residential shelters for homeless youth</a:t>
            </a:r>
          </a:p>
          <a:p>
            <a:r>
              <a:rPr lang="en-US" dirty="0"/>
              <a:t>Train “peer leaders” to lead interactive sessions on healthy substance use behaviors</a:t>
            </a:r>
          </a:p>
          <a:p>
            <a:r>
              <a:rPr lang="en-US" dirty="0"/>
              <a:t>Demonstrated effectiveness with high-risk populations</a:t>
            </a:r>
            <a:endParaRPr dirty="0"/>
          </a:p>
        </p:txBody>
      </p:sp>
    </p:spTree>
    <p:extLst>
      <p:ext uri="{BB962C8B-B14F-4D97-AF65-F5344CB8AC3E}">
        <p14:creationId xmlns:p14="http://schemas.microsoft.com/office/powerpoint/2010/main" val="3085042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 consequentialism</a:t>
            </a:r>
          </a:p>
        </p:txBody>
      </p:sp>
      <p:sp>
        <p:nvSpPr>
          <p:cNvPr id="3" name="Content Placeholder 2"/>
          <p:cNvSpPr>
            <a:spLocks noGrp="1"/>
          </p:cNvSpPr>
          <p:nvPr>
            <p:ph idx="1"/>
          </p:nvPr>
        </p:nvSpPr>
        <p:spPr/>
        <p:txBody>
          <a:bodyPr/>
          <a:lstStyle/>
          <a:p>
            <a:pPr marL="0" indent="0">
              <a:buNone/>
            </a:pPr>
            <a:r>
              <a:rPr dirty="0"/>
              <a:t>“An action is morally required just because it produces the best overall results (i.e., is optimific)”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 consequentialism</a:t>
            </a:r>
          </a:p>
        </p:txBody>
      </p:sp>
      <p:sp>
        <p:nvSpPr>
          <p:cNvPr id="3" name="Content Placeholder 2"/>
          <p:cNvSpPr>
            <a:spLocks noGrp="1"/>
          </p:cNvSpPr>
          <p:nvPr>
            <p:ph idx="1"/>
          </p:nvPr>
        </p:nvSpPr>
        <p:spPr/>
        <p:txBody>
          <a:bodyPr/>
          <a:lstStyle/>
          <a:p>
            <a:pPr lvl="1">
              <a:buAutoNum type="arabicPeriod"/>
            </a:pPr>
            <a:r>
              <a:t>Identify what is good for its own sake (has final value)</a:t>
            </a:r>
          </a:p>
          <a:p>
            <a:pPr lvl="1">
              <a:buAutoNum type="arabicPeriod"/>
            </a:pPr>
            <a:r>
              <a:t>Identify what is bad for its own sake</a:t>
            </a:r>
          </a:p>
          <a:p>
            <a:pPr lvl="1">
              <a:buAutoNum type="arabicPeriod"/>
            </a:pPr>
            <a:r>
              <a:t>Determine all your options (actions open to you at the moment)</a:t>
            </a:r>
          </a:p>
          <a:p>
            <a:pPr lvl="1">
              <a:buAutoNum type="arabicPeriod"/>
            </a:pPr>
            <a:r>
              <a:t>For each option, determine the value of its results. How much of what is good/bad for its own sake will each produce?</a:t>
            </a:r>
          </a:p>
          <a:p>
            <a:pPr lvl="1">
              <a:buAutoNum type="arabicPeriod"/>
            </a:pPr>
            <a:r>
              <a:t>Pick the option that yields the best balance – the greatest total amount of value. That’s the morally right or obligatory action. Any other action would be wrong.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Is public health utilitarian?</a:t>
            </a:r>
          </a:p>
        </p:txBody>
      </p:sp>
      <p:sp>
        <p:nvSpPr>
          <p:cNvPr id="3" name="Content Placeholder 2"/>
          <p:cNvSpPr>
            <a:spLocks noGrp="1"/>
          </p:cNvSpPr>
          <p:nvPr>
            <p:ph idx="1"/>
          </p:nvPr>
        </p:nvSpPr>
        <p:spPr/>
        <p:txBody>
          <a:bodyPr/>
          <a:lstStyle/>
          <a:p>
            <a:pPr marL="0" indent="0">
              <a:buNone/>
            </a:pPr>
            <a:r>
              <a:t>“Public health [is] a utilitarian endeavor: ‘Although public health measures have been undertaken for centuries, the philosophical basis of modern public health is generally considered to be nineteenth century utilitarianism’ (Rothstein 2004: 176)”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Classical hedonism</a:t>
            </a:r>
          </a:p>
        </p:txBody>
      </p:sp>
      <p:sp>
        <p:nvSpPr>
          <p:cNvPr id="3" name="Content Placeholder 2"/>
          <p:cNvSpPr>
            <a:spLocks noGrp="1"/>
          </p:cNvSpPr>
          <p:nvPr>
            <p:ph idx="1"/>
          </p:nvPr>
        </p:nvSpPr>
        <p:spPr/>
        <p:txBody>
          <a:bodyPr>
            <a:normAutofit fontScale="92500"/>
          </a:bodyPr>
          <a:lstStyle/>
          <a:p>
            <a:pPr marL="0" indent="0">
              <a:buNone/>
            </a:pPr>
            <a:r>
              <a:rPr b="1" dirty="0"/>
              <a:t>Classical hedonism:</a:t>
            </a:r>
            <a:r>
              <a:rPr dirty="0"/>
              <a:t> an outcome is good to the extent that it contains more happiness (pleasure - pain)</a:t>
            </a:r>
          </a:p>
          <a:p>
            <a:pPr lvl="1"/>
            <a:r>
              <a:rPr dirty="0"/>
              <a:t>Public health focuses on promoting health, which is an important </a:t>
            </a:r>
            <a:r>
              <a:rPr b="1" dirty="0"/>
              <a:t>component of happiness</a:t>
            </a:r>
          </a:p>
          <a:p>
            <a:pPr marL="0" indent="0">
              <a:buNone/>
            </a:pPr>
            <a:r>
              <a:rPr b="1" dirty="0"/>
              <a:t>Act consequentialism:</a:t>
            </a:r>
            <a:r>
              <a:rPr dirty="0"/>
              <a:t> an action is morally permissible just in case it would produce the best possible outcome of all the actions available</a:t>
            </a:r>
          </a:p>
          <a:p>
            <a:pPr lvl="1"/>
            <a:r>
              <a:rPr dirty="0"/>
              <a:t>Goal of public health is to promote the interests of </a:t>
            </a:r>
            <a:r>
              <a:rPr b="1" dirty="0"/>
              <a:t>populations</a:t>
            </a:r>
            <a:r>
              <a:rPr dirty="0"/>
              <a:t>, not the individual</a:t>
            </a:r>
          </a:p>
          <a:p>
            <a:pPr lvl="1"/>
            <a:r>
              <a:rPr dirty="0"/>
              <a:t>Interventions typically aim to </a:t>
            </a:r>
            <a:r>
              <a:rPr b="1" dirty="0"/>
              <a:t>maximize</a:t>
            </a:r>
            <a:r>
              <a:rPr dirty="0"/>
              <a:t> population-level benefits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 argument</a:t>
            </a:r>
          </a:p>
        </p:txBody>
      </p:sp>
      <p:sp>
        <p:nvSpPr>
          <p:cNvPr id="3" name="Content Placeholder 2"/>
          <p:cNvSpPr>
            <a:spLocks noGrp="1"/>
          </p:cNvSpPr>
          <p:nvPr>
            <p:ph idx="1"/>
          </p:nvPr>
        </p:nvSpPr>
        <p:spPr/>
        <p:txBody>
          <a:bodyPr/>
          <a:lstStyle/>
          <a:p>
            <a:pPr marL="0" indent="0">
              <a:buNone/>
            </a:pPr>
            <a:r>
              <a:t>"The aim of public health is to benefit populations of people by protecting and promoting their health status. So, a simple formula suggests itself: utilitarianism says that the morally right thing to do is to maximize benefit; health is a benefit; therefore, any public health policy that will produce maximal health gain is morally justified (even obligatory)."</a:t>
            </a:r>
          </a:p>
          <a:p>
            <a:pPr marL="0" indent="0">
              <a:buNone/>
            </a:pPr>
            <a:r>
              <a:t>—Stephen Holland, </a:t>
            </a:r>
            <a:r>
              <a:rPr i="1"/>
              <a:t>Public Health Ethics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Similar arguments</a:t>
            </a:r>
          </a:p>
        </p:txBody>
      </p:sp>
      <p:sp>
        <p:nvSpPr>
          <p:cNvPr id="3" name="Content Placeholder 2"/>
          <p:cNvSpPr>
            <a:spLocks noGrp="1"/>
          </p:cNvSpPr>
          <p:nvPr>
            <p:ph idx="1"/>
          </p:nvPr>
        </p:nvSpPr>
        <p:spPr/>
        <p:txBody>
          <a:bodyPr>
            <a:normAutofit fontScale="85000" lnSpcReduction="10000"/>
          </a:bodyPr>
          <a:lstStyle/>
          <a:p>
            <a:pPr marL="0" indent="0">
              <a:buNone/>
            </a:pPr>
            <a:r>
              <a:rPr dirty="0"/>
              <a:t>Utilitarianism says that the morally right thing to do is to maximize benefit; health is a benefit; therefore, any public health policy that will produce maximal health gain is morally justified.</a:t>
            </a:r>
            <a:endParaRPr lang="en-US" dirty="0"/>
          </a:p>
          <a:p>
            <a:pPr marL="0" indent="0">
              <a:buNone/>
            </a:pPr>
            <a:endParaRPr dirty="0"/>
          </a:p>
          <a:p>
            <a:pPr marL="0" indent="0">
              <a:buNone/>
            </a:pPr>
            <a:r>
              <a:rPr dirty="0"/>
              <a:t>Utilitarianism says that the morally right thing to do is to maximize benefit; income is a benefit; therefore, any government policy that will produce maximal income growth is morally justified.</a:t>
            </a:r>
            <a:endParaRPr lang="en-US" dirty="0"/>
          </a:p>
          <a:p>
            <a:pPr marL="0" indent="0">
              <a:buNone/>
            </a:pPr>
            <a:endParaRPr dirty="0"/>
          </a:p>
          <a:p>
            <a:pPr marL="0" indent="0">
              <a:buNone/>
            </a:pPr>
            <a:r>
              <a:rPr dirty="0"/>
              <a:t>Utilitarianism says that the morally right thing to do is to maximize benefit; free tacos are a benefit; therefore, any government policy that will provide people with as many tacos as possible is morally justified.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87830"/>
            <a:ext cx="10972800" cy="5682341"/>
          </a:xfrm>
        </p:spPr>
        <p:txBody>
          <a:bodyPr>
            <a:normAutofit fontScale="92500" lnSpcReduction="10000"/>
          </a:bodyPr>
          <a:lstStyle/>
          <a:p>
            <a:pPr marL="0" indent="0">
              <a:buNone/>
            </a:pPr>
            <a:r>
              <a:rPr sz="2400" dirty="0"/>
              <a:t>On early tests on sample data, researchers discovered a potential problem. Researchers fed previously collected data about the social networks of members of a particular population of homeless youth in Los Angeles, California (where the center is based) into the agent’s influence model, and then instructed the agent to recommend intervention groups for a hypothetical set of participants in that population. The agent made a surprising recommendation: it recommended that the intervention team put the youth currently at highest risk of drug abuse into one group, and divide the youth at lower risk among the remaining groups. The agent’s model, it turned out, had predicted that grouping the hypothetical participants in this way would result in a substantial reduction in aggregate future drug abuse for the lower-risk youth—at the cost of a substantial predicted increase in future drug abuse for the higher-risk youth. The expected decrease in risk for the lower-risk youth was great enough that, despite the increased risk for the higher-risk youth, the resulting grouping was optimal from the point of view of minimizing risk at the population level. CAIS researchers judged that the model’s predictions here were reliable enough for the risk of significant harm here to be genuine if the hypothetical intervention were actually conducted.</a:t>
            </a:r>
            <a:endParaRPr lang="en-US" sz="2400" dirty="0"/>
          </a:p>
          <a:p>
            <a:pPr marL="0" indent="0">
              <a:buNone/>
            </a:pPr>
            <a:endParaRPr sz="2400" dirty="0"/>
          </a:p>
          <a:p>
            <a:pPr marL="0" indent="0">
              <a:buNone/>
            </a:pPr>
            <a:r>
              <a:rPr sz="2400" b="1" dirty="0"/>
              <a:t>Question:</a:t>
            </a:r>
            <a:r>
              <a:rPr sz="2400" dirty="0"/>
              <a:t> would it be morally wrong to conduct such an intervention?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45532"/>
            <a:ext cx="10972800" cy="5766935"/>
          </a:xfrm>
        </p:spPr>
        <p:txBody>
          <a:bodyPr>
            <a:normAutofit fontScale="62500" lnSpcReduction="20000"/>
          </a:bodyPr>
          <a:lstStyle/>
          <a:p>
            <a:pPr lvl="1">
              <a:buAutoNum type="arabicPeriod"/>
            </a:pPr>
            <a:r>
              <a:rPr dirty="0"/>
              <a:t>Who are the </a:t>
            </a:r>
            <a:r>
              <a:rPr b="1" dirty="0"/>
              <a:t>stakeholders</a:t>
            </a:r>
            <a:r>
              <a:rPr dirty="0"/>
              <a:t> in the case study – the individuals who might be affected, positively or negatively, by the behavior of the AI-based system in question? (If you can think of too many too list, then just focus on the stakeholders that you think are most important to think about for purposes of designing the system.)</a:t>
            </a:r>
          </a:p>
          <a:p>
            <a:pPr lvl="1">
              <a:buAutoNum type="arabicPeriod"/>
            </a:pPr>
            <a:r>
              <a:rPr dirty="0"/>
              <a:t>How might the behavior of the system lead to </a:t>
            </a:r>
            <a:r>
              <a:rPr b="1" dirty="0"/>
              <a:t>accidents</a:t>
            </a:r>
            <a:r>
              <a:rPr dirty="0"/>
              <a:t> as defined by </a:t>
            </a:r>
            <a:r>
              <a:rPr dirty="0" err="1"/>
              <a:t>Amodei</a:t>
            </a:r>
            <a:r>
              <a:rPr dirty="0"/>
              <a:t> et al. (2016) – situations where “a human designer had in mind a certain (perhaps informally specified) objective or task, but the system that was designed and deployed for that task produced harmful and unexpected results”?</a:t>
            </a:r>
          </a:p>
          <a:p>
            <a:pPr lvl="1">
              <a:buAutoNum type="arabicPeriod"/>
            </a:pPr>
            <a:r>
              <a:rPr dirty="0"/>
              <a:t>According to the </a:t>
            </a:r>
            <a:r>
              <a:rPr b="1" dirty="0"/>
              <a:t>principle of utility</a:t>
            </a:r>
            <a:r>
              <a:rPr dirty="0"/>
              <a:t>, we should always do whatever would produce the most happiness in the long run. Act </a:t>
            </a:r>
            <a:r>
              <a:rPr dirty="0" err="1"/>
              <a:t>utilitarians</a:t>
            </a:r>
            <a:r>
              <a:rPr dirty="0"/>
              <a:t> believe that the principle of utility is the whole story about what we morally ought to do. Explain why an act utilitarian might think that the intervention described in DILEMMA would be morally permissible to conduct. (In other words, what is the best utilitarian argument for conducting the intervention?)</a:t>
            </a:r>
          </a:p>
          <a:p>
            <a:pPr lvl="1">
              <a:buAutoNum type="arabicPeriod"/>
            </a:pPr>
            <a:r>
              <a:rPr dirty="0"/>
              <a:t>Researchers developing GUIDE were concerned that it might be </a:t>
            </a:r>
            <a:r>
              <a:rPr b="1" dirty="0"/>
              <a:t>morally wrong</a:t>
            </a:r>
            <a:r>
              <a:rPr dirty="0"/>
              <a:t> to conduct an intervention like the one described DILEMMA. Explain why someone might think this. (Try to explain the concern as persuasively as possible, so that we can really feel its force, even if you don’t agree.)</a:t>
            </a:r>
          </a:p>
          <a:p>
            <a:pPr lvl="1">
              <a:buAutoNum type="arabicPeriod"/>
            </a:pPr>
            <a:r>
              <a:rPr dirty="0"/>
              <a:t>Suppose that the intervention described in DILEMMA would be morally wrong to conduct. Does that mean that </a:t>
            </a:r>
            <a:r>
              <a:rPr b="1" dirty="0"/>
              <a:t>act utilitarianism is false</a:t>
            </a:r>
            <a:r>
              <a:rPr dirty="0"/>
              <a:t>? Or is there some way to argue that the intervention should not be conducted on the grounds that – despite appearances – conducting it would not be the best way to maximize happiness? (In other words, what is the best utilitarian argument </a:t>
            </a:r>
            <a:r>
              <a:rPr i="1" dirty="0"/>
              <a:t>against</a:t>
            </a:r>
            <a:r>
              <a:rPr dirty="0"/>
              <a:t> conducting the intervention?)</a:t>
            </a:r>
          </a:p>
          <a:p>
            <a:pPr lvl="1">
              <a:buAutoNum type="arabicPeriod"/>
            </a:pPr>
            <a:r>
              <a:rPr dirty="0"/>
              <a:t>Suppose it would be wrong to conduct the intervention described in DILEMMA. How might GUIDE – or other aspects of the intervention that uses it – be </a:t>
            </a:r>
            <a:r>
              <a:rPr b="1" dirty="0"/>
              <a:t>redesigned</a:t>
            </a:r>
            <a:r>
              <a:rPr dirty="0"/>
              <a:t> in such a way as to address the problem? (Can we modify GUIDE’s objective function in some way that would prevent it from recommending similarly problematic interventions? Are there any non-algorithmic ways that the designers of the intervention might try to prevent this kind of “AI accident”?)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problem</a:t>
            </a:r>
            <a:endParaRPr dirty="0"/>
          </a:p>
        </p:txBody>
      </p:sp>
      <p:sp>
        <p:nvSpPr>
          <p:cNvPr id="4" name="Content Placeholder 2">
            <a:extLst>
              <a:ext uri="{FF2B5EF4-FFF2-40B4-BE49-F238E27FC236}">
                <a16:creationId xmlns:a16="http://schemas.microsoft.com/office/drawing/2014/main" id="{BB457198-4057-8046-A242-2EE8893556C6}"/>
              </a:ext>
            </a:extLst>
          </p:cNvPr>
          <p:cNvSpPr>
            <a:spLocks noGrp="1"/>
          </p:cNvSpPr>
          <p:nvPr>
            <p:ph idx="1"/>
          </p:nvPr>
        </p:nvSpPr>
        <p:spPr>
          <a:xfrm>
            <a:off x="609600" y="1600201"/>
            <a:ext cx="10972800" cy="4525963"/>
          </a:xfrm>
        </p:spPr>
        <p:txBody>
          <a:bodyPr/>
          <a:lstStyle/>
          <a:p>
            <a:pPr marL="0" indent="0">
              <a:buNone/>
            </a:pPr>
            <a:r>
              <a:rPr lang="en-US" b="1" dirty="0"/>
              <a:t>Deviancy training</a:t>
            </a:r>
            <a:r>
              <a:rPr lang="en-US" dirty="0"/>
              <a:t> – peers encourage harmful or antisocial behaviors</a:t>
            </a:r>
          </a:p>
          <a:p>
            <a:r>
              <a:rPr lang="en-US" dirty="0"/>
              <a:t>Observed in trials of TND</a:t>
            </a:r>
          </a:p>
          <a:p>
            <a:r>
              <a:rPr lang="en-US" dirty="0"/>
              <a:t>Success depends on allocation of participants to intervention groups</a:t>
            </a:r>
            <a:endParaRPr dirty="0"/>
          </a:p>
        </p:txBody>
      </p:sp>
    </p:spTree>
    <p:extLst>
      <p:ext uri="{BB962C8B-B14F-4D97-AF65-F5344CB8AC3E}">
        <p14:creationId xmlns:p14="http://schemas.microsoft.com/office/powerpoint/2010/main" val="241266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AI-based solution?</a:t>
            </a:r>
            <a:endParaRPr sz="4000" dirty="0"/>
          </a:p>
        </p:txBody>
      </p:sp>
      <p:sp>
        <p:nvSpPr>
          <p:cNvPr id="4" name="Content Placeholder 2">
            <a:extLst>
              <a:ext uri="{FF2B5EF4-FFF2-40B4-BE49-F238E27FC236}">
                <a16:creationId xmlns:a16="http://schemas.microsoft.com/office/drawing/2014/main" id="{2953CF12-CB49-1645-BA65-8D39AA564B17}"/>
              </a:ext>
            </a:extLst>
          </p:cNvPr>
          <p:cNvSpPr>
            <a:spLocks noGrp="1"/>
          </p:cNvSpPr>
          <p:nvPr>
            <p:ph idx="1"/>
          </p:nvPr>
        </p:nvSpPr>
        <p:spPr>
          <a:xfrm>
            <a:off x="609600" y="1600201"/>
            <a:ext cx="10972800" cy="4525963"/>
          </a:xfrm>
        </p:spPr>
        <p:txBody>
          <a:bodyPr/>
          <a:lstStyle/>
          <a:p>
            <a:pPr marL="0" indent="0">
              <a:buNone/>
            </a:pPr>
            <a:r>
              <a:rPr lang="en-US" dirty="0"/>
              <a:t>Use AI to identify the “best” set of intervention groups</a:t>
            </a:r>
          </a:p>
          <a:p>
            <a:pPr lvl="1">
              <a:buAutoNum type="arabicPeriod"/>
            </a:pPr>
            <a:endParaRPr lang="en-US" dirty="0"/>
          </a:p>
          <a:p>
            <a:pPr lvl="1">
              <a:buAutoNum type="arabicPeriod"/>
            </a:pPr>
            <a:r>
              <a:rPr lang="en-US" sz="3200" dirty="0"/>
              <a:t>Operationalize “best” by specifying </a:t>
            </a:r>
            <a:r>
              <a:rPr lang="en-US" sz="3200" b="1" dirty="0"/>
              <a:t>objective function</a:t>
            </a:r>
          </a:p>
          <a:p>
            <a:pPr lvl="1">
              <a:buAutoNum type="arabicPeriod"/>
            </a:pPr>
            <a:r>
              <a:rPr lang="en-US" sz="3200" dirty="0"/>
              <a:t>Use </a:t>
            </a:r>
            <a:r>
              <a:rPr lang="en-US" sz="3200" b="1" dirty="0"/>
              <a:t>mathematical optimization</a:t>
            </a:r>
            <a:r>
              <a:rPr lang="en-US" sz="3200" dirty="0"/>
              <a:t> to identify near-optimal solution</a:t>
            </a:r>
          </a:p>
          <a:p>
            <a:pPr marL="0" indent="0">
              <a:buNone/>
            </a:pPr>
            <a:endParaRPr sz="3600" dirty="0"/>
          </a:p>
        </p:txBody>
      </p:sp>
    </p:spTree>
    <p:extLst>
      <p:ext uri="{BB962C8B-B14F-4D97-AF65-F5344CB8AC3E}">
        <p14:creationId xmlns:p14="http://schemas.microsoft.com/office/powerpoint/2010/main" val="351406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Initial discussion questions</a:t>
            </a:r>
          </a:p>
        </p:txBody>
      </p:sp>
      <p:sp>
        <p:nvSpPr>
          <p:cNvPr id="3" name="Content Placeholder 2"/>
          <p:cNvSpPr>
            <a:spLocks noGrp="1"/>
          </p:cNvSpPr>
          <p:nvPr>
            <p:ph idx="1"/>
          </p:nvPr>
        </p:nvSpPr>
        <p:spPr/>
        <p:txBody>
          <a:bodyPr/>
          <a:lstStyle/>
          <a:p>
            <a:pPr lvl="1">
              <a:buAutoNum type="arabicPeriod"/>
            </a:pPr>
            <a:r>
              <a:t>Who are the </a:t>
            </a:r>
            <a:r>
              <a:rPr b="1"/>
              <a:t>stakeholders</a:t>
            </a:r>
            <a:r>
              <a:t> in the case study</a:t>
            </a:r>
          </a:p>
          <a:p>
            <a:pPr lvl="1">
              <a:buAutoNum type="arabicPeriod"/>
            </a:pPr>
            <a:r>
              <a:t>How might the behavior of the system lead to </a:t>
            </a:r>
            <a:r>
              <a:rPr b="1"/>
              <a:t>accidents</a:t>
            </a:r>
          </a:p>
        </p:txBody>
      </p:sp>
    </p:spTree>
    <p:extLst>
      <p:ext uri="{BB962C8B-B14F-4D97-AF65-F5344CB8AC3E}">
        <p14:creationId xmlns:p14="http://schemas.microsoft.com/office/powerpoint/2010/main" val="374345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93915"/>
            <a:ext cx="8229600" cy="6389914"/>
          </a:xfrm>
        </p:spPr>
        <p:txBody>
          <a:bodyPr>
            <a:noAutofit/>
          </a:bodyPr>
          <a:lstStyle/>
          <a:p>
            <a:pPr marL="0" indent="0">
              <a:buNone/>
            </a:pPr>
            <a:r>
              <a:rPr sz="2000" dirty="0"/>
              <a:t>On early tests on sample data, researchers discovered a potential problem. Researchers fed previously collected data about the social networks of members of a particular population of homeless youth in Los Angeles, California (where the center is based) into the agent’s influence model, and then instructed the agent to recommend intervention groups for a hypothetical set of participants in that population. The agent made a surprising recommendation: it recommended that the intervention team put the youth currently at highest risk of drug abuse into one group, and divide the youth at lower risk among the remaining groups. The agent’s model, it turned out, had predicted that grouping the hypothetical participants in this way would result in a substantial reduction in aggregate future drug abuse for the lower-risk youth—at the cost of a substantial predicted increase in future drug abuse for the higher-risk youth. The expected decrease in risk for the lower-risk youth was great enough that, despite the increased risk for the higher-risk youth, the resulting grouping was optimal from the point of view of minimizing risk at the population level. CAIS researchers judged that the model’s predictions here were reliable enough for the risk of significant harm here to be genuine if the hypothetical intervention were actually conducted.</a:t>
            </a:r>
          </a:p>
          <a:p>
            <a:pPr marL="0" indent="0">
              <a:buNone/>
            </a:pPr>
            <a:endParaRPr lang="en-US" sz="2000" b="1" dirty="0"/>
          </a:p>
          <a:p>
            <a:pPr marL="0" indent="0">
              <a:buNone/>
            </a:pPr>
            <a:r>
              <a:rPr sz="2000" b="1" dirty="0"/>
              <a:t>Question:</a:t>
            </a:r>
            <a:r>
              <a:rPr sz="2000" dirty="0"/>
              <a:t> would it be morally wrong to conduct such an intervention?</a:t>
            </a:r>
          </a:p>
        </p:txBody>
      </p:sp>
    </p:spTree>
    <p:extLst>
      <p:ext uri="{BB962C8B-B14F-4D97-AF65-F5344CB8AC3E}">
        <p14:creationId xmlns:p14="http://schemas.microsoft.com/office/powerpoint/2010/main" val="102533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Public health ethics</a:t>
            </a:r>
          </a:p>
        </p:txBody>
      </p:sp>
      <p:sp>
        <p:nvSpPr>
          <p:cNvPr id="3" name="Content Placeholder 2"/>
          <p:cNvSpPr>
            <a:spLocks noGrp="1"/>
          </p:cNvSpPr>
          <p:nvPr>
            <p:ph idx="1"/>
          </p:nvPr>
        </p:nvSpPr>
        <p:spPr/>
        <p:txBody>
          <a:bodyPr/>
          <a:lstStyle/>
          <a:p>
            <a:pPr marL="0" indent="0">
              <a:buNone/>
            </a:pPr>
            <a:r>
              <a:rPr dirty="0"/>
              <a:t>TND is a public health intervention</a:t>
            </a:r>
          </a:p>
          <a:p>
            <a:pPr marL="971550" lvl="1" indent="-514350">
              <a:buFont typeface="+mj-lt"/>
              <a:buAutoNum type="arabicPeriod"/>
            </a:pPr>
            <a:r>
              <a:rPr dirty="0"/>
              <a:t>What does this mean?</a:t>
            </a:r>
          </a:p>
          <a:p>
            <a:pPr marL="971550" lvl="1" indent="-514350">
              <a:buFont typeface="+mj-lt"/>
              <a:buAutoNum type="arabicPeriod"/>
            </a:pPr>
            <a:r>
              <a:rPr dirty="0"/>
              <a:t>Implications for how GUIDE ought to be designed?</a:t>
            </a:r>
          </a:p>
        </p:txBody>
      </p:sp>
    </p:spTree>
    <p:extLst>
      <p:ext uri="{BB962C8B-B14F-4D97-AF65-F5344CB8AC3E}">
        <p14:creationId xmlns:p14="http://schemas.microsoft.com/office/powerpoint/2010/main" val="177399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public health?</a:t>
            </a:r>
          </a:p>
        </p:txBody>
      </p:sp>
      <p:sp>
        <p:nvSpPr>
          <p:cNvPr id="3" name="Content Placeholder 2"/>
          <p:cNvSpPr>
            <a:spLocks noGrp="1"/>
          </p:cNvSpPr>
          <p:nvPr>
            <p:ph idx="1"/>
          </p:nvPr>
        </p:nvSpPr>
        <p:spPr/>
        <p:txBody>
          <a:bodyPr>
            <a:normAutofit fontScale="85000" lnSpcReduction="20000"/>
          </a:bodyPr>
          <a:lstStyle/>
          <a:p>
            <a:pPr marL="0" indent="0">
              <a:buNone/>
            </a:pPr>
            <a:r>
              <a:rPr b="1" dirty="0"/>
              <a:t>Public health</a:t>
            </a:r>
            <a:r>
              <a:rPr dirty="0"/>
              <a:t> = "the science and art of preventing disease"</a:t>
            </a:r>
            <a:endParaRPr lang="en-US" dirty="0"/>
          </a:p>
          <a:p>
            <a:pPr marL="0" indent="0">
              <a:buNone/>
            </a:pPr>
            <a:endParaRPr lang="en-US" dirty="0"/>
          </a:p>
          <a:p>
            <a:pPr marL="0" indent="0">
              <a:buNone/>
            </a:pPr>
            <a:r>
              <a:rPr lang="en-US" dirty="0"/>
              <a:t>In contrast with medicine, public health focuses on</a:t>
            </a:r>
          </a:p>
          <a:p>
            <a:pPr lvl="1"/>
            <a:r>
              <a:rPr lang="en-US" dirty="0"/>
              <a:t>preventing disease</a:t>
            </a:r>
          </a:p>
          <a:p>
            <a:pPr lvl="1"/>
            <a:r>
              <a:rPr lang="en-US" dirty="0"/>
              <a:t>promoting the health of populations</a:t>
            </a:r>
          </a:p>
          <a:p>
            <a:pPr lvl="1"/>
            <a:endParaRPr lang="en-US" dirty="0"/>
          </a:p>
          <a:p>
            <a:pPr marL="0" indent="0">
              <a:buNone/>
            </a:pPr>
            <a:r>
              <a:rPr lang="en-US" dirty="0"/>
              <a:t>Public health activities include</a:t>
            </a:r>
          </a:p>
          <a:p>
            <a:pPr lvl="1"/>
            <a:r>
              <a:rPr lang="en-US" dirty="0"/>
              <a:t>promoting healthy lifestyles</a:t>
            </a:r>
          </a:p>
          <a:p>
            <a:pPr lvl="1"/>
            <a:r>
              <a:rPr lang="en-US" dirty="0"/>
              <a:t>researching disease/injury prevention</a:t>
            </a:r>
          </a:p>
          <a:p>
            <a:pPr lvl="1"/>
            <a:r>
              <a:rPr lang="en-US" dirty="0"/>
              <a:t>surveillance of cases/health indicators</a:t>
            </a:r>
          </a:p>
          <a:p>
            <a:pPr lvl="1"/>
            <a:r>
              <a:rPr lang="en-US" dirty="0"/>
              <a:t>responding to outbreaks</a:t>
            </a:r>
          </a:p>
          <a:p>
            <a:pPr marL="57150" indent="0">
              <a:buNone/>
            </a:pPr>
            <a:endParaRPr lang="en-US" dirty="0"/>
          </a:p>
          <a:p>
            <a:pPr marL="0" indent="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2310</Words>
  <Application>Microsoft Macintosh PowerPoint</Application>
  <PresentationFormat>Widescreen</PresentationFormat>
  <Paragraphs>153</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Agenda</vt:lpstr>
      <vt:lpstr>Case study: GUIDE</vt:lpstr>
      <vt:lpstr>Towards No Drug Abuse</vt:lpstr>
      <vt:lpstr>A problem</vt:lpstr>
      <vt:lpstr>AI-based solution?</vt:lpstr>
      <vt:lpstr>Initial discussion questions</vt:lpstr>
      <vt:lpstr>PowerPoint Presentation</vt:lpstr>
      <vt:lpstr>Public health ethics</vt:lpstr>
      <vt:lpstr>What is public health?</vt:lpstr>
      <vt:lpstr>Public health ethics as utilitarian</vt:lpstr>
      <vt:lpstr>Public health ethics as utilitarian</vt:lpstr>
      <vt:lpstr>Questions for today</vt:lpstr>
      <vt:lpstr>Classical utilitarianism</vt:lpstr>
      <vt:lpstr>Ethical theories</vt:lpstr>
      <vt:lpstr>Theories of value</vt:lpstr>
      <vt:lpstr>What is valuable?</vt:lpstr>
      <vt:lpstr>Two kinds of value</vt:lpstr>
      <vt:lpstr>Job of a theory of value</vt:lpstr>
      <vt:lpstr>Classical hedonism</vt:lpstr>
      <vt:lpstr>Hedonism</vt:lpstr>
      <vt:lpstr>The Experience Machine</vt:lpstr>
      <vt:lpstr>Aggregation</vt:lpstr>
      <vt:lpstr>Theories of right action</vt:lpstr>
      <vt:lpstr>Three moral properties of actions</vt:lpstr>
      <vt:lpstr>Three moral properties of actions</vt:lpstr>
      <vt:lpstr>Job of a theory of right action</vt:lpstr>
      <vt:lpstr>The drowning child</vt:lpstr>
      <vt:lpstr>Consequentialism and non-consequentialism</vt:lpstr>
      <vt:lpstr>Classical utilitarianism</vt:lpstr>
      <vt:lpstr>Act consequentialism</vt:lpstr>
      <vt:lpstr>Act consequentialism</vt:lpstr>
      <vt:lpstr>Is public health utilitarian?</vt:lpstr>
      <vt:lpstr>Classical hedonism</vt:lpstr>
      <vt:lpstr>An argument</vt:lpstr>
      <vt:lpstr>Similar arguments</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dc:title>
  <dc:creator/>
  <cp:keywords/>
  <cp:lastModifiedBy>Grant, David M.</cp:lastModifiedBy>
  <cp:revision>12</cp:revision>
  <dcterms:created xsi:type="dcterms:W3CDTF">2021-09-14T13:02:10Z</dcterms:created>
  <dcterms:modified xsi:type="dcterms:W3CDTF">2022-01-24T17:39:56Z</dcterms:modified>
</cp:coreProperties>
</file>