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62" r:id="rId2"/>
    <p:sldId id="336" r:id="rId3"/>
    <p:sldId id="312" r:id="rId4"/>
    <p:sldId id="313" r:id="rId5"/>
    <p:sldId id="315" r:id="rId6"/>
    <p:sldId id="316" r:id="rId7"/>
    <p:sldId id="304" r:id="rId8"/>
    <p:sldId id="272" r:id="rId9"/>
    <p:sldId id="314" r:id="rId10"/>
    <p:sldId id="317" r:id="rId11"/>
    <p:sldId id="263" r:id="rId12"/>
    <p:sldId id="259" r:id="rId13"/>
    <p:sldId id="338" r:id="rId14"/>
    <p:sldId id="340" r:id="rId15"/>
    <p:sldId id="258" r:id="rId16"/>
    <p:sldId id="266" r:id="rId17"/>
    <p:sldId id="269" r:id="rId18"/>
    <p:sldId id="268" r:id="rId19"/>
    <p:sldId id="323" r:id="rId20"/>
    <p:sldId id="337" r:id="rId21"/>
    <p:sldId id="274" r:id="rId22"/>
    <p:sldId id="275" r:id="rId23"/>
    <p:sldId id="318" r:id="rId24"/>
    <p:sldId id="290" r:id="rId25"/>
    <p:sldId id="308" r:id="rId26"/>
    <p:sldId id="293" r:id="rId27"/>
    <p:sldId id="298" r:id="rId28"/>
    <p:sldId id="302" r:id="rId29"/>
    <p:sldId id="299" r:id="rId30"/>
    <p:sldId id="320" r:id="rId31"/>
    <p:sldId id="322" r:id="rId32"/>
    <p:sldId id="33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rant" initials="DG" lastIdx="1" clrIdx="0">
    <p:extLst>
      <p:ext uri="{19B8F6BF-5375-455C-9EA6-DF929625EA0E}">
        <p15:presenceInfo xmlns:p15="http://schemas.microsoft.com/office/powerpoint/2012/main" userId="S::david.grant@utsa.edu::34d3e8b7-7d1e-424b-beb2-87684ec53d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76698"/>
  </p:normalViewPr>
  <p:slideViewPr>
    <p:cSldViewPr snapToGrid="0">
      <p:cViewPr varScale="1">
        <p:scale>
          <a:sx n="94" d="100"/>
          <a:sy n="94" d="100"/>
        </p:scale>
        <p:origin x="10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73269C-DE67-274A-A03E-350D17272632}" type="datetimeFigureOut">
              <a:rPr lang="en-US" smtClean="0"/>
              <a:t>9/1/22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C9737-1A1A-564B-BB08-2AE038F984A5}" type="slidenum">
              <a:rPr lang="en-US" smtClean="0"/>
              <a:t>‹#›</a:t>
            </a:fld>
            <a:endParaRPr lang="en-US"/>
          </a:p>
        </p:txBody>
      </p:sp>
    </p:spTree>
    <p:extLst>
      <p:ext uri="{BB962C8B-B14F-4D97-AF65-F5344CB8AC3E}">
        <p14:creationId xmlns:p14="http://schemas.microsoft.com/office/powerpoint/2010/main" val="2495285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Trireme#cite_note-35"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Trireme#cite_note-37" TargetMode="External"/><Relationship Id="rId5" Type="http://schemas.openxmlformats.org/officeDocument/2006/relationships/hyperlink" Target="https://en.wikipedia.org/wiki/Victor_Davis_Hanson" TargetMode="External"/><Relationship Id="rId4" Type="http://schemas.openxmlformats.org/officeDocument/2006/relationships/hyperlink" Target="https://en.wikipedia.org/wiki/Trireme#cite_note-36"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2</a:t>
            </a:fld>
            <a:endParaRPr lang="en-US"/>
          </a:p>
        </p:txBody>
      </p:sp>
    </p:spTree>
    <p:extLst>
      <p:ext uri="{BB962C8B-B14F-4D97-AF65-F5344CB8AC3E}">
        <p14:creationId xmlns:p14="http://schemas.microsoft.com/office/powerpoint/2010/main" val="3110695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political issue is being settled?</a:t>
            </a:r>
          </a:p>
        </p:txBody>
      </p:sp>
      <p:sp>
        <p:nvSpPr>
          <p:cNvPr id="4" name="Slide Number Placeholder 3"/>
          <p:cNvSpPr>
            <a:spLocks noGrp="1"/>
          </p:cNvSpPr>
          <p:nvPr>
            <p:ph type="sldNum" sz="quarter" idx="5"/>
          </p:nvPr>
        </p:nvSpPr>
        <p:spPr/>
        <p:txBody>
          <a:bodyPr/>
          <a:lstStyle/>
          <a:p>
            <a:fld id="{FD3C9737-1A1A-564B-BB08-2AE038F984A5}" type="slidenum">
              <a:rPr lang="en-US" smtClean="0"/>
              <a:t>13</a:t>
            </a:fld>
            <a:endParaRPr lang="en-US"/>
          </a:p>
        </p:txBody>
      </p:sp>
    </p:spTree>
    <p:extLst>
      <p:ext uri="{BB962C8B-B14F-4D97-AF65-F5344CB8AC3E}">
        <p14:creationId xmlns:p14="http://schemas.microsoft.com/office/powerpoint/2010/main" val="2059270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political issue is being settled?</a:t>
            </a:r>
          </a:p>
        </p:txBody>
      </p:sp>
      <p:sp>
        <p:nvSpPr>
          <p:cNvPr id="4" name="Slide Number Placeholder 3"/>
          <p:cNvSpPr>
            <a:spLocks noGrp="1"/>
          </p:cNvSpPr>
          <p:nvPr>
            <p:ph type="sldNum" sz="quarter" idx="5"/>
          </p:nvPr>
        </p:nvSpPr>
        <p:spPr/>
        <p:txBody>
          <a:bodyPr/>
          <a:lstStyle/>
          <a:p>
            <a:fld id="{FD3C9737-1A1A-564B-BB08-2AE038F984A5}" type="slidenum">
              <a:rPr lang="en-US" smtClean="0"/>
              <a:t>14</a:t>
            </a:fld>
            <a:endParaRPr lang="en-US"/>
          </a:p>
        </p:txBody>
      </p:sp>
    </p:spTree>
    <p:extLst>
      <p:ext uri="{BB962C8B-B14F-4D97-AF65-F5344CB8AC3E}">
        <p14:creationId xmlns:p14="http://schemas.microsoft.com/office/powerpoint/2010/main" val="353767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political issue is being settled?</a:t>
            </a:r>
          </a:p>
        </p:txBody>
      </p:sp>
      <p:sp>
        <p:nvSpPr>
          <p:cNvPr id="4" name="Slide Number Placeholder 3"/>
          <p:cNvSpPr>
            <a:spLocks noGrp="1"/>
          </p:cNvSpPr>
          <p:nvPr>
            <p:ph type="sldNum" sz="quarter" idx="5"/>
          </p:nvPr>
        </p:nvSpPr>
        <p:spPr/>
        <p:txBody>
          <a:bodyPr/>
          <a:lstStyle/>
          <a:p>
            <a:fld id="{FD3C9737-1A1A-564B-BB08-2AE038F984A5}" type="slidenum">
              <a:rPr lang="en-US" smtClean="0"/>
              <a:t>15</a:t>
            </a:fld>
            <a:endParaRPr lang="en-US"/>
          </a:p>
        </p:txBody>
      </p:sp>
    </p:spTree>
    <p:extLst>
      <p:ext uri="{BB962C8B-B14F-4D97-AF65-F5344CB8AC3E}">
        <p14:creationId xmlns:p14="http://schemas.microsoft.com/office/powerpoint/2010/main" val="180722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ways in which designers of technologies help settle political issues</a:t>
            </a:r>
          </a:p>
        </p:txBody>
      </p:sp>
      <p:sp>
        <p:nvSpPr>
          <p:cNvPr id="4" name="Slide Number Placeholder 3"/>
          <p:cNvSpPr>
            <a:spLocks noGrp="1"/>
          </p:cNvSpPr>
          <p:nvPr>
            <p:ph type="sldNum" sz="quarter" idx="5"/>
          </p:nvPr>
        </p:nvSpPr>
        <p:spPr/>
        <p:txBody>
          <a:bodyPr/>
          <a:lstStyle/>
          <a:p>
            <a:fld id="{FD3C9737-1A1A-564B-BB08-2AE038F984A5}" type="slidenum">
              <a:rPr lang="en-US" smtClean="0"/>
              <a:t>19</a:t>
            </a:fld>
            <a:endParaRPr lang="en-US"/>
          </a:p>
        </p:txBody>
      </p:sp>
    </p:spTree>
    <p:extLst>
      <p:ext uri="{BB962C8B-B14F-4D97-AF65-F5344CB8AC3E}">
        <p14:creationId xmlns:p14="http://schemas.microsoft.com/office/powerpoint/2010/main" val="2147224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possibilities here:</a:t>
            </a:r>
          </a:p>
          <a:p>
            <a:endParaRPr lang="en-US" dirty="0"/>
          </a:p>
          <a:p>
            <a:pPr marL="228600" indent="-228600">
              <a:buAutoNum type="arabicPeriod"/>
            </a:pPr>
            <a:r>
              <a:rPr lang="en-US" dirty="0"/>
              <a:t>Technology </a:t>
            </a:r>
            <a:r>
              <a:rPr lang="en-US" i="1" dirty="0"/>
              <a:t>requires</a:t>
            </a:r>
            <a:r>
              <a:rPr lang="en-US" i="0" dirty="0"/>
              <a:t> particular kinds of political relationships</a:t>
            </a:r>
          </a:p>
          <a:p>
            <a:pPr marL="228600" indent="-228600">
              <a:buAutoNum type="arabicPeriod"/>
            </a:pPr>
            <a:r>
              <a:rPr lang="en-US" i="0" dirty="0"/>
              <a:t>Technology </a:t>
            </a:r>
            <a:r>
              <a:rPr lang="en-US" i="1" dirty="0"/>
              <a:t>is strongly compatible with</a:t>
            </a:r>
            <a:r>
              <a:rPr lang="en-US" i="0" dirty="0"/>
              <a:t> certain kinds of political relationships</a:t>
            </a:r>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23</a:t>
            </a:fld>
            <a:endParaRPr lang="en-US"/>
          </a:p>
        </p:txBody>
      </p:sp>
    </p:spTree>
    <p:extLst>
      <p:ext uri="{BB962C8B-B14F-4D97-AF65-F5344CB8AC3E}">
        <p14:creationId xmlns:p14="http://schemas.microsoft.com/office/powerpoint/2010/main" val="216515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24</a:t>
            </a:fld>
            <a:endParaRPr lang="en-US"/>
          </a:p>
        </p:txBody>
      </p:sp>
    </p:spTree>
    <p:extLst>
      <p:ext uri="{BB962C8B-B14F-4D97-AF65-F5344CB8AC3E}">
        <p14:creationId xmlns:p14="http://schemas.microsoft.com/office/powerpoint/2010/main" val="3177451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Trireme – Greek ship from Plato’s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total complement (</a:t>
            </a:r>
            <a:r>
              <a:rPr lang="en-US" sz="1200" b="0" i="1" kern="1200" dirty="0" err="1">
                <a:solidFill>
                  <a:schemeClr val="tx1"/>
                </a:solidFill>
                <a:effectLst/>
                <a:latin typeface="+mn-lt"/>
                <a:ea typeface="+mn-ea"/>
                <a:cs typeface="+mn-cs"/>
              </a:rPr>
              <a:t>plērōma</a:t>
            </a:r>
            <a:r>
              <a:rPr lang="en-US" sz="1200" b="0" i="0" kern="1200" dirty="0">
                <a:solidFill>
                  <a:schemeClr val="tx1"/>
                </a:solidFill>
                <a:effectLst/>
                <a:latin typeface="+mn-lt"/>
                <a:ea typeface="+mn-ea"/>
                <a:cs typeface="+mn-cs"/>
              </a:rPr>
              <a:t>) of the ship was about 200.</a:t>
            </a:r>
            <a:r>
              <a:rPr lang="en-US" sz="1200" b="0" i="0" u="none" strike="noStrike" kern="1200" baseline="30000" dirty="0">
                <a:solidFill>
                  <a:schemeClr val="tx1"/>
                </a:solidFill>
                <a:effectLst/>
                <a:latin typeface="+mn-lt"/>
                <a:ea typeface="+mn-ea"/>
                <a:cs typeface="+mn-cs"/>
                <a:hlinkClick r:id="rId3"/>
              </a:rPr>
              <a:t>[35]</a:t>
            </a:r>
            <a:r>
              <a:rPr lang="en-US" sz="1200" b="0" i="0" u="none" strike="noStrike" kern="1200" baseline="30000" dirty="0">
                <a:solidFill>
                  <a:schemeClr val="tx1"/>
                </a:solidFill>
                <a:effectLst/>
                <a:latin typeface="+mn-lt"/>
                <a:ea typeface="+mn-ea"/>
                <a:cs typeface="+mn-cs"/>
                <a:hlinkClick r:id="rId4"/>
              </a:rPr>
              <a:t>[36]</a:t>
            </a:r>
            <a:r>
              <a:rPr lang="en-US" sz="1200" b="0" i="0" kern="1200" dirty="0">
                <a:solidFill>
                  <a:schemeClr val="tx1"/>
                </a:solidFill>
                <a:effectLst/>
                <a:latin typeface="+mn-lt"/>
                <a:ea typeface="+mn-ea"/>
                <a:cs typeface="+mn-cs"/>
              </a:rPr>
              <a:t> These were divided into the 170 rowers (</a:t>
            </a:r>
            <a:r>
              <a:rPr lang="en-US" sz="1200" b="0" i="1" kern="1200" dirty="0" err="1">
                <a:solidFill>
                  <a:schemeClr val="tx1"/>
                </a:solidFill>
                <a:effectLst/>
                <a:latin typeface="+mn-lt"/>
                <a:ea typeface="+mn-ea"/>
                <a:cs typeface="+mn-cs"/>
              </a:rPr>
              <a:t>eretai</a:t>
            </a:r>
            <a:r>
              <a:rPr lang="en-US" sz="1200" b="0" i="0" kern="1200" dirty="0">
                <a:solidFill>
                  <a:schemeClr val="tx1"/>
                </a:solidFill>
                <a:effectLst/>
                <a:latin typeface="+mn-lt"/>
                <a:ea typeface="+mn-ea"/>
                <a:cs typeface="+mn-cs"/>
              </a:rPr>
              <a:t>), who provided the ship's motive power, the deck crew headed by the trierarch and a marine detachment. For the crew of Athenian triremes, the ships were an extension of their democratic beliefs. Rich and poor rowed alongside each other. </a:t>
            </a:r>
            <a:r>
              <a:rPr lang="en-US" sz="1200" b="0" i="0" u="none" strike="noStrike" kern="1200" dirty="0">
                <a:solidFill>
                  <a:schemeClr val="tx1"/>
                </a:solidFill>
                <a:effectLst/>
                <a:latin typeface="+mn-lt"/>
                <a:ea typeface="+mn-ea"/>
                <a:cs typeface="+mn-cs"/>
                <a:hlinkClick r:id="rId5" tooltip="Victor Davis Hanson"/>
              </a:rPr>
              <a:t>Victor Davis Hanson</a:t>
            </a:r>
            <a:r>
              <a:rPr lang="en-US" sz="1200" b="0" i="0" kern="1200" dirty="0">
                <a:solidFill>
                  <a:schemeClr val="tx1"/>
                </a:solidFill>
                <a:effectLst/>
                <a:latin typeface="+mn-lt"/>
                <a:ea typeface="+mn-ea"/>
                <a:cs typeface="+mn-cs"/>
              </a:rPr>
              <a:t> argues that this "served the larger civic interest of acculturating thousands as they worked together in cramped conditions and under dire circumstances."</a:t>
            </a:r>
            <a:r>
              <a:rPr lang="en-US" sz="1200" b="0" i="0" u="none" strike="noStrike" kern="1200" baseline="30000" dirty="0">
                <a:solidFill>
                  <a:schemeClr val="tx1"/>
                </a:solidFill>
                <a:effectLst/>
                <a:latin typeface="+mn-lt"/>
                <a:ea typeface="+mn-ea"/>
                <a:cs typeface="+mn-cs"/>
                <a:hlinkClick r:id="rId6"/>
              </a:rPr>
              <a:t>[37]</a:t>
            </a:r>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25</a:t>
            </a:fld>
            <a:endParaRPr lang="en-US"/>
          </a:p>
        </p:txBody>
      </p:sp>
    </p:spTree>
    <p:extLst>
      <p:ext uri="{BB962C8B-B14F-4D97-AF65-F5344CB8AC3E}">
        <p14:creationId xmlns:p14="http://schemas.microsoft.com/office/powerpoint/2010/main" val="2020796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Sailing ships?</a:t>
            </a:r>
          </a:p>
          <a:p>
            <a:r>
              <a:rPr lang="en-US" dirty="0"/>
              <a:t>Atomic weapons?</a:t>
            </a:r>
          </a:p>
          <a:p>
            <a:r>
              <a:rPr lang="en-US" dirty="0"/>
              <a:t>Other examples?</a:t>
            </a:r>
          </a:p>
        </p:txBody>
      </p:sp>
      <p:sp>
        <p:nvSpPr>
          <p:cNvPr id="4" name="Slide Number Placeholder 3"/>
          <p:cNvSpPr>
            <a:spLocks noGrp="1"/>
          </p:cNvSpPr>
          <p:nvPr>
            <p:ph type="sldNum" sz="quarter" idx="5"/>
          </p:nvPr>
        </p:nvSpPr>
        <p:spPr/>
        <p:txBody>
          <a:bodyPr/>
          <a:lstStyle/>
          <a:p>
            <a:fld id="{FD3C9737-1A1A-564B-BB08-2AE038F984A5}" type="slidenum">
              <a:rPr lang="en-US" smtClean="0"/>
              <a:t>29</a:t>
            </a:fld>
            <a:endParaRPr lang="en-US"/>
          </a:p>
        </p:txBody>
      </p:sp>
    </p:spTree>
    <p:extLst>
      <p:ext uri="{BB962C8B-B14F-4D97-AF65-F5344CB8AC3E}">
        <p14:creationId xmlns:p14="http://schemas.microsoft.com/office/powerpoint/2010/main" val="2710230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about a specific example – on the </a:t>
            </a:r>
            <a:r>
              <a:rPr lang="en-US"/>
              <a:t>next slide</a:t>
            </a:r>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30</a:t>
            </a:fld>
            <a:endParaRPr lang="en-US"/>
          </a:p>
        </p:txBody>
      </p:sp>
    </p:spTree>
    <p:extLst>
      <p:ext uri="{BB962C8B-B14F-4D97-AF65-F5344CB8AC3E}">
        <p14:creationId xmlns:p14="http://schemas.microsoft.com/office/powerpoint/2010/main" val="3932060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3</a:t>
            </a:fld>
            <a:endParaRPr lang="en-US"/>
          </a:p>
        </p:txBody>
      </p:sp>
    </p:spTree>
    <p:extLst>
      <p:ext uri="{BB962C8B-B14F-4D97-AF65-F5344CB8AC3E}">
        <p14:creationId xmlns:p14="http://schemas.microsoft.com/office/powerpoint/2010/main" val="98258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4</a:t>
            </a:fld>
            <a:endParaRPr lang="en-US"/>
          </a:p>
        </p:txBody>
      </p:sp>
    </p:spTree>
    <p:extLst>
      <p:ext uri="{BB962C8B-B14F-4D97-AF65-F5344CB8AC3E}">
        <p14:creationId xmlns:p14="http://schemas.microsoft.com/office/powerpoint/2010/main" val="2344291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Factories – conversion of the economy from feudalism to industrial capitalism to the more service-based economy we have today</a:t>
            </a:r>
          </a:p>
          <a:p>
            <a:r>
              <a:rPr lang="en-US" dirty="0"/>
              <a:t>Television – massive effect on political campaigns</a:t>
            </a:r>
          </a:p>
          <a:p>
            <a:r>
              <a:rPr lang="en-US" dirty="0"/>
              <a:t>Development of atomic weapons – changed the way wars are fought</a:t>
            </a:r>
          </a:p>
        </p:txBody>
      </p:sp>
      <p:sp>
        <p:nvSpPr>
          <p:cNvPr id="4" name="Slide Number Placeholder 3"/>
          <p:cNvSpPr>
            <a:spLocks noGrp="1"/>
          </p:cNvSpPr>
          <p:nvPr>
            <p:ph type="sldNum" sz="quarter" idx="5"/>
          </p:nvPr>
        </p:nvSpPr>
        <p:spPr/>
        <p:txBody>
          <a:bodyPr/>
          <a:lstStyle/>
          <a:p>
            <a:fld id="{FD3C9737-1A1A-564B-BB08-2AE038F984A5}" type="slidenum">
              <a:rPr lang="en-US" smtClean="0"/>
              <a:t>5</a:t>
            </a:fld>
            <a:endParaRPr lang="en-US"/>
          </a:p>
        </p:txBody>
      </p:sp>
    </p:spTree>
    <p:extLst>
      <p:ext uri="{BB962C8B-B14F-4D97-AF65-F5344CB8AC3E}">
        <p14:creationId xmlns:p14="http://schemas.microsoft.com/office/powerpoint/2010/main" val="2575971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relevant political issues are settled (partly by technology), they can be difficult to reverse, because they have been embedded in technical arrangements that are difficult to reverse</a:t>
            </a:r>
          </a:p>
        </p:txBody>
      </p:sp>
      <p:sp>
        <p:nvSpPr>
          <p:cNvPr id="4" name="Slide Number Placeholder 3"/>
          <p:cNvSpPr>
            <a:spLocks noGrp="1"/>
          </p:cNvSpPr>
          <p:nvPr>
            <p:ph type="sldNum" sz="quarter" idx="5"/>
          </p:nvPr>
        </p:nvSpPr>
        <p:spPr/>
        <p:txBody>
          <a:bodyPr/>
          <a:lstStyle/>
          <a:p>
            <a:fld id="{FD3C9737-1A1A-564B-BB08-2AE038F984A5}" type="slidenum">
              <a:rPr lang="en-US" smtClean="0"/>
              <a:t>8</a:t>
            </a:fld>
            <a:endParaRPr lang="en-US"/>
          </a:p>
        </p:txBody>
      </p:sp>
    </p:spTree>
    <p:extLst>
      <p:ext uri="{BB962C8B-B14F-4D97-AF65-F5344CB8AC3E}">
        <p14:creationId xmlns:p14="http://schemas.microsoft.com/office/powerpoint/2010/main" val="205669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ways to interpret the claim that technologies “have politics” </a:t>
            </a:r>
          </a:p>
          <a:p>
            <a:endParaRPr lang="en-US" dirty="0"/>
          </a:p>
          <a:p>
            <a:r>
              <a:rPr lang="en-US" dirty="0"/>
              <a:t>What does he mean by a “technical arrangement”</a:t>
            </a:r>
          </a:p>
        </p:txBody>
      </p:sp>
      <p:sp>
        <p:nvSpPr>
          <p:cNvPr id="4" name="Slide Number Placeholder 3"/>
          <p:cNvSpPr>
            <a:spLocks noGrp="1"/>
          </p:cNvSpPr>
          <p:nvPr>
            <p:ph type="sldNum" sz="quarter" idx="5"/>
          </p:nvPr>
        </p:nvSpPr>
        <p:spPr/>
        <p:txBody>
          <a:bodyPr/>
          <a:lstStyle/>
          <a:p>
            <a:fld id="{FD3C9737-1A1A-564B-BB08-2AE038F984A5}" type="slidenum">
              <a:rPr lang="en-US" smtClean="0"/>
              <a:t>9</a:t>
            </a:fld>
            <a:endParaRPr lang="en-US"/>
          </a:p>
        </p:txBody>
      </p:sp>
    </p:spTree>
    <p:extLst>
      <p:ext uri="{BB962C8B-B14F-4D97-AF65-F5344CB8AC3E}">
        <p14:creationId xmlns:p14="http://schemas.microsoft.com/office/powerpoint/2010/main" val="2150833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ways to interpret the claim that technologies “have politics” </a:t>
            </a:r>
          </a:p>
        </p:txBody>
      </p:sp>
      <p:sp>
        <p:nvSpPr>
          <p:cNvPr id="4" name="Slide Number Placeholder 3"/>
          <p:cNvSpPr>
            <a:spLocks noGrp="1"/>
          </p:cNvSpPr>
          <p:nvPr>
            <p:ph type="sldNum" sz="quarter" idx="5"/>
          </p:nvPr>
        </p:nvSpPr>
        <p:spPr/>
        <p:txBody>
          <a:bodyPr/>
          <a:lstStyle/>
          <a:p>
            <a:fld id="{FD3C9737-1A1A-564B-BB08-2AE038F984A5}" type="slidenum">
              <a:rPr lang="en-US" smtClean="0"/>
              <a:t>10</a:t>
            </a:fld>
            <a:endParaRPr lang="en-US"/>
          </a:p>
        </p:txBody>
      </p:sp>
    </p:spTree>
    <p:extLst>
      <p:ext uri="{BB962C8B-B14F-4D97-AF65-F5344CB8AC3E}">
        <p14:creationId xmlns:p14="http://schemas.microsoft.com/office/powerpoint/2010/main" val="1193026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Robert Moses’ Parkways on Long Island – early 20</a:t>
            </a:r>
            <a:r>
              <a:rPr lang="en-US" sz="1200" kern="1200" baseline="30000" dirty="0">
                <a:solidFill>
                  <a:schemeClr val="tx1"/>
                </a:solidFill>
                <a:effectLst/>
                <a:latin typeface="+mn-lt"/>
                <a:ea typeface="+mn-ea"/>
                <a:cs typeface="+mn-cs"/>
              </a:rPr>
              <a:t>th</a:t>
            </a:r>
            <a:r>
              <a:rPr lang="en-US" sz="1200" kern="1200" dirty="0">
                <a:solidFill>
                  <a:schemeClr val="tx1"/>
                </a:solidFill>
                <a:effectLst/>
                <a:latin typeface="+mn-lt"/>
                <a:ea typeface="+mn-ea"/>
                <a:cs typeface="+mn-cs"/>
              </a:rPr>
              <a:t> century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What political issue is being settled by the way Moses designed the bridges on the parkways in Long Island?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summer, as New Yorkers head out to Long Island’s beach towns and parks on the Southern State Parkway, they’ll pass beneath a series of overpass bridges made infamous in Robert A. Caro’s monumental 1974 biography of Robert Moses, The Power Broker.</a:t>
            </a:r>
          </a:p>
          <a:p>
            <a:r>
              <a:rPr lang="en-US" sz="1200" kern="1200" dirty="0">
                <a:solidFill>
                  <a:schemeClr val="tx1"/>
                </a:solidFill>
                <a:effectLst/>
                <a:latin typeface="+mn-lt"/>
                <a:ea typeface="+mn-ea"/>
                <a:cs typeface="+mn-cs"/>
              </a:rPr>
              <a:t>In one of the book's most memorable passages, Caro reveals that Moses ordered his engineers to build the bridges low over the parkway to keep buses from the city away from Jones Beach—buses presumably filled with the poor blacks and Puerto Ricans Moses despised. The story was told to Caro by Sidney M. Shapiro, a close Moses associate and former chief engineer and general manager of the Long Island State Park Commission.”</a:t>
            </a:r>
          </a:p>
          <a:p>
            <a:r>
              <a:rPr lang="en-US" sz="1200" kern="1200" dirty="0">
                <a:solidFill>
                  <a:schemeClr val="tx1"/>
                </a:solidFill>
                <a:effectLst/>
                <a:latin typeface="+mn-lt"/>
                <a:ea typeface="+mn-ea"/>
                <a:cs typeface="+mn-cs"/>
              </a:rPr>
              <a:t>“The parkway was just that—a way through a park. It was designed to both literally and figuratively remove you from the city, a Central Park for the motorist. Berms and lush plantings screened off-site views disruptive of the reverie, creating an almost cinematic impression of driving through a vast pastoral landscape.”</a:t>
            </a:r>
          </a:p>
          <a:p>
            <a:endParaRPr lang="en-US" dirty="0"/>
          </a:p>
        </p:txBody>
      </p:sp>
      <p:sp>
        <p:nvSpPr>
          <p:cNvPr id="4" name="Slide Number Placeholder 3"/>
          <p:cNvSpPr>
            <a:spLocks noGrp="1"/>
          </p:cNvSpPr>
          <p:nvPr>
            <p:ph type="sldNum" sz="quarter" idx="5"/>
          </p:nvPr>
        </p:nvSpPr>
        <p:spPr/>
        <p:txBody>
          <a:bodyPr/>
          <a:lstStyle/>
          <a:p>
            <a:fld id="{FD3C9737-1A1A-564B-BB08-2AE038F984A5}" type="slidenum">
              <a:rPr lang="en-US" smtClean="0"/>
              <a:t>11</a:t>
            </a:fld>
            <a:endParaRPr lang="en-US"/>
          </a:p>
        </p:txBody>
      </p:sp>
    </p:spTree>
    <p:extLst>
      <p:ext uri="{BB962C8B-B14F-4D97-AF65-F5344CB8AC3E}">
        <p14:creationId xmlns:p14="http://schemas.microsoft.com/office/powerpoint/2010/main" val="1736087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political issue is being settled?</a:t>
            </a:r>
          </a:p>
        </p:txBody>
      </p:sp>
      <p:sp>
        <p:nvSpPr>
          <p:cNvPr id="4" name="Slide Number Placeholder 3"/>
          <p:cNvSpPr>
            <a:spLocks noGrp="1"/>
          </p:cNvSpPr>
          <p:nvPr>
            <p:ph type="sldNum" sz="quarter" idx="5"/>
          </p:nvPr>
        </p:nvSpPr>
        <p:spPr/>
        <p:txBody>
          <a:bodyPr/>
          <a:lstStyle/>
          <a:p>
            <a:fld id="{FD3C9737-1A1A-564B-BB08-2AE038F984A5}" type="slidenum">
              <a:rPr lang="en-US" smtClean="0"/>
              <a:t>12</a:t>
            </a:fld>
            <a:endParaRPr lang="en-US"/>
          </a:p>
        </p:txBody>
      </p:sp>
    </p:spTree>
    <p:extLst>
      <p:ext uri="{BB962C8B-B14F-4D97-AF65-F5344CB8AC3E}">
        <p14:creationId xmlns:p14="http://schemas.microsoft.com/office/powerpoint/2010/main" val="417333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36C48E-3714-4C9D-BB3B-E67E4CBC8084}"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956182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6C48E-3714-4C9D-BB3B-E67E4CBC8084}"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157868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6C48E-3714-4C9D-BB3B-E67E4CBC8084}"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323909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6C48E-3714-4C9D-BB3B-E67E4CBC8084}"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227501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6C48E-3714-4C9D-BB3B-E67E4CBC8084}" type="datetimeFigureOut">
              <a:rPr lang="en-US" smtClean="0"/>
              <a:t>9/1/22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3919803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6C48E-3714-4C9D-BB3B-E67E4CBC8084}"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1667263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36C48E-3714-4C9D-BB3B-E67E4CBC8084}" type="datetimeFigureOut">
              <a:rPr lang="en-US" smtClean="0"/>
              <a:t>9/1/22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223020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36C48E-3714-4C9D-BB3B-E67E4CBC8084}" type="datetimeFigureOut">
              <a:rPr lang="en-US" smtClean="0"/>
              <a:t>9/1/22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973453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6C48E-3714-4C9D-BB3B-E67E4CBC8084}" type="datetimeFigureOut">
              <a:rPr lang="en-US" smtClean="0"/>
              <a:t>9/1/22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269313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36C48E-3714-4C9D-BB3B-E67E4CBC8084}"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2622740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36C48E-3714-4C9D-BB3B-E67E4CBC8084}" type="datetimeFigureOut">
              <a:rPr lang="en-US" smtClean="0"/>
              <a:t>9/1/22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366E83-AC7B-4D03-8E81-CD15627DE4D5}" type="slidenum">
              <a:rPr lang="en-US" smtClean="0"/>
              <a:t>‹#›</a:t>
            </a:fld>
            <a:endParaRPr lang="en-US"/>
          </a:p>
        </p:txBody>
      </p:sp>
    </p:spTree>
    <p:extLst>
      <p:ext uri="{BB962C8B-B14F-4D97-AF65-F5344CB8AC3E}">
        <p14:creationId xmlns:p14="http://schemas.microsoft.com/office/powerpoint/2010/main" val="161068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6C48E-3714-4C9D-BB3B-E67E4CBC8084}" type="datetimeFigureOut">
              <a:rPr lang="en-US" smtClean="0"/>
              <a:t>9/1/22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66E83-AC7B-4D03-8E81-CD15627DE4D5}" type="slidenum">
              <a:rPr lang="en-US" smtClean="0"/>
              <a:t>‹#›</a:t>
            </a:fld>
            <a:endParaRPr lang="en-US"/>
          </a:p>
        </p:txBody>
      </p:sp>
    </p:spTree>
    <p:extLst>
      <p:ext uri="{BB962C8B-B14F-4D97-AF65-F5344CB8AC3E}">
        <p14:creationId xmlns:p14="http://schemas.microsoft.com/office/powerpoint/2010/main" val="3707456030"/>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743" y="2235200"/>
            <a:ext cx="11090513" cy="2387600"/>
          </a:xfrm>
        </p:spPr>
        <p:txBody>
          <a:bodyPr>
            <a:noAutofit/>
          </a:bodyPr>
          <a:lstStyle/>
          <a:p>
            <a:r>
              <a:rPr lang="en-US" sz="7000" dirty="0"/>
              <a:t>Langdon Winner, “Do Artifacts Have Politics?”</a:t>
            </a:r>
          </a:p>
        </p:txBody>
      </p:sp>
    </p:spTree>
    <p:extLst>
      <p:ext uri="{BB962C8B-B14F-4D97-AF65-F5344CB8AC3E}">
        <p14:creationId xmlns:p14="http://schemas.microsoft.com/office/powerpoint/2010/main" val="323424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DA6-4D57-7644-BCA1-002063FD6558}"/>
              </a:ext>
            </a:extLst>
          </p:cNvPr>
          <p:cNvSpPr>
            <a:spLocks noGrp="1"/>
          </p:cNvSpPr>
          <p:nvPr>
            <p:ph type="title"/>
          </p:nvPr>
        </p:nvSpPr>
        <p:spPr/>
        <p:txBody>
          <a:bodyPr/>
          <a:lstStyle/>
          <a:p>
            <a:r>
              <a:rPr lang="en-US" dirty="0"/>
              <a:t>Technologies as having politics built in</a:t>
            </a:r>
          </a:p>
        </p:txBody>
      </p:sp>
      <p:sp>
        <p:nvSpPr>
          <p:cNvPr id="3" name="Content Placeholder 2">
            <a:extLst>
              <a:ext uri="{FF2B5EF4-FFF2-40B4-BE49-F238E27FC236}">
                <a16:creationId xmlns:a16="http://schemas.microsoft.com/office/drawing/2014/main" id="{D5DA54F5-837F-ED46-B5A6-8FD5026A3A7D}"/>
              </a:ext>
            </a:extLst>
          </p:cNvPr>
          <p:cNvSpPr>
            <a:spLocks noGrp="1"/>
          </p:cNvSpPr>
          <p:nvPr>
            <p:ph idx="1"/>
          </p:nvPr>
        </p:nvSpPr>
        <p:spPr/>
        <p:txBody>
          <a:bodyPr/>
          <a:lstStyle/>
          <a:p>
            <a:pPr marL="514350" lvl="0" indent="-514350">
              <a:buFont typeface="+mj-lt"/>
              <a:buAutoNum type="arabicPeriod"/>
            </a:pPr>
            <a:r>
              <a:rPr lang="en-US" dirty="0">
                <a:solidFill>
                  <a:schemeClr val="accent4">
                    <a:lumMod val="40000"/>
                    <a:lumOff val="60000"/>
                  </a:schemeClr>
                </a:solidFill>
              </a:rPr>
              <a:t>Technical Arrangements as “Forms of Order” = “instances in which the invention, design, or arrangement of a specific technical device or system becomes a way of settling an issue in a particular community” (123)</a:t>
            </a:r>
          </a:p>
          <a:p>
            <a:pPr marL="514350" lvl="0" indent="-514350">
              <a:buFont typeface="+mj-lt"/>
              <a:buAutoNum type="arabicPeriod"/>
            </a:pPr>
            <a:r>
              <a:rPr lang="en-US" dirty="0"/>
              <a:t>“Inherently Political” Technologies = “man-made systems that appear to require, or to be strongly compatible with, particular kinds of political relationships”</a:t>
            </a:r>
          </a:p>
          <a:p>
            <a:pPr marL="514350" indent="-514350">
              <a:buFont typeface="+mj-lt"/>
              <a:buAutoNum type="arabicPeriod"/>
            </a:pPr>
            <a:endParaRPr lang="en-US" dirty="0"/>
          </a:p>
        </p:txBody>
      </p:sp>
    </p:spTree>
    <p:extLst>
      <p:ext uri="{BB962C8B-B14F-4D97-AF65-F5344CB8AC3E}">
        <p14:creationId xmlns:p14="http://schemas.microsoft.com/office/powerpoint/2010/main" val="35158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5EBBF1-56C8-BA62-63AB-57D356DDC191}"/>
              </a:ext>
            </a:extLst>
          </p:cNvPr>
          <p:cNvPicPr>
            <a:picLocks noChangeAspect="1"/>
          </p:cNvPicPr>
          <p:nvPr/>
        </p:nvPicPr>
        <p:blipFill>
          <a:blip r:embed="rId3"/>
          <a:stretch>
            <a:fillRect/>
          </a:stretch>
        </p:blipFill>
        <p:spPr>
          <a:xfrm>
            <a:off x="2067124" y="631553"/>
            <a:ext cx="7861735" cy="5756819"/>
          </a:xfrm>
          <a:prstGeom prst="rect">
            <a:avLst/>
          </a:prstGeom>
        </p:spPr>
      </p:pic>
    </p:spTree>
    <p:extLst>
      <p:ext uri="{BB962C8B-B14F-4D97-AF65-F5344CB8AC3E}">
        <p14:creationId xmlns:p14="http://schemas.microsoft.com/office/powerpoint/2010/main" val="401291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Related image">
            <a:extLst>
              <a:ext uri="{FF2B5EF4-FFF2-40B4-BE49-F238E27FC236}">
                <a16:creationId xmlns:a16="http://schemas.microsoft.com/office/drawing/2014/main" id="{D3DCD9C9-3440-A8DF-BD1A-B0F8C349A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075" y="661094"/>
            <a:ext cx="8277848" cy="553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615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3EB62AD-2DEB-0F49-9C97-36ECC44220ED}"/>
              </a:ext>
            </a:extLst>
          </p:cNvPr>
          <p:cNvSpPr/>
          <p:nvPr/>
        </p:nvSpPr>
        <p:spPr>
          <a:xfrm>
            <a:off x="927100" y="1415307"/>
            <a:ext cx="10337800" cy="4027385"/>
          </a:xfrm>
          <a:prstGeom prst="rect">
            <a:avLst/>
          </a:prstGeom>
        </p:spPr>
        <p:txBody>
          <a:bodyPr wrap="square">
            <a:spAutoFit/>
          </a:bodyPr>
          <a:lstStyle/>
          <a:p>
            <a:pPr>
              <a:lnSpc>
                <a:spcPct val="115000"/>
              </a:lnSpc>
              <a:spcBef>
                <a:spcPts val="1000"/>
              </a:spcBef>
              <a:spcAft>
                <a:spcPts val="1000"/>
              </a:spcAft>
            </a:pPr>
            <a:r>
              <a:rPr lang="en-US" sz="2800" dirty="0">
                <a:latin typeface="Calibri" panose="020F0502020204030204" pitchFamily="34" charset="0"/>
                <a:ea typeface="Times New Roman" panose="02020603050405020304" pitchFamily="18" charset="0"/>
                <a:cs typeface="Times New Roman" panose="02020603050405020304" pitchFamily="18" charset="0"/>
              </a:rPr>
              <a:t>“The organized movement of handicapped people in the United States during the 1970s pointed out the countless ways in which machines, instruments, and structures of common use – buses, buildings, sidewalks, plumbing fixtures, and so forth – made it impossible for many handicapped persons to move about freely, a condition that systematically excluded them from public life. It is safe to say that designs unsuited for the handicapped arose more from long-standing neglect than from anyone’s active inattention.” (125)</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94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76055DC-B819-5F4C-2F1E-4E3DB5DB3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889000"/>
            <a:ext cx="7620000" cy="5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2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Hell</a:t>
            </a:r>
          </a:p>
        </p:txBody>
      </p:sp>
      <p:sp>
        <p:nvSpPr>
          <p:cNvPr id="3" name="AutoShape 2" descr="Image result for mechanical tomato harves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mechanical tomato harvest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chanical tomato harveste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Image result for mechanical tomato harve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854" y="949659"/>
            <a:ext cx="8944292" cy="512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67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50" y="614553"/>
            <a:ext cx="2874559" cy="1398493"/>
          </a:xfrm>
        </p:spPr>
        <p:txBody>
          <a:bodyPr>
            <a:noAutofit/>
          </a:bodyPr>
          <a:lstStyle/>
          <a:p>
            <a:r>
              <a:rPr lang="en-US" sz="2500" dirty="0"/>
              <a:t>foreseen political effect, w/political intention</a:t>
            </a:r>
          </a:p>
        </p:txBody>
      </p:sp>
      <p:pic>
        <p:nvPicPr>
          <p:cNvPr id="5" name="Picture 4"/>
          <p:cNvPicPr>
            <a:picLocks noChangeAspect="1"/>
          </p:cNvPicPr>
          <p:nvPr/>
        </p:nvPicPr>
        <p:blipFill>
          <a:blip r:embed="rId2"/>
          <a:stretch>
            <a:fillRect/>
          </a:stretch>
        </p:blipFill>
        <p:spPr>
          <a:xfrm>
            <a:off x="531750" y="2283118"/>
            <a:ext cx="2399161" cy="1756805"/>
          </a:xfrm>
          <a:prstGeom prst="rect">
            <a:avLst/>
          </a:prstGeom>
        </p:spPr>
      </p:pic>
    </p:spTree>
    <p:extLst>
      <p:ext uri="{BB962C8B-B14F-4D97-AF65-F5344CB8AC3E}">
        <p14:creationId xmlns:p14="http://schemas.microsoft.com/office/powerpoint/2010/main" val="172166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50" y="614553"/>
            <a:ext cx="2874559" cy="1398493"/>
          </a:xfrm>
        </p:spPr>
        <p:txBody>
          <a:bodyPr>
            <a:noAutofit/>
          </a:bodyPr>
          <a:lstStyle/>
          <a:p>
            <a:r>
              <a:rPr lang="en-US" sz="2500" dirty="0"/>
              <a:t>foreseen political effect, w/political intention</a:t>
            </a:r>
          </a:p>
        </p:txBody>
      </p:sp>
      <p:sp>
        <p:nvSpPr>
          <p:cNvPr id="3" name="Title 1"/>
          <p:cNvSpPr txBox="1">
            <a:spLocks/>
          </p:cNvSpPr>
          <p:nvPr/>
        </p:nvSpPr>
        <p:spPr>
          <a:xfrm>
            <a:off x="4133733" y="626122"/>
            <a:ext cx="3188460"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t>unforeseen political effect, w/o political intention</a:t>
            </a:r>
          </a:p>
        </p:txBody>
      </p:sp>
      <p:pic>
        <p:nvPicPr>
          <p:cNvPr id="5" name="Picture 4"/>
          <p:cNvPicPr>
            <a:picLocks noChangeAspect="1"/>
          </p:cNvPicPr>
          <p:nvPr/>
        </p:nvPicPr>
        <p:blipFill>
          <a:blip r:embed="rId2"/>
          <a:stretch>
            <a:fillRect/>
          </a:stretch>
        </p:blipFill>
        <p:spPr>
          <a:xfrm>
            <a:off x="531750" y="2283118"/>
            <a:ext cx="2399161" cy="1756805"/>
          </a:xfrm>
          <a:prstGeom prst="rect">
            <a:avLst/>
          </a:prstGeom>
        </p:spPr>
      </p:pic>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6463" y="2283118"/>
            <a:ext cx="2626998" cy="175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99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50" y="614553"/>
            <a:ext cx="2874559" cy="1398493"/>
          </a:xfrm>
        </p:spPr>
        <p:txBody>
          <a:bodyPr>
            <a:noAutofit/>
          </a:bodyPr>
          <a:lstStyle/>
          <a:p>
            <a:r>
              <a:rPr lang="en-US" sz="2500" dirty="0"/>
              <a:t>foreseen political effect, w/political intention</a:t>
            </a:r>
          </a:p>
        </p:txBody>
      </p:sp>
      <p:sp>
        <p:nvSpPr>
          <p:cNvPr id="3" name="Title 1"/>
          <p:cNvSpPr txBox="1">
            <a:spLocks/>
          </p:cNvSpPr>
          <p:nvPr/>
        </p:nvSpPr>
        <p:spPr>
          <a:xfrm>
            <a:off x="4133733" y="626122"/>
            <a:ext cx="3188460"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t>unforeseen political effect, w/o political intention</a:t>
            </a:r>
          </a:p>
        </p:txBody>
      </p:sp>
      <p:sp>
        <p:nvSpPr>
          <p:cNvPr id="4" name="Title 1"/>
          <p:cNvSpPr txBox="1">
            <a:spLocks/>
          </p:cNvSpPr>
          <p:nvPr/>
        </p:nvSpPr>
        <p:spPr>
          <a:xfrm>
            <a:off x="8419148" y="721253"/>
            <a:ext cx="3160978"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t>foreseen political effect, w/o political intention</a:t>
            </a:r>
          </a:p>
        </p:txBody>
      </p:sp>
      <p:pic>
        <p:nvPicPr>
          <p:cNvPr id="5" name="Picture 4"/>
          <p:cNvPicPr>
            <a:picLocks noChangeAspect="1"/>
          </p:cNvPicPr>
          <p:nvPr/>
        </p:nvPicPr>
        <p:blipFill>
          <a:blip r:embed="rId2"/>
          <a:stretch>
            <a:fillRect/>
          </a:stretch>
        </p:blipFill>
        <p:spPr>
          <a:xfrm>
            <a:off x="531750" y="2283118"/>
            <a:ext cx="2399161" cy="1756805"/>
          </a:xfrm>
          <a:prstGeom prst="rect">
            <a:avLst/>
          </a:prstGeom>
        </p:spPr>
      </p:pic>
      <p:pic>
        <p:nvPicPr>
          <p:cNvPr id="7" name="Picture 12" descr="Image result for mechanical tomato harve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5016" y="2374074"/>
            <a:ext cx="3116981" cy="17844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463" y="2283118"/>
            <a:ext cx="2626998" cy="175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91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9B833-B07D-7D4E-B6F2-742AC93724A2}"/>
              </a:ext>
            </a:extLst>
          </p:cNvPr>
          <p:cNvSpPr>
            <a:spLocks noGrp="1"/>
          </p:cNvSpPr>
          <p:nvPr>
            <p:ph idx="1"/>
          </p:nvPr>
        </p:nvSpPr>
        <p:spPr>
          <a:xfrm>
            <a:off x="764628" y="1620686"/>
            <a:ext cx="10515600" cy="3616628"/>
          </a:xfrm>
        </p:spPr>
        <p:txBody>
          <a:bodyPr/>
          <a:lstStyle/>
          <a:p>
            <a:pPr marL="0" indent="0">
              <a:buNone/>
            </a:pPr>
            <a:r>
              <a:rPr lang="en-US" dirty="0"/>
              <a:t>“By far the greatest latitude of choice exists the very first time a particular instrument, system or technique is introduced … since choices tend to become strongly fixed in material equipment, economic investment, and social habit.”</a:t>
            </a:r>
          </a:p>
          <a:p>
            <a:pPr marL="0" indent="0">
              <a:buNone/>
            </a:pPr>
            <a:endParaRPr lang="en-US" dirty="0"/>
          </a:p>
          <a:p>
            <a:pPr marL="0" indent="0">
              <a:buNone/>
            </a:pPr>
            <a:r>
              <a:rPr lang="en-US" dirty="0"/>
              <a:t>“A second range of choices, equally critical in many instances, has to do with specific features in the design or arrangement of a technical system after the decision to go ahead with it has already been made”</a:t>
            </a:r>
          </a:p>
        </p:txBody>
      </p:sp>
    </p:spTree>
    <p:extLst>
      <p:ext uri="{BB962C8B-B14F-4D97-AF65-F5344CB8AC3E}">
        <p14:creationId xmlns:p14="http://schemas.microsoft.com/office/powerpoint/2010/main" val="4146374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EA7FF-9DF1-7843-9361-C5C9C6588EE0}"/>
              </a:ext>
            </a:extLst>
          </p:cNvPr>
          <p:cNvSpPr>
            <a:spLocks noGrp="1"/>
          </p:cNvSpPr>
          <p:nvPr>
            <p:ph idx="1"/>
          </p:nvPr>
        </p:nvSpPr>
        <p:spPr>
          <a:xfrm>
            <a:off x="838200" y="866840"/>
            <a:ext cx="10515600" cy="5124320"/>
          </a:xfrm>
        </p:spPr>
        <p:txBody>
          <a:bodyPr/>
          <a:lstStyle/>
          <a:p>
            <a:pPr marL="0" indent="0">
              <a:buNone/>
            </a:pPr>
            <a:r>
              <a:rPr lang="en-US" b="1" dirty="0"/>
              <a:t>Artifact</a:t>
            </a:r>
            <a:r>
              <a:rPr lang="en-US" dirty="0"/>
              <a:t> = ?</a:t>
            </a:r>
          </a:p>
        </p:txBody>
      </p:sp>
    </p:spTree>
    <p:extLst>
      <p:ext uri="{BB962C8B-B14F-4D97-AF65-F5344CB8AC3E}">
        <p14:creationId xmlns:p14="http://schemas.microsoft.com/office/powerpoint/2010/main" val="2217683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886" y="1320703"/>
            <a:ext cx="9992227" cy="2387600"/>
          </a:xfrm>
        </p:spPr>
        <p:txBody>
          <a:bodyPr>
            <a:noAutofit/>
          </a:bodyPr>
          <a:lstStyle/>
          <a:p>
            <a:pPr algn="l"/>
            <a:r>
              <a:rPr lang="en-US" sz="3200" dirty="0"/>
              <a:t>“The issues that divide or unite people in society are settled not only in the institutes and practices of politics proper, but also, and less obviously, in tangible arrangements of steal and concrete, wires and transistors, nuts and bolts.” (p. 128)</a:t>
            </a:r>
          </a:p>
        </p:txBody>
      </p:sp>
      <p:sp>
        <p:nvSpPr>
          <p:cNvPr id="3" name="Rectangle 2">
            <a:extLst>
              <a:ext uri="{FF2B5EF4-FFF2-40B4-BE49-F238E27FC236}">
                <a16:creationId xmlns:a16="http://schemas.microsoft.com/office/drawing/2014/main" id="{436BBADD-D022-4846-97EE-07A56AF7397E}"/>
              </a:ext>
            </a:extLst>
          </p:cNvPr>
          <p:cNvSpPr/>
          <p:nvPr/>
        </p:nvSpPr>
        <p:spPr>
          <a:xfrm>
            <a:off x="2545723" y="4362932"/>
            <a:ext cx="7100552" cy="1569660"/>
          </a:xfrm>
          <a:prstGeom prst="rect">
            <a:avLst/>
          </a:prstGeom>
        </p:spPr>
        <p:txBody>
          <a:bodyPr wrap="square">
            <a:spAutoFit/>
          </a:bodyPr>
          <a:lstStyle/>
          <a:p>
            <a:pPr algn="ctr"/>
            <a:r>
              <a:rPr lang="en-US" sz="3200" dirty="0">
                <a:solidFill>
                  <a:schemeClr val="accent4">
                    <a:lumMod val="60000"/>
                    <a:lumOff val="40000"/>
                  </a:schemeClr>
                </a:solidFill>
              </a:rPr>
              <a:t>Do the points Winner makes about physical artifacts apply to algorithms as well? Why or why not?</a:t>
            </a:r>
          </a:p>
        </p:txBody>
      </p:sp>
    </p:spTree>
    <p:extLst>
      <p:ext uri="{BB962C8B-B14F-4D97-AF65-F5344CB8AC3E}">
        <p14:creationId xmlns:p14="http://schemas.microsoft.com/office/powerpoint/2010/main" val="3465760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1750" y="614553"/>
            <a:ext cx="4406515"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“TECHNICAL ARRANGEMENTS AS FORMS OF ORDER”</a:t>
            </a:r>
          </a:p>
        </p:txBody>
      </p:sp>
      <p:pic>
        <p:nvPicPr>
          <p:cNvPr id="5" name="Picture 4"/>
          <p:cNvPicPr>
            <a:picLocks noChangeAspect="1"/>
          </p:cNvPicPr>
          <p:nvPr/>
        </p:nvPicPr>
        <p:blipFill>
          <a:blip r:embed="rId2"/>
          <a:stretch>
            <a:fillRect/>
          </a:stretch>
        </p:blipFill>
        <p:spPr>
          <a:xfrm>
            <a:off x="531750" y="2731607"/>
            <a:ext cx="2079103" cy="1522440"/>
          </a:xfrm>
          <a:prstGeom prst="rect">
            <a:avLst/>
          </a:prstGeom>
        </p:spPr>
      </p:pic>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1672" y="2731606"/>
            <a:ext cx="2276547" cy="15224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mechanical tomato harves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0172" y="4601851"/>
            <a:ext cx="2809774" cy="160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78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1750" y="614553"/>
            <a:ext cx="4406515"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“TECHNICAL ARRANGEMENTS AS FORMS OF ORDER”</a:t>
            </a:r>
          </a:p>
        </p:txBody>
      </p:sp>
      <p:pic>
        <p:nvPicPr>
          <p:cNvPr id="5" name="Picture 4"/>
          <p:cNvPicPr>
            <a:picLocks noChangeAspect="1"/>
          </p:cNvPicPr>
          <p:nvPr/>
        </p:nvPicPr>
        <p:blipFill>
          <a:blip r:embed="rId2"/>
          <a:stretch>
            <a:fillRect/>
          </a:stretch>
        </p:blipFill>
        <p:spPr>
          <a:xfrm>
            <a:off x="531750" y="2731607"/>
            <a:ext cx="2079103" cy="1522440"/>
          </a:xfrm>
          <a:prstGeom prst="rect">
            <a:avLst/>
          </a:prstGeom>
        </p:spPr>
      </p:pic>
      <p:pic>
        <p:nvPicPr>
          <p:cNvPr id="8"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1672" y="2731606"/>
            <a:ext cx="2276547" cy="152244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772128" y="614553"/>
            <a:ext cx="4406515"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“INHERENTLY POLITICAL TECHNOLOGIES”</a:t>
            </a:r>
          </a:p>
        </p:txBody>
      </p:sp>
      <p:sp>
        <p:nvSpPr>
          <p:cNvPr id="10" name="Title 1"/>
          <p:cNvSpPr txBox="1">
            <a:spLocks/>
          </p:cNvSpPr>
          <p:nvPr/>
        </p:nvSpPr>
        <p:spPr>
          <a:xfrm>
            <a:off x="6772127" y="5076152"/>
            <a:ext cx="4406515"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0" dirty="0"/>
              <a:t>?</a:t>
            </a:r>
          </a:p>
        </p:txBody>
      </p:sp>
      <p:pic>
        <p:nvPicPr>
          <p:cNvPr id="11" name="Picture 12" descr="Image result for mechanical tomato harves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0172" y="4601851"/>
            <a:ext cx="2809774" cy="160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77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DA6-4D57-7644-BCA1-002063FD6558}"/>
              </a:ext>
            </a:extLst>
          </p:cNvPr>
          <p:cNvSpPr>
            <a:spLocks noGrp="1"/>
          </p:cNvSpPr>
          <p:nvPr>
            <p:ph type="title"/>
          </p:nvPr>
        </p:nvSpPr>
        <p:spPr/>
        <p:txBody>
          <a:bodyPr/>
          <a:lstStyle/>
          <a:p>
            <a:r>
              <a:rPr lang="en-US" dirty="0"/>
              <a:t>Technologies as having politics built in</a:t>
            </a:r>
          </a:p>
        </p:txBody>
      </p:sp>
      <p:sp>
        <p:nvSpPr>
          <p:cNvPr id="3" name="Content Placeholder 2">
            <a:extLst>
              <a:ext uri="{FF2B5EF4-FFF2-40B4-BE49-F238E27FC236}">
                <a16:creationId xmlns:a16="http://schemas.microsoft.com/office/drawing/2014/main" id="{D5DA54F5-837F-ED46-B5A6-8FD5026A3A7D}"/>
              </a:ext>
            </a:extLst>
          </p:cNvPr>
          <p:cNvSpPr>
            <a:spLocks noGrp="1"/>
          </p:cNvSpPr>
          <p:nvPr>
            <p:ph idx="1"/>
          </p:nvPr>
        </p:nvSpPr>
        <p:spPr/>
        <p:txBody>
          <a:bodyPr/>
          <a:lstStyle/>
          <a:p>
            <a:pPr marL="514350" lvl="0" indent="-514350">
              <a:buFont typeface="+mj-lt"/>
              <a:buAutoNum type="arabicPeriod"/>
            </a:pPr>
            <a:r>
              <a:rPr lang="en-US" dirty="0"/>
              <a:t>Technical Arrangements as “Forms of Order” = “instances in which the invention, design, or arrangement of a specific technical device or system becomes a way of settling an issue in a particular community” (123)</a:t>
            </a:r>
          </a:p>
          <a:p>
            <a:pPr marL="514350" lvl="0" indent="-514350">
              <a:buFont typeface="+mj-lt"/>
              <a:buAutoNum type="arabicPeriod"/>
            </a:pPr>
            <a:r>
              <a:rPr lang="en-US" dirty="0">
                <a:solidFill>
                  <a:schemeClr val="accent4">
                    <a:lumMod val="40000"/>
                    <a:lumOff val="60000"/>
                  </a:schemeClr>
                </a:solidFill>
              </a:rPr>
              <a:t>“Inherently Political” Technologies = “man-made systems that appear to require, or to be strongly compatible with, particular kinds of political relationships”</a:t>
            </a:r>
          </a:p>
          <a:p>
            <a:pPr marL="514350" indent="-514350">
              <a:buFont typeface="+mj-lt"/>
              <a:buAutoNum type="arabicPeriod"/>
            </a:pPr>
            <a:endParaRPr lang="en-US" dirty="0"/>
          </a:p>
        </p:txBody>
      </p:sp>
    </p:spTree>
    <p:extLst>
      <p:ext uri="{BB962C8B-B14F-4D97-AF65-F5344CB8AC3E}">
        <p14:creationId xmlns:p14="http://schemas.microsoft.com/office/powerpoint/2010/main" val="362592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505777"/>
            <a:ext cx="11125200" cy="2362835"/>
          </a:xfrm>
        </p:spPr>
        <p:txBody>
          <a:bodyPr>
            <a:noAutofit/>
          </a:bodyPr>
          <a:lstStyle/>
          <a:p>
            <a:pPr algn="ctr"/>
            <a:r>
              <a:rPr lang="en-US" sz="5400" dirty="0"/>
              <a:t>Inherently political technologies</a:t>
            </a:r>
            <a:endParaRPr lang="en-US" sz="5000" dirty="0"/>
          </a:p>
        </p:txBody>
      </p:sp>
      <p:sp>
        <p:nvSpPr>
          <p:cNvPr id="3" name="Content Placeholder 2"/>
          <p:cNvSpPr>
            <a:spLocks noGrp="1"/>
          </p:cNvSpPr>
          <p:nvPr>
            <p:ph idx="1"/>
          </p:nvPr>
        </p:nvSpPr>
        <p:spPr>
          <a:xfrm>
            <a:off x="365760" y="3159125"/>
            <a:ext cx="4511040" cy="4351338"/>
          </a:xfrm>
        </p:spPr>
        <p:txBody>
          <a:bodyPr>
            <a:normAutofit/>
          </a:bodyPr>
          <a:lstStyle/>
          <a:p>
            <a:pPr marL="0" indent="0">
              <a:buNone/>
            </a:pPr>
            <a:r>
              <a:rPr lang="en-US" sz="4000" dirty="0"/>
              <a:t>Technologies that </a:t>
            </a:r>
            <a:r>
              <a:rPr lang="en-US" sz="4000" i="1" dirty="0"/>
              <a:t>require</a:t>
            </a:r>
            <a:r>
              <a:rPr lang="en-US" sz="4000" dirty="0"/>
              <a:t> a certain power structure</a:t>
            </a:r>
          </a:p>
        </p:txBody>
      </p:sp>
    </p:spTree>
    <p:extLst>
      <p:ext uri="{BB962C8B-B14F-4D97-AF65-F5344CB8AC3E}">
        <p14:creationId xmlns:p14="http://schemas.microsoft.com/office/powerpoint/2010/main" val="2198188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BA79BC88-C10F-9C46-A0F7-5F2475C4F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977900"/>
            <a:ext cx="6350000"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79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0204" y="2522185"/>
            <a:ext cx="9992227" cy="2387600"/>
          </a:xfrm>
        </p:spPr>
        <p:txBody>
          <a:bodyPr>
            <a:noAutofit/>
          </a:bodyPr>
          <a:lstStyle/>
          <a:p>
            <a:r>
              <a:rPr lang="en-US" sz="4000" dirty="0"/>
              <a:t>“As long as [the atom bomb] exists, its lethal properties </a:t>
            </a:r>
            <a:r>
              <a:rPr lang="en-US" sz="4000" b="1" u="sng" dirty="0"/>
              <a:t>demand</a:t>
            </a:r>
            <a:r>
              <a:rPr lang="en-US" sz="4000" dirty="0"/>
              <a:t> that it be controlled by a centralized, rigidly hierarchical chain of command closed to all influences that might make its workings unpredictable” (p. 131)</a:t>
            </a:r>
          </a:p>
        </p:txBody>
      </p:sp>
    </p:spTree>
    <p:extLst>
      <p:ext uri="{BB962C8B-B14F-4D97-AF65-F5344CB8AC3E}">
        <p14:creationId xmlns:p14="http://schemas.microsoft.com/office/powerpoint/2010/main" val="2561178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6557" y="1689671"/>
            <a:ext cx="9992227" cy="2387600"/>
          </a:xfrm>
        </p:spPr>
        <p:txBody>
          <a:bodyPr>
            <a:noAutofit/>
          </a:bodyPr>
          <a:lstStyle/>
          <a:p>
            <a:r>
              <a:rPr lang="en-US" sz="4000" dirty="0"/>
              <a:t>The internal social system of the bomb </a:t>
            </a:r>
            <a:r>
              <a:rPr lang="en-US" sz="4000" b="1" u="sng" dirty="0"/>
              <a:t>must be </a:t>
            </a:r>
            <a:r>
              <a:rPr lang="en-US" sz="4000" dirty="0"/>
              <a:t>authoritarian; there is no other way. (p. 131)</a:t>
            </a:r>
          </a:p>
        </p:txBody>
      </p:sp>
    </p:spTree>
    <p:extLst>
      <p:ext uri="{BB962C8B-B14F-4D97-AF65-F5344CB8AC3E}">
        <p14:creationId xmlns:p14="http://schemas.microsoft.com/office/powerpoint/2010/main" val="824280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 y="505777"/>
            <a:ext cx="11125200" cy="2362835"/>
          </a:xfrm>
        </p:spPr>
        <p:txBody>
          <a:bodyPr>
            <a:noAutofit/>
          </a:bodyPr>
          <a:lstStyle/>
          <a:p>
            <a:pPr algn="ctr"/>
            <a:r>
              <a:rPr lang="en-US" sz="5400" dirty="0"/>
              <a:t>Inherently political technologies</a:t>
            </a:r>
            <a:endParaRPr lang="en-US" sz="5000" dirty="0"/>
          </a:p>
        </p:txBody>
      </p:sp>
      <p:sp>
        <p:nvSpPr>
          <p:cNvPr id="3" name="Content Placeholder 2"/>
          <p:cNvSpPr>
            <a:spLocks noGrp="1"/>
          </p:cNvSpPr>
          <p:nvPr>
            <p:ph idx="1"/>
          </p:nvPr>
        </p:nvSpPr>
        <p:spPr>
          <a:xfrm>
            <a:off x="345288" y="2592743"/>
            <a:ext cx="4511040" cy="4351338"/>
          </a:xfrm>
        </p:spPr>
        <p:txBody>
          <a:bodyPr>
            <a:normAutofit/>
          </a:bodyPr>
          <a:lstStyle/>
          <a:p>
            <a:pPr marL="0" indent="0">
              <a:buNone/>
            </a:pPr>
            <a:br>
              <a:rPr lang="en-US" sz="4000" dirty="0"/>
            </a:br>
            <a:r>
              <a:rPr lang="en-US" sz="4000" dirty="0"/>
              <a:t>Technologies that </a:t>
            </a:r>
            <a:r>
              <a:rPr lang="en-US" sz="4000" i="1" dirty="0"/>
              <a:t>require</a:t>
            </a:r>
            <a:r>
              <a:rPr lang="en-US" sz="4000" dirty="0"/>
              <a:t> a certain power structure</a:t>
            </a:r>
          </a:p>
        </p:txBody>
      </p:sp>
      <p:sp>
        <p:nvSpPr>
          <p:cNvPr id="5" name="Content Placeholder 2"/>
          <p:cNvSpPr txBox="1">
            <a:spLocks/>
          </p:cNvSpPr>
          <p:nvPr/>
        </p:nvSpPr>
        <p:spPr>
          <a:xfrm>
            <a:off x="7200900" y="3159125"/>
            <a:ext cx="46999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4000" dirty="0"/>
              <a:t>Technologies that </a:t>
            </a:r>
            <a:r>
              <a:rPr lang="en-US" sz="4000" i="1" dirty="0"/>
              <a:t>strongly facilitate </a:t>
            </a:r>
            <a:r>
              <a:rPr lang="en-US" sz="4000" dirty="0"/>
              <a:t>a certain power structure</a:t>
            </a:r>
          </a:p>
        </p:txBody>
      </p:sp>
      <p:sp>
        <p:nvSpPr>
          <p:cNvPr id="6" name="Content Placeholder 2"/>
          <p:cNvSpPr txBox="1">
            <a:spLocks/>
          </p:cNvSpPr>
          <p:nvPr/>
        </p:nvSpPr>
        <p:spPr>
          <a:xfrm>
            <a:off x="5340795" y="3740150"/>
            <a:ext cx="45110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5000" dirty="0"/>
              <a:t>VS.</a:t>
            </a:r>
          </a:p>
        </p:txBody>
      </p:sp>
    </p:spTree>
    <p:extLst>
      <p:ext uri="{BB962C8B-B14F-4D97-AF65-F5344CB8AC3E}">
        <p14:creationId xmlns:p14="http://schemas.microsoft.com/office/powerpoint/2010/main" val="1093742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886" y="2777561"/>
            <a:ext cx="9992227" cy="1302877"/>
          </a:xfrm>
        </p:spPr>
        <p:txBody>
          <a:bodyPr>
            <a:noAutofit/>
          </a:bodyPr>
          <a:lstStyle/>
          <a:p>
            <a:r>
              <a:rPr lang="en-US" sz="4000" dirty="0"/>
              <a:t>Are there technologies that </a:t>
            </a:r>
            <a:r>
              <a:rPr lang="en-US" sz="4000" i="1" dirty="0"/>
              <a:t>require</a:t>
            </a:r>
            <a:r>
              <a:rPr lang="en-US" sz="4000" dirty="0"/>
              <a:t> a certain power structure by their very nature?</a:t>
            </a:r>
          </a:p>
        </p:txBody>
      </p:sp>
    </p:spTree>
    <p:extLst>
      <p:ext uri="{BB962C8B-B14F-4D97-AF65-F5344CB8AC3E}">
        <p14:creationId xmlns:p14="http://schemas.microsoft.com/office/powerpoint/2010/main" val="392009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EA7FF-9DF1-7843-9361-C5C9C6588EE0}"/>
              </a:ext>
            </a:extLst>
          </p:cNvPr>
          <p:cNvSpPr>
            <a:spLocks noGrp="1"/>
          </p:cNvSpPr>
          <p:nvPr>
            <p:ph idx="1"/>
          </p:nvPr>
        </p:nvSpPr>
        <p:spPr>
          <a:xfrm>
            <a:off x="838200" y="866840"/>
            <a:ext cx="10515600" cy="5124320"/>
          </a:xfrm>
        </p:spPr>
        <p:txBody>
          <a:bodyPr/>
          <a:lstStyle/>
          <a:p>
            <a:pPr marL="0" indent="0">
              <a:buNone/>
            </a:pPr>
            <a:r>
              <a:rPr lang="en-US" b="1" dirty="0"/>
              <a:t>Artifact</a:t>
            </a:r>
            <a:r>
              <a:rPr lang="en-US" dirty="0"/>
              <a:t> = human-made object with a creator</a:t>
            </a:r>
          </a:p>
          <a:p>
            <a:pPr marL="0" indent="0">
              <a:buNone/>
            </a:pPr>
            <a:endParaRPr lang="en-US" dirty="0"/>
          </a:p>
          <a:p>
            <a:pPr marL="0" indent="0">
              <a:buNone/>
            </a:pPr>
            <a:r>
              <a:rPr lang="en-US" b="1" dirty="0"/>
              <a:t>Technological artifact </a:t>
            </a:r>
            <a:r>
              <a:rPr lang="en-US" dirty="0"/>
              <a:t>= artifact made to be used for some </a:t>
            </a:r>
            <a:r>
              <a:rPr lang="en-US" b="1" dirty="0"/>
              <a:t>purpose </a:t>
            </a:r>
            <a:r>
              <a:rPr lang="en-US" dirty="0"/>
              <a:t>or</a:t>
            </a:r>
            <a:r>
              <a:rPr lang="en-US" b="1" dirty="0"/>
              <a:t> function</a:t>
            </a:r>
            <a:r>
              <a:rPr lang="en-US" dirty="0"/>
              <a:t> </a:t>
            </a:r>
          </a:p>
          <a:p>
            <a:pPr marL="0" indent="0">
              <a:buNone/>
            </a:pPr>
            <a:endParaRPr lang="en-US" dirty="0"/>
          </a:p>
          <a:p>
            <a:pPr marL="0" indent="0">
              <a:buNone/>
            </a:pPr>
            <a:r>
              <a:rPr lang="en-US" dirty="0"/>
              <a:t>Meant to exclude:</a:t>
            </a:r>
          </a:p>
          <a:p>
            <a:r>
              <a:rPr lang="en-US" dirty="0"/>
              <a:t>Objects with a function but not a (human) creator </a:t>
            </a:r>
          </a:p>
          <a:p>
            <a:r>
              <a:rPr lang="en-US" dirty="0"/>
              <a:t>Byproducts</a:t>
            </a:r>
          </a:p>
          <a:p>
            <a:r>
              <a:rPr lang="en-US" dirty="0"/>
              <a:t>Waste products</a:t>
            </a:r>
          </a:p>
          <a:p>
            <a:r>
              <a:rPr lang="en-US" dirty="0"/>
              <a:t>Some works of art</a:t>
            </a:r>
          </a:p>
          <a:p>
            <a:pPr marL="0" indent="0">
              <a:buNone/>
            </a:pPr>
            <a:endParaRPr lang="en-US" b="1" dirty="0"/>
          </a:p>
        </p:txBody>
      </p:sp>
    </p:spTree>
    <p:extLst>
      <p:ext uri="{BB962C8B-B14F-4D97-AF65-F5344CB8AC3E}">
        <p14:creationId xmlns:p14="http://schemas.microsoft.com/office/powerpoint/2010/main" val="1528791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9886" y="2777561"/>
            <a:ext cx="9992227" cy="1302877"/>
          </a:xfrm>
        </p:spPr>
        <p:txBody>
          <a:bodyPr>
            <a:noAutofit/>
          </a:bodyPr>
          <a:lstStyle/>
          <a:p>
            <a:r>
              <a:rPr lang="en-US" sz="4000" dirty="0"/>
              <a:t>Are there technologies that strongly facilitate certain power structures by their very nature?</a:t>
            </a:r>
          </a:p>
        </p:txBody>
      </p:sp>
    </p:spTree>
    <p:extLst>
      <p:ext uri="{BB962C8B-B14F-4D97-AF65-F5344CB8AC3E}">
        <p14:creationId xmlns:p14="http://schemas.microsoft.com/office/powerpoint/2010/main" val="242357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92EEA-B0C9-1C40-A9B0-E656C123FAAA}"/>
              </a:ext>
            </a:extLst>
          </p:cNvPr>
          <p:cNvSpPr>
            <a:spLocks noGrp="1"/>
          </p:cNvSpPr>
          <p:nvPr>
            <p:ph idx="1"/>
          </p:nvPr>
        </p:nvSpPr>
        <p:spPr>
          <a:xfrm>
            <a:off x="838200" y="1253331"/>
            <a:ext cx="10515600" cy="4351338"/>
          </a:xfrm>
        </p:spPr>
        <p:txBody>
          <a:bodyPr/>
          <a:lstStyle/>
          <a:p>
            <a:pPr marL="0" indent="0">
              <a:buNone/>
            </a:pPr>
            <a:r>
              <a:rPr lang="en-US" dirty="0"/>
              <a:t>“I think if we turn our back on China and isolate China things will get worse. Imagine if the Internet took hold in China. Imagine how freedom would spread. Our greatest export to the world has been, is and always will be the incredible freedom we understand in America.”</a:t>
            </a:r>
            <a:br>
              <a:rPr lang="en-US" dirty="0"/>
            </a:br>
            <a:br>
              <a:rPr lang="en-US" dirty="0"/>
            </a:br>
            <a:r>
              <a:rPr lang="en-US" dirty="0"/>
              <a:t>George W. Bush</a:t>
            </a:r>
          </a:p>
          <a:p>
            <a:endParaRPr lang="en-US" dirty="0"/>
          </a:p>
        </p:txBody>
      </p:sp>
    </p:spTree>
    <p:extLst>
      <p:ext uri="{BB962C8B-B14F-4D97-AF65-F5344CB8AC3E}">
        <p14:creationId xmlns:p14="http://schemas.microsoft.com/office/powerpoint/2010/main" val="2796651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050" y="614553"/>
            <a:ext cx="2874559" cy="1398493"/>
          </a:xfrm>
        </p:spPr>
        <p:txBody>
          <a:bodyPr>
            <a:noAutofit/>
          </a:bodyPr>
          <a:lstStyle/>
          <a:p>
            <a:r>
              <a:rPr lang="en-US" sz="2500" dirty="0"/>
              <a:t>foreseen political effect, w/political intention</a:t>
            </a:r>
          </a:p>
        </p:txBody>
      </p:sp>
      <p:sp>
        <p:nvSpPr>
          <p:cNvPr id="3" name="Title 1"/>
          <p:cNvSpPr txBox="1">
            <a:spLocks/>
          </p:cNvSpPr>
          <p:nvPr/>
        </p:nvSpPr>
        <p:spPr>
          <a:xfrm>
            <a:off x="4133733" y="626122"/>
            <a:ext cx="3188460"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t>unforeseen political effect, w/o political intention</a:t>
            </a:r>
          </a:p>
        </p:txBody>
      </p:sp>
      <p:sp>
        <p:nvSpPr>
          <p:cNvPr id="4" name="Title 1"/>
          <p:cNvSpPr txBox="1">
            <a:spLocks/>
          </p:cNvSpPr>
          <p:nvPr/>
        </p:nvSpPr>
        <p:spPr>
          <a:xfrm>
            <a:off x="8419148" y="721253"/>
            <a:ext cx="3160978"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t>foreseen political effect, w/o political intention</a:t>
            </a:r>
          </a:p>
        </p:txBody>
      </p:sp>
      <p:pic>
        <p:nvPicPr>
          <p:cNvPr id="5" name="Picture 4"/>
          <p:cNvPicPr>
            <a:picLocks noChangeAspect="1"/>
          </p:cNvPicPr>
          <p:nvPr/>
        </p:nvPicPr>
        <p:blipFill>
          <a:blip r:embed="rId2"/>
          <a:stretch>
            <a:fillRect/>
          </a:stretch>
        </p:blipFill>
        <p:spPr>
          <a:xfrm>
            <a:off x="531750" y="2283118"/>
            <a:ext cx="2399161" cy="1756805"/>
          </a:xfrm>
          <a:prstGeom prst="rect">
            <a:avLst/>
          </a:prstGeom>
        </p:spPr>
      </p:pic>
      <p:pic>
        <p:nvPicPr>
          <p:cNvPr id="7" name="Picture 12" descr="Image result for mechanical tomato harves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5016" y="2374074"/>
            <a:ext cx="3116981" cy="17844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6463" y="2283118"/>
            <a:ext cx="2626998" cy="175680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9AB90F05-158B-A44E-9833-C9BDDC39D16E}"/>
              </a:ext>
            </a:extLst>
          </p:cNvPr>
          <p:cNvSpPr txBox="1">
            <a:spLocks/>
          </p:cNvSpPr>
          <p:nvPr/>
        </p:nvSpPr>
        <p:spPr>
          <a:xfrm>
            <a:off x="247379" y="3610748"/>
            <a:ext cx="2874559"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solidFill>
                  <a:srgbClr val="FFC000"/>
                </a:solidFill>
              </a:rPr>
              <a:t>A</a:t>
            </a:r>
          </a:p>
        </p:txBody>
      </p:sp>
      <p:sp>
        <p:nvSpPr>
          <p:cNvPr id="10" name="Title 1">
            <a:extLst>
              <a:ext uri="{FF2B5EF4-FFF2-40B4-BE49-F238E27FC236}">
                <a16:creationId xmlns:a16="http://schemas.microsoft.com/office/drawing/2014/main" id="{BB51A708-3D88-3441-82CF-215D25B275E2}"/>
              </a:ext>
            </a:extLst>
          </p:cNvPr>
          <p:cNvSpPr txBox="1">
            <a:spLocks/>
          </p:cNvSpPr>
          <p:nvPr/>
        </p:nvSpPr>
        <p:spPr>
          <a:xfrm>
            <a:off x="4242682" y="3610748"/>
            <a:ext cx="2874559"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solidFill>
                  <a:srgbClr val="FFC000"/>
                </a:solidFill>
              </a:rPr>
              <a:t>B</a:t>
            </a:r>
          </a:p>
        </p:txBody>
      </p:sp>
      <p:sp>
        <p:nvSpPr>
          <p:cNvPr id="11" name="Title 1">
            <a:extLst>
              <a:ext uri="{FF2B5EF4-FFF2-40B4-BE49-F238E27FC236}">
                <a16:creationId xmlns:a16="http://schemas.microsoft.com/office/drawing/2014/main" id="{E63DB2A2-2584-904C-8944-D1006380523A}"/>
              </a:ext>
            </a:extLst>
          </p:cNvPr>
          <p:cNvSpPr txBox="1">
            <a:spLocks/>
          </p:cNvSpPr>
          <p:nvPr/>
        </p:nvSpPr>
        <p:spPr>
          <a:xfrm>
            <a:off x="8562357" y="3610748"/>
            <a:ext cx="2874559" cy="13984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500" dirty="0">
                <a:solidFill>
                  <a:srgbClr val="FFC000"/>
                </a:solidFill>
              </a:rPr>
              <a:t>C</a:t>
            </a:r>
          </a:p>
        </p:txBody>
      </p:sp>
      <p:sp>
        <p:nvSpPr>
          <p:cNvPr id="12" name="TextBox 11">
            <a:extLst>
              <a:ext uri="{FF2B5EF4-FFF2-40B4-BE49-F238E27FC236}">
                <a16:creationId xmlns:a16="http://schemas.microsoft.com/office/drawing/2014/main" id="{37018387-AF5F-A140-A750-720EDA1BB0F7}"/>
              </a:ext>
            </a:extLst>
          </p:cNvPr>
          <p:cNvSpPr txBox="1"/>
          <p:nvPr/>
        </p:nvSpPr>
        <p:spPr>
          <a:xfrm>
            <a:off x="1636477" y="5395220"/>
            <a:ext cx="8919045" cy="954107"/>
          </a:xfrm>
          <a:prstGeom prst="rect">
            <a:avLst/>
          </a:prstGeom>
          <a:noFill/>
        </p:spPr>
        <p:txBody>
          <a:bodyPr wrap="square" rtlCol="0">
            <a:spAutoFit/>
          </a:bodyPr>
          <a:lstStyle/>
          <a:p>
            <a:pPr algn="ctr"/>
            <a:r>
              <a:rPr lang="en-US" sz="2800" dirty="0">
                <a:solidFill>
                  <a:schemeClr val="accent2"/>
                </a:solidFill>
              </a:rPr>
              <a:t>In groups, identify  a novel example in each category, starting with the category assigned to your group</a:t>
            </a:r>
          </a:p>
        </p:txBody>
      </p:sp>
    </p:spTree>
    <p:extLst>
      <p:ext uri="{BB962C8B-B14F-4D97-AF65-F5344CB8AC3E}">
        <p14:creationId xmlns:p14="http://schemas.microsoft.com/office/powerpoint/2010/main" val="127580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EA7FF-9DF1-7843-9361-C5C9C6588EE0}"/>
              </a:ext>
            </a:extLst>
          </p:cNvPr>
          <p:cNvSpPr>
            <a:spLocks noGrp="1"/>
          </p:cNvSpPr>
          <p:nvPr>
            <p:ph idx="1"/>
          </p:nvPr>
        </p:nvSpPr>
        <p:spPr>
          <a:xfrm>
            <a:off x="838200" y="866840"/>
            <a:ext cx="10515600" cy="5124320"/>
          </a:xfrm>
        </p:spPr>
        <p:txBody>
          <a:bodyPr/>
          <a:lstStyle/>
          <a:p>
            <a:pPr marL="0" indent="0">
              <a:buNone/>
            </a:pPr>
            <a:r>
              <a:rPr lang="en-US" b="1" dirty="0"/>
              <a:t>Politics </a:t>
            </a:r>
            <a:r>
              <a:rPr lang="en-US" dirty="0"/>
              <a:t>= “arrangements of power and authority in human associations as well as the activities that take place within those arrangements”</a:t>
            </a:r>
          </a:p>
          <a:p>
            <a:pPr marL="0" indent="0">
              <a:buNone/>
            </a:pPr>
            <a:endParaRPr lang="en-US" dirty="0"/>
          </a:p>
          <a:p>
            <a:r>
              <a:rPr lang="en-US" dirty="0"/>
              <a:t>What does it mean to say that an artifact “has politics”?</a:t>
            </a:r>
            <a:br>
              <a:rPr lang="en-US" dirty="0"/>
            </a:br>
            <a:endParaRPr lang="en-US" b="1" dirty="0"/>
          </a:p>
        </p:txBody>
      </p:sp>
    </p:spTree>
    <p:extLst>
      <p:ext uri="{BB962C8B-B14F-4D97-AF65-F5344CB8AC3E}">
        <p14:creationId xmlns:p14="http://schemas.microsoft.com/office/powerpoint/2010/main" val="261592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DF88-BDFE-8A49-8C78-861B0AAFA066}"/>
              </a:ext>
            </a:extLst>
          </p:cNvPr>
          <p:cNvSpPr>
            <a:spLocks noGrp="1"/>
          </p:cNvSpPr>
          <p:nvPr>
            <p:ph type="title"/>
          </p:nvPr>
        </p:nvSpPr>
        <p:spPr/>
        <p:txBody>
          <a:bodyPr/>
          <a:lstStyle/>
          <a:p>
            <a:r>
              <a:rPr lang="en-US" dirty="0"/>
              <a:t>“Obvious” claim</a:t>
            </a:r>
          </a:p>
        </p:txBody>
      </p:sp>
      <p:sp>
        <p:nvSpPr>
          <p:cNvPr id="3" name="Content Placeholder 2">
            <a:extLst>
              <a:ext uri="{FF2B5EF4-FFF2-40B4-BE49-F238E27FC236}">
                <a16:creationId xmlns:a16="http://schemas.microsoft.com/office/drawing/2014/main" id="{C3A2F5AD-C7BA-FE4E-863F-558C4481F975}"/>
              </a:ext>
            </a:extLst>
          </p:cNvPr>
          <p:cNvSpPr>
            <a:spLocks noGrp="1"/>
          </p:cNvSpPr>
          <p:nvPr>
            <p:ph idx="1"/>
          </p:nvPr>
        </p:nvSpPr>
        <p:spPr>
          <a:xfrm>
            <a:off x="838200" y="1825625"/>
            <a:ext cx="10515600" cy="4796848"/>
          </a:xfrm>
        </p:spPr>
        <p:txBody>
          <a:bodyPr/>
          <a:lstStyle/>
          <a:p>
            <a:pPr marL="0" indent="0">
              <a:buNone/>
            </a:pPr>
            <a:r>
              <a:rPr lang="en-US" dirty="0"/>
              <a:t>“Technical systems of various kinds are deeply interwoven in the conditions of modern politics. The physical arrangements of industrial production, warfare, communications, and the like have fundamentally changed the exercise of power and the experience of citizenship” (122)</a:t>
            </a:r>
          </a:p>
          <a:p>
            <a:pPr marL="0" indent="0">
              <a:buNone/>
            </a:pPr>
            <a:endParaRPr lang="en-US" dirty="0"/>
          </a:p>
          <a:p>
            <a:pPr marL="0" indent="0">
              <a:buNone/>
            </a:pPr>
            <a:r>
              <a:rPr lang="en-US" dirty="0"/>
              <a:t>Examples?</a:t>
            </a:r>
          </a:p>
        </p:txBody>
      </p:sp>
    </p:spTree>
    <p:extLst>
      <p:ext uri="{BB962C8B-B14F-4D97-AF65-F5344CB8AC3E}">
        <p14:creationId xmlns:p14="http://schemas.microsoft.com/office/powerpoint/2010/main" val="386779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3778-895E-394B-8D7A-4EED38692351}"/>
              </a:ext>
            </a:extLst>
          </p:cNvPr>
          <p:cNvSpPr>
            <a:spLocks noGrp="1"/>
          </p:cNvSpPr>
          <p:nvPr>
            <p:ph type="title"/>
          </p:nvPr>
        </p:nvSpPr>
        <p:spPr/>
        <p:txBody>
          <a:bodyPr/>
          <a:lstStyle/>
          <a:p>
            <a:r>
              <a:rPr lang="en-US" dirty="0"/>
              <a:t>Technologies as politically neutral</a:t>
            </a:r>
          </a:p>
        </p:txBody>
      </p:sp>
      <p:sp>
        <p:nvSpPr>
          <p:cNvPr id="3" name="Content Placeholder 2">
            <a:extLst>
              <a:ext uri="{FF2B5EF4-FFF2-40B4-BE49-F238E27FC236}">
                <a16:creationId xmlns:a16="http://schemas.microsoft.com/office/drawing/2014/main" id="{F0E7CD61-B61F-C746-B792-DE7EBECCEA6F}"/>
              </a:ext>
            </a:extLst>
          </p:cNvPr>
          <p:cNvSpPr>
            <a:spLocks noGrp="1"/>
          </p:cNvSpPr>
          <p:nvPr>
            <p:ph idx="1"/>
          </p:nvPr>
        </p:nvSpPr>
        <p:spPr/>
        <p:txBody>
          <a:bodyPr/>
          <a:lstStyle/>
          <a:p>
            <a:pPr marL="0" indent="0">
              <a:buNone/>
            </a:pPr>
            <a:r>
              <a:rPr lang="en-US" dirty="0"/>
              <a:t>”But to go beyond this obvious fact and to argue that certain technologies </a:t>
            </a:r>
            <a:r>
              <a:rPr lang="en-US" i="1" dirty="0"/>
              <a:t>in themselves</a:t>
            </a:r>
            <a:r>
              <a:rPr lang="en-US" dirty="0"/>
              <a:t> have political properties seems, at first glance, completely mistaken. We all know that people have politics, not things. … Blaming the hardware appears even more foolish than blaming the victims when it comes to judging conditions of public life” (122).</a:t>
            </a:r>
          </a:p>
        </p:txBody>
      </p:sp>
    </p:spTree>
    <p:extLst>
      <p:ext uri="{BB962C8B-B14F-4D97-AF65-F5344CB8AC3E}">
        <p14:creationId xmlns:p14="http://schemas.microsoft.com/office/powerpoint/2010/main" val="34651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5267" y="2569953"/>
            <a:ext cx="9992227" cy="2387600"/>
          </a:xfrm>
        </p:spPr>
        <p:txBody>
          <a:bodyPr>
            <a:noAutofit/>
          </a:bodyPr>
          <a:lstStyle/>
          <a:p>
            <a:pPr algn="l"/>
            <a:r>
              <a:rPr lang="en-US" sz="4000" dirty="0"/>
              <a:t>“The issues that divide or unite people in society are settled not only in the institutes and practices of politics proper, but also, and less obviously, in tangible arrangements of steal and concrete, wires and transistors, nuts and bolts.” (p. 128)</a:t>
            </a:r>
          </a:p>
        </p:txBody>
      </p:sp>
    </p:spTree>
    <p:extLst>
      <p:ext uri="{BB962C8B-B14F-4D97-AF65-F5344CB8AC3E}">
        <p14:creationId xmlns:p14="http://schemas.microsoft.com/office/powerpoint/2010/main" val="312829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460" y="1968746"/>
            <a:ext cx="10317080" cy="2920508"/>
          </a:xfrm>
        </p:spPr>
        <p:txBody>
          <a:bodyPr>
            <a:noAutofit/>
          </a:bodyPr>
          <a:lstStyle/>
          <a:p>
            <a:pPr algn="l"/>
            <a:r>
              <a:rPr lang="en-US" sz="4000" dirty="0"/>
              <a:t>“By far the greatest latitude of choice exists the very first time a particular instrument, system or technique is introduced … since choices tend to become strongly fixed in material equipment, economic investment, and social habit.” (p. 127)</a:t>
            </a:r>
          </a:p>
        </p:txBody>
      </p:sp>
    </p:spTree>
    <p:extLst>
      <p:ext uri="{BB962C8B-B14F-4D97-AF65-F5344CB8AC3E}">
        <p14:creationId xmlns:p14="http://schemas.microsoft.com/office/powerpoint/2010/main" val="2556323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ADA6-4D57-7644-BCA1-002063FD6558}"/>
              </a:ext>
            </a:extLst>
          </p:cNvPr>
          <p:cNvSpPr>
            <a:spLocks noGrp="1"/>
          </p:cNvSpPr>
          <p:nvPr>
            <p:ph type="title"/>
          </p:nvPr>
        </p:nvSpPr>
        <p:spPr/>
        <p:txBody>
          <a:bodyPr/>
          <a:lstStyle/>
          <a:p>
            <a:r>
              <a:rPr lang="en-US" dirty="0"/>
              <a:t>Technologies as having politics built in</a:t>
            </a:r>
          </a:p>
        </p:txBody>
      </p:sp>
      <p:sp>
        <p:nvSpPr>
          <p:cNvPr id="3" name="Content Placeholder 2">
            <a:extLst>
              <a:ext uri="{FF2B5EF4-FFF2-40B4-BE49-F238E27FC236}">
                <a16:creationId xmlns:a16="http://schemas.microsoft.com/office/drawing/2014/main" id="{D5DA54F5-837F-ED46-B5A6-8FD5026A3A7D}"/>
              </a:ext>
            </a:extLst>
          </p:cNvPr>
          <p:cNvSpPr>
            <a:spLocks noGrp="1"/>
          </p:cNvSpPr>
          <p:nvPr>
            <p:ph idx="1"/>
          </p:nvPr>
        </p:nvSpPr>
        <p:spPr/>
        <p:txBody>
          <a:bodyPr/>
          <a:lstStyle/>
          <a:p>
            <a:pPr marL="514350" lvl="0" indent="-514350">
              <a:buFont typeface="+mj-lt"/>
              <a:buAutoNum type="arabicPeriod"/>
            </a:pPr>
            <a:r>
              <a:rPr lang="en-US" dirty="0"/>
              <a:t>Technical Arrangements as “Forms of Order” = “instances in which the invention, design, or arrangement of a specific technical device or system becomes a way of settling an issue in a particular community” (123)</a:t>
            </a:r>
          </a:p>
          <a:p>
            <a:pPr marL="514350" lvl="0" indent="-514350">
              <a:buFont typeface="+mj-lt"/>
              <a:buAutoNum type="arabicPeriod"/>
            </a:pPr>
            <a:r>
              <a:rPr lang="en-US" dirty="0"/>
              <a:t>“Inherently Political” Technologies = “man-made systems that appear to require, or to be strongly compatible with, particular kinds of political relationships”</a:t>
            </a:r>
          </a:p>
          <a:p>
            <a:pPr marL="514350" indent="-514350">
              <a:buFont typeface="+mj-lt"/>
              <a:buAutoNum type="arabicPeriod"/>
            </a:pPr>
            <a:endParaRPr lang="en-US" dirty="0"/>
          </a:p>
        </p:txBody>
      </p:sp>
    </p:spTree>
    <p:extLst>
      <p:ext uri="{BB962C8B-B14F-4D97-AF65-F5344CB8AC3E}">
        <p14:creationId xmlns:p14="http://schemas.microsoft.com/office/powerpoint/2010/main" val="74721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2760</TotalTime>
  <Words>1610</Words>
  <Application>Microsoft Macintosh PowerPoint</Application>
  <PresentationFormat>Widescreen</PresentationFormat>
  <Paragraphs>115</Paragraphs>
  <Slides>32</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Langdon Winner, “Do Artifacts Have Politics?”</vt:lpstr>
      <vt:lpstr>PowerPoint Presentation</vt:lpstr>
      <vt:lpstr>PowerPoint Presentation</vt:lpstr>
      <vt:lpstr>PowerPoint Presentation</vt:lpstr>
      <vt:lpstr>“Obvious” claim</vt:lpstr>
      <vt:lpstr>Technologies as politically neutral</vt:lpstr>
      <vt:lpstr>“The issues that divide or unite people in society are settled not only in the institutes and practices of politics proper, but also, and less obviously, in tangible arrangements of steal and concrete, wires and transistors, nuts and bolts.” (p. 128)</vt:lpstr>
      <vt:lpstr>“By far the greatest latitude of choice exists the very first time a particular instrument, system or technique is introduced … since choices tend to become strongly fixed in material equipment, economic investment, and social habit.” (p. 127)</vt:lpstr>
      <vt:lpstr>Technologies as having politics built in</vt:lpstr>
      <vt:lpstr>Technologies as having politics built in</vt:lpstr>
      <vt:lpstr>PowerPoint Presentation</vt:lpstr>
      <vt:lpstr>PowerPoint Presentation</vt:lpstr>
      <vt:lpstr>PowerPoint Presentation</vt:lpstr>
      <vt:lpstr>PowerPoint Presentation</vt:lpstr>
      <vt:lpstr>Hell</vt:lpstr>
      <vt:lpstr>foreseen political effect, w/political intention</vt:lpstr>
      <vt:lpstr>foreseen political effect, w/political intention</vt:lpstr>
      <vt:lpstr>foreseen political effect, w/political intention</vt:lpstr>
      <vt:lpstr>PowerPoint Presentation</vt:lpstr>
      <vt:lpstr>“The issues that divide or unite people in society are settled not only in the institutes and practices of politics proper, but also, and less obviously, in tangible arrangements of steal and concrete, wires and transistors, nuts and bolts.” (p. 128)</vt:lpstr>
      <vt:lpstr>PowerPoint Presentation</vt:lpstr>
      <vt:lpstr>PowerPoint Presentation</vt:lpstr>
      <vt:lpstr>Technologies as having politics built in</vt:lpstr>
      <vt:lpstr>Inherently political technologies</vt:lpstr>
      <vt:lpstr>PowerPoint Presentation</vt:lpstr>
      <vt:lpstr>“As long as [the atom bomb] exists, its lethal properties demand that it be controlled by a centralized, rigidly hierarchical chain of command closed to all influences that might make its workings unpredictable” (p. 131)</vt:lpstr>
      <vt:lpstr>The internal social system of the bomb must be authoritarian; there is no other way. (p. 131)</vt:lpstr>
      <vt:lpstr>Inherently political technologies</vt:lpstr>
      <vt:lpstr>Are there technologies that require a certain power structure by their very nature?</vt:lpstr>
      <vt:lpstr>Are there technologies that strongly facilitate certain power structures by their very nature?</vt:lpstr>
      <vt:lpstr>PowerPoint Presentation</vt:lpstr>
      <vt:lpstr>foreseen political effect, w/political intention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Milo</dc:creator>
  <cp:lastModifiedBy>Grant, David M.</cp:lastModifiedBy>
  <cp:revision>138</cp:revision>
  <cp:lastPrinted>2022-01-18T15:33:44Z</cp:lastPrinted>
  <dcterms:created xsi:type="dcterms:W3CDTF">2019-09-13T17:41:41Z</dcterms:created>
  <dcterms:modified xsi:type="dcterms:W3CDTF">2022-09-01T13:24:29Z</dcterms:modified>
</cp:coreProperties>
</file>