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58" r:id="rId4"/>
    <p:sldId id="263" r:id="rId5"/>
    <p:sldId id="265" r:id="rId6"/>
    <p:sldId id="271" r:id="rId7"/>
    <p:sldId id="272" r:id="rId8"/>
    <p:sldId id="266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2C2C2"/>
    <a:srgbClr val="314156"/>
    <a:srgbClr val="0E2741"/>
    <a:srgbClr val="E7EAED"/>
    <a:srgbClr val="929292"/>
    <a:srgbClr val="EA7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5"/>
    <p:restoredTop sz="94820"/>
  </p:normalViewPr>
  <p:slideViewPr>
    <p:cSldViewPr snapToGrid="0">
      <p:cViewPr>
        <p:scale>
          <a:sx n="120" d="100"/>
          <a:sy n="120" d="100"/>
        </p:scale>
        <p:origin x="28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200" b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Films in the Top 5 Revenue</a:t>
            </a:r>
            <a:r>
              <a:rPr lang="en-US" sz="1200" b="0" baseline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sz="1200" b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Positions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195666666666665"/>
          <c:y val="0.13423111111111111"/>
          <c:w val="0.60790694444444449"/>
          <c:h val="0.7286802777777777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Saturday Lambs</c:v>
                </c:pt>
                <c:pt idx="1">
                  <c:v>Goodfellas Salute</c:v>
                </c:pt>
                <c:pt idx="2">
                  <c:v>Zorro Ark</c:v>
                </c:pt>
                <c:pt idx="3">
                  <c:v>Wife Turn</c:v>
                </c:pt>
                <c:pt idx="4">
                  <c:v>Telegraph Voyage</c:v>
                </c:pt>
              </c:strCache>
            </c:strRef>
          </c:cat>
          <c:val>
            <c:numRef>
              <c:f>Sheet1!$B$2:$B$6</c:f>
              <c:numCache>
                <c:formatCode>_-* #,##0.00\ _€_-;\-* #,##0.00\ _€_-;_-* "-"??\ _€_-;_-@_-</c:formatCode>
                <c:ptCount val="5"/>
                <c:pt idx="0">
                  <c:v>204.72</c:v>
                </c:pt>
                <c:pt idx="1">
                  <c:v>209.69</c:v>
                </c:pt>
                <c:pt idx="2">
                  <c:v>214.69</c:v>
                </c:pt>
                <c:pt idx="3">
                  <c:v>223.69</c:v>
                </c:pt>
                <c:pt idx="4">
                  <c:v>231.73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3-EC43-8E41-13E1C6E13D7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56051568"/>
        <c:axId val="1681636944"/>
      </c:barChart>
      <c:catAx>
        <c:axId val="35605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pPr>
            <a:endParaRPr lang="en-US"/>
          </a:p>
        </c:txPr>
        <c:crossAx val="1681636944"/>
        <c:crosses val="autoZero"/>
        <c:auto val="1"/>
        <c:lblAlgn val="ctr"/>
        <c:lblOffset val="100"/>
        <c:noMultiLvlLbl val="0"/>
      </c:catAx>
      <c:valAx>
        <c:axId val="168163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0" i="0" u="none" strike="noStrike" kern="1200" cap="none" spc="0" normalizeH="0" baseline="0" dirty="0">
                    <a:solidFill>
                      <a:schemeClr val="tx1"/>
                    </a:solidFill>
                  </a:rPr>
                  <a:t>(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¤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en-GB" sz="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_-* #,##0.00\ _€_-;\-* #,##0.00\ _€_-;_-* &quot;-&quot;??\ _€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51568"/>
        <c:crosses val="autoZero"/>
        <c:crossBetween val="between"/>
        <c:majorUnit val="1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200" b="0" i="0" u="none" strike="noStrike" kern="1200" cap="none" spc="0" normalizeH="0" baseline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Films Sharing the Bottom 5 Revenue Positions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total_payments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Heiti SC Medium" pitchFamily="2" charset="-128"/>
                    <a:ea typeface="Heiti SC Medium" pitchFamily="2" charset="-128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Cruelty Unforgiven</c:v>
                </c:pt>
                <c:pt idx="1">
                  <c:v>Rebel Airport</c:v>
                </c:pt>
                <c:pt idx="2">
                  <c:v>Duffel Apocalypse</c:v>
                </c:pt>
                <c:pt idx="3">
                  <c:v>Young Language</c:v>
                </c:pt>
                <c:pt idx="4">
                  <c:v>Freedom Cleopatra</c:v>
                </c:pt>
                <c:pt idx="5">
                  <c:v>Oklahoma Jumanji</c:v>
                </c:pt>
                <c:pt idx="6">
                  <c:v>Texas Watch</c:v>
                </c:pt>
              </c:strCache>
            </c:strRef>
          </c:cat>
          <c:val>
            <c:numRef>
              <c:f>Sheet1!$B$2:$B$8</c:f>
              <c:numCache>
                <c:formatCode>_-* #,##0.00\ _€_-;\-* #,##0.00\ _€_-;_-* "-"??\ _€_-;_-@_-</c:formatCode>
                <c:ptCount val="7"/>
                <c:pt idx="0">
                  <c:v>7.93</c:v>
                </c:pt>
                <c:pt idx="1">
                  <c:v>7.92</c:v>
                </c:pt>
                <c:pt idx="2">
                  <c:v>6.93</c:v>
                </c:pt>
                <c:pt idx="3">
                  <c:v>6.93</c:v>
                </c:pt>
                <c:pt idx="4">
                  <c:v>5.95</c:v>
                </c:pt>
                <c:pt idx="5">
                  <c:v>5.94</c:v>
                </c:pt>
                <c:pt idx="6">
                  <c:v>5.94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1-F041-836A-CC5C133C9C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1336160"/>
        <c:axId val="1141022816"/>
      </c:barChart>
      <c:catAx>
        <c:axId val="1141336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pPr>
            <a:endParaRPr lang="en-US"/>
          </a:p>
        </c:txPr>
        <c:crossAx val="1141022816"/>
        <c:crosses val="autoZero"/>
        <c:auto val="1"/>
        <c:lblAlgn val="ctr"/>
        <c:lblOffset val="100"/>
        <c:noMultiLvlLbl val="0"/>
      </c:catAx>
      <c:valAx>
        <c:axId val="1141022816"/>
        <c:scaling>
          <c:orientation val="minMax"/>
          <c:max val="9"/>
          <c:min val="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0" i="0" u="none" strike="noStrike" kern="1200" cap="none" spc="0" normalizeH="0" baseline="0" dirty="0">
                    <a:solidFill>
                      <a:schemeClr val="tx1"/>
                    </a:solidFill>
                  </a:rPr>
                  <a:t>(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¤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en-GB" sz="800" b="1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_-* #,##0.00\ _€_-;\-* #,##0.00\ _€_-;_-* &quot;-&quot;??\ _€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pPr>
            <a:endParaRPr lang="en-US"/>
          </a:p>
        </c:txPr>
        <c:crossAx val="1141336160"/>
        <c:crosses val="autoZero"/>
        <c:crossBetween val="between"/>
        <c:majorUnit val="1"/>
        <c:minorUnit val="0.5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rgbClr val="D9D9D9"/>
      </a:solidFill>
      <a:round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2000" b="0" dirty="0">
                <a:solidFill>
                  <a:schemeClr val="tx2"/>
                </a:solidFill>
              </a:rPr>
              <a:t>Revenue and Customer numbers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Asia-Pacific</c:v>
                </c:pt>
                <c:pt idx="1">
                  <c:v>Europe</c:v>
                </c:pt>
                <c:pt idx="2">
                  <c:v>Middle East and Africa</c:v>
                </c:pt>
                <c:pt idx="3">
                  <c:v>North America</c:v>
                </c:pt>
                <c:pt idx="4">
                  <c:v>Latin America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235</c:v>
                </c:pt>
                <c:pt idx="1">
                  <c:v>109</c:v>
                </c:pt>
                <c:pt idx="2">
                  <c:v>106</c:v>
                </c:pt>
                <c:pt idx="3">
                  <c:v>76</c:v>
                </c:pt>
                <c:pt idx="4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4-5F47-8632-52238B0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969748240"/>
        <c:axId val="14585522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A7A-9740-B24C-7B633CA57583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7A-9740-B24C-7B633CA57583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A7A-9740-B24C-7B633CA57583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A7A-9740-B24C-7B633CA57583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7A-9740-B24C-7B633CA57583}"/>
                </c:ext>
              </c:extLst>
            </c:dLbl>
            <c:numFmt formatCode="#,##0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Asia-Pacific</c:v>
                </c:pt>
                <c:pt idx="1">
                  <c:v>Europe</c:v>
                </c:pt>
                <c:pt idx="2">
                  <c:v>Middle East and Africa</c:v>
                </c:pt>
                <c:pt idx="3">
                  <c:v>North America</c:v>
                </c:pt>
                <c:pt idx="4">
                  <c:v>Latin America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26468</c:v>
                </c:pt>
                <c:pt idx="1">
                  <c:v>12256</c:v>
                </c:pt>
                <c:pt idx="2">
                  <c:v>11995</c:v>
                </c:pt>
                <c:pt idx="3">
                  <c:v>8591</c:v>
                </c:pt>
                <c:pt idx="4">
                  <c:v>8096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44-5F47-8632-52238B0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4031840"/>
        <c:axId val="1518270144"/>
      </c:lineChart>
      <c:catAx>
        <c:axId val="196974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52224"/>
        <c:crosses val="autoZero"/>
        <c:auto val="1"/>
        <c:lblAlgn val="ctr"/>
        <c:lblOffset val="100"/>
        <c:noMultiLvlLbl val="0"/>
      </c:catAx>
      <c:valAx>
        <c:axId val="1458552224"/>
        <c:scaling>
          <c:orientation val="minMax"/>
        </c:scaling>
        <c:delete val="0"/>
        <c:axPos val="l"/>
        <c:majorGridlines>
          <c:spPr>
            <a:ln w="0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1"/>
                    </a:solidFill>
                  </a:rPr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748240"/>
        <c:crosses val="autoZero"/>
        <c:crossBetween val="between"/>
      </c:valAx>
      <c:valAx>
        <c:axId val="15182701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2"/>
                    </a:solidFill>
                  </a:rPr>
                  <a:t>Total Revenue </a:t>
                </a:r>
                <a:r>
                  <a:rPr lang="en-US" b="1" dirty="0">
                    <a:solidFill>
                      <a:srgbClr val="EA7131"/>
                    </a:solidFill>
                  </a:rPr>
                  <a:t>(</a:t>
                </a:r>
                <a:r>
                  <a:rPr lang="en-DE" sz="1200" b="1" i="0" u="none" strike="noStrike" kern="1200" baseline="0" dirty="0">
                    <a:solidFill>
                      <a:srgbClr val="EA7131"/>
                    </a:solidFill>
                    <a:effectLst/>
                    <a:latin typeface="Menlo" panose="020B0609030804020204" pitchFamily="49" charset="0"/>
                  </a:rPr>
                  <a:t>¤)</a:t>
                </a:r>
                <a:endParaRPr lang="en-US" b="1" dirty="0">
                  <a:solidFill>
                    <a:srgbClr val="EA713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031840"/>
        <c:crosses val="max"/>
        <c:crossBetween val="between"/>
      </c:valAx>
      <c:catAx>
        <c:axId val="1784031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8270144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CA2B6-52D6-DD40-AC41-D11F4BF1A7C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6B4B-2C01-2B42-9858-F4B6C9FD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6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59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3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8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ublic.tableau.com/views/StreamingService_17486375379040/Dashboard1?:language=en-GB&amp;:sid=&amp;:redirect=auth&amp;:display_count=n&amp;:origin=viz_share_lin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4717A50-8379-6910-94A0-7F09990A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Data Analysis in support of 2020 company strategy</a:t>
            </a:r>
          </a:p>
          <a:p>
            <a:pPr algn="r"/>
            <a:r>
              <a:rPr lang="en-US" sz="1400" cap="none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David Griesel</a:t>
            </a:r>
          </a:p>
          <a:p>
            <a:pPr algn="r"/>
            <a:endParaRPr lang="en-US" sz="1400" cap="none" dirty="0">
              <a:solidFill>
                <a:schemeClr val="tx2"/>
              </a:solidFill>
              <a:latin typeface="Heiti SC Medium" pitchFamily="2" charset="-128"/>
              <a:ea typeface="Heiti SC Medium" pitchFamily="2" charset="-128"/>
            </a:endParaRPr>
          </a:p>
          <a:p>
            <a:pPr algn="r"/>
            <a:r>
              <a:rPr lang="en-US" sz="1400" cap="none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endParaRPr lang="en-US" sz="1400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C7E68-90C9-AAD0-EEED-9D7E31422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Rockbuster Stealth LLC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07C9206-9DD5-CA9D-9454-935FE978E9EF}"/>
              </a:ext>
            </a:extLst>
          </p:cNvPr>
          <p:cNvSpPr txBox="1">
            <a:spLocks/>
          </p:cNvSpPr>
          <p:nvPr/>
        </p:nvSpPr>
        <p:spPr>
          <a:xfrm>
            <a:off x="1673352" y="4450568"/>
            <a:ext cx="2385727" cy="510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Heiti SC Medium" pitchFamily="2" charset="-128"/>
                <a:ea typeface="Heiti SC Medium" pitchFamily="2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</a:t>
            </a:r>
            <a:endParaRPr 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572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EAB9E4-06AB-CD9F-7D7B-1D06AC45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C5B5C-3B76-5E8F-CDA7-BE47B3436F6D}"/>
              </a:ext>
            </a:extLst>
          </p:cNvPr>
          <p:cNvSpPr txBox="1"/>
          <p:nvPr/>
        </p:nvSpPr>
        <p:spPr>
          <a:xfrm>
            <a:off x="1219437" y="1854820"/>
            <a:ext cx="6974911" cy="418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The catalogue features 958 titles across 16 genres and 5 ratings, all in English and released in 2006.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The customer base comprises 599 customers across 108 countries and 597 cities.</a:t>
            </a:r>
          </a:p>
          <a:p>
            <a:pPr>
              <a:spcBef>
                <a:spcPts val="1000"/>
              </a:spcBef>
            </a:pP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The top 5 revenue-generating films earned between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205 and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232, while 7 films shared the bottom five positions, generating between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6 and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8.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Rental durations across all terms ranged from same-day returns to a maximum of 10, with an average duration of 5 days.</a:t>
            </a:r>
          </a:p>
          <a:p>
            <a:pPr>
              <a:spcBef>
                <a:spcPts val="1000"/>
              </a:spcBef>
            </a:pP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Total revenue by country varied from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68 to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6,628, with customer counts between 1 and 60. India led in both customer numbers and total revenue, followed closely by China, and the United States.</a:t>
            </a:r>
          </a:p>
          <a:p>
            <a:pPr>
              <a:spcBef>
                <a:spcPts val="1000"/>
              </a:spcBef>
            </a:pP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Average customer lifetime value (CLV) varied between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68 to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217, with Réunion having the highest CLV, followed by Vatican City and Nauru.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The Asia-Pacific region emerged as the clear leader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26 468 in sales and 235 customers, while Latin America performed the worst selling </a:t>
            </a:r>
            <a:r>
              <a:rPr lang="en-DE" sz="1400" dirty="0">
                <a:solidFill>
                  <a:srgbClr val="0E2741"/>
                </a:solidFill>
              </a:rPr>
              <a:t>¤8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 096 from 73 customers.</a:t>
            </a:r>
            <a:endParaRPr lang="en-DE" sz="1400" b="0" dirty="0">
              <a:solidFill>
                <a:srgbClr val="0E274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B1583-2D94-D122-9DF8-887BD473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92183"/>
            <a:ext cx="6974915" cy="1008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846D-ED1A-AB9B-56BA-E8CA13A9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Heiti SC Medium" pitchFamily="2" charset="-128"/>
                <a:ea typeface="Heiti SC Medium" pitchFamily="2" charset="-128"/>
              </a:rPr>
              <a:t>Overview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8ECE57D-61C0-9356-1D3E-28D67D1C1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26959"/>
              </p:ext>
            </p:extLst>
          </p:nvPr>
        </p:nvGraphicFramePr>
        <p:xfrm>
          <a:off x="5400000" y="787400"/>
          <a:ext cx="4743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75">
                  <a:extLst>
                    <a:ext uri="{9D8B030D-6E8A-4147-A177-3AD203B41FA5}">
                      <a16:colId xmlns:a16="http://schemas.microsoft.com/office/drawing/2014/main" val="2313367942"/>
                    </a:ext>
                  </a:extLst>
                </a:gridCol>
                <a:gridCol w="1333485">
                  <a:extLst>
                    <a:ext uri="{9D8B030D-6E8A-4147-A177-3AD203B41FA5}">
                      <a16:colId xmlns:a16="http://schemas.microsoft.com/office/drawing/2014/main" val="18512982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1400" b="1" dirty="0">
                          <a:latin typeface="Heiti SC Medium" pitchFamily="2" charset="-128"/>
                          <a:ea typeface="Heiti SC Medium" pitchFamily="2" charset="-128"/>
                        </a:rPr>
                        <a:t>Customer Base</a:t>
                      </a:r>
                      <a:endParaRPr lang="en-GB" sz="1400" b="1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6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599</a:t>
                      </a:r>
                      <a:endParaRPr lang="en-GB" sz="1400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9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Countries</a:t>
                      </a:r>
                      <a:endParaRPr lang="en-GB" sz="1400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108</a:t>
                      </a:r>
                      <a:endParaRPr lang="en-GB" sz="1400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5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Cities</a:t>
                      </a:r>
                      <a:endParaRPr lang="en-GB" sz="1400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4429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F019AC3-8AB0-4520-60C0-C287BF9F6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55405"/>
              </p:ext>
            </p:extLst>
          </p:nvPr>
        </p:nvGraphicFramePr>
        <p:xfrm>
          <a:off x="5400000" y="2497588"/>
          <a:ext cx="47434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546">
                  <a:extLst>
                    <a:ext uri="{9D8B030D-6E8A-4147-A177-3AD203B41FA5}">
                      <a16:colId xmlns:a16="http://schemas.microsoft.com/office/drawing/2014/main" val="2313367942"/>
                    </a:ext>
                  </a:extLst>
                </a:gridCol>
                <a:gridCol w="1315914">
                  <a:extLst>
                    <a:ext uri="{9D8B030D-6E8A-4147-A177-3AD203B41FA5}">
                      <a16:colId xmlns:a16="http://schemas.microsoft.com/office/drawing/2014/main" val="18512982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1200" b="1" dirty="0">
                          <a:latin typeface="Heiti SC Medium" pitchFamily="2" charset="-128"/>
                          <a:ea typeface="Heiti SC Medium" pitchFamily="2" charset="-128"/>
                        </a:rPr>
                        <a:t>Film Catalogue</a:t>
                      </a:r>
                      <a:endParaRPr lang="en-GB" sz="1200" b="1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6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Titles in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9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5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4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 (English)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5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Release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 (2006)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1747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634821C-EE91-4F43-F0E7-C33C2559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31978"/>
              </p:ext>
            </p:extLst>
          </p:nvPr>
        </p:nvGraphicFramePr>
        <p:xfrm>
          <a:off x="5400000" y="4935220"/>
          <a:ext cx="4743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365">
                  <a:extLst>
                    <a:ext uri="{9D8B030D-6E8A-4147-A177-3AD203B41FA5}">
                      <a16:colId xmlns:a16="http://schemas.microsoft.com/office/drawing/2014/main" val="2313367942"/>
                    </a:ext>
                  </a:extLst>
                </a:gridCol>
                <a:gridCol w="1331095">
                  <a:extLst>
                    <a:ext uri="{9D8B030D-6E8A-4147-A177-3AD203B41FA5}">
                      <a16:colId xmlns:a16="http://schemas.microsoft.com/office/drawing/2014/main" val="185129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1" i="0" dirty="0">
                          <a:solidFill>
                            <a:schemeClr val="bg1"/>
                          </a:solidFill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Revenue 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Amount (</a:t>
                      </a:r>
                      <a:r>
                        <a:rPr lang="en-DE" sz="1400" b="1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Menlo" panose="020B0609030804020204" pitchFamily="49" charset="0"/>
                        </a:rPr>
                        <a:t>¤</a:t>
                      </a:r>
                      <a:r>
                        <a:rPr lang="en-DE" sz="1400" b="1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)</a:t>
                      </a:r>
                      <a:endParaRPr lang="en-GB" sz="1400" b="1" dirty="0">
                        <a:solidFill>
                          <a:schemeClr val="bg1"/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6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60 785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9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Accrued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6 103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5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66 888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4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79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7FA96-CF1C-E0AD-1264-2A1A92A7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D7247-5585-ACC3-DD69-BF23F46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Heiti SC Medium" pitchFamily="2" charset="-128"/>
                <a:ea typeface="Heiti SC Medium" pitchFamily="2" charset="-128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7F0E-922D-637B-639D-D53B879A8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0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1. Which movies contributed the most / least to 	revenue gain?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2. What was the average rental duration for all 	videos?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3. Which countries are Rockbuster customers 	based in?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4. Where are customers with a high lifetime 	value based?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5. Do sales figures vary between geographic 	regions?</a:t>
            </a:r>
          </a:p>
          <a:p>
            <a:pPr>
              <a:buFont typeface="Wingdings 3" charset="2"/>
              <a:buChar char=""/>
            </a:pPr>
            <a:endParaRPr lang="en-US" dirty="0">
              <a:latin typeface="Heiti SC Medium" pitchFamily="2" charset="-128"/>
              <a:ea typeface="Heiti SC Medium" pitchFamily="2" charset="-128"/>
              <a:cs typeface="Alasassy Cap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6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A7F8-2FBA-B47F-A230-D6DE93576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0CE2C-A068-7DFD-B00C-A78448A0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000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1</a:t>
            </a:r>
            <a:b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Which movies contributed the most / least to revenue gain?</a:t>
            </a:r>
            <a:b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b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endParaRPr lang="en-US" sz="4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73FBD830-2677-08D5-6114-1D373C47C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48762"/>
              </p:ext>
            </p:extLst>
          </p:nvPr>
        </p:nvGraphicFramePr>
        <p:xfrm>
          <a:off x="450000" y="1692000"/>
          <a:ext cx="4320000" cy="34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27BDDED-A6AC-CD11-660D-854938B3E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431559"/>
              </p:ext>
            </p:extLst>
          </p:nvPr>
        </p:nvGraphicFramePr>
        <p:xfrm>
          <a:off x="5212078" y="1692000"/>
          <a:ext cx="4320000" cy="34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FBF203-6DD7-6E56-0DC1-C707C844598E}"/>
              </a:ext>
            </a:extLst>
          </p:cNvPr>
          <p:cNvSpPr txBox="1"/>
          <p:nvPr/>
        </p:nvSpPr>
        <p:spPr>
          <a:xfrm>
            <a:off x="469252" y="5567041"/>
            <a:ext cx="9062826" cy="46166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The distribution of revenue was highly uneven with the top five highest-grossing titles each earning over </a:t>
            </a:r>
            <a:r>
              <a:rPr lang="en-DE" sz="1200" b="1" i="0" u="none" strike="noStrike" kern="1200" cap="none" spc="0" normalizeH="0" baseline="0" dirty="0"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200, while the lowest performers brought in less than </a:t>
            </a:r>
            <a:r>
              <a:rPr lang="en-DE" sz="1200" b="0" i="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8 each.</a:t>
            </a:r>
          </a:p>
        </p:txBody>
      </p:sp>
    </p:spTree>
    <p:extLst>
      <p:ext uri="{BB962C8B-B14F-4D97-AF65-F5344CB8AC3E}">
        <p14:creationId xmlns:p14="http://schemas.microsoft.com/office/powerpoint/2010/main" val="572853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E879-D268-A8E2-73FB-0A7017E98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52545-C0D4-4EA2-4A74-C6BE5451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154" cy="10152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2</a:t>
            </a:r>
            <a:br>
              <a:rPr lang="en-US" sz="8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What was the average rental duration for all videos?</a:t>
            </a:r>
            <a:endParaRPr lang="en-US" sz="4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0B3CD3F-8C74-F39A-55CA-BD5B52A18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4411"/>
              </p:ext>
            </p:extLst>
          </p:nvPr>
        </p:nvGraphicFramePr>
        <p:xfrm>
          <a:off x="460633" y="1692000"/>
          <a:ext cx="6854565" cy="201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913">
                  <a:extLst>
                    <a:ext uri="{9D8B030D-6E8A-4147-A177-3AD203B41FA5}">
                      <a16:colId xmlns:a16="http://schemas.microsoft.com/office/drawing/2014/main" val="3518240565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1053112715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271272688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988732122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4006962435"/>
                    </a:ext>
                  </a:extLst>
                </a:gridCol>
              </a:tblGrid>
              <a:tr h="391981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Summary Statistics - </a:t>
                      </a:r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Actual Rental Duration per Rental Term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3898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Rental Term</a:t>
                      </a:r>
                    </a:p>
                    <a:p>
                      <a:pPr algn="ctr" rtl="0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(Days)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Number of</a:t>
                      </a:r>
                    </a:p>
                    <a:p>
                      <a:pPr algn="ctr" rtl="0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Transactions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Minimum Actual</a:t>
                      </a:r>
                    </a:p>
                    <a:p>
                      <a:pPr algn="ctr" rtl="0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Duration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Maximum Actual</a:t>
                      </a:r>
                    </a:p>
                    <a:p>
                      <a:pPr algn="ctr" rtl="0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Duration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Average Actual</a:t>
                      </a:r>
                    </a:p>
                    <a:p>
                      <a:pPr algn="ctr" rtl="0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Duration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2226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3 366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01597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3 213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81380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3 132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60740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3 352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90915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2 798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60086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All Terms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15 861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97169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9734429-8CD8-050E-7214-6828D09C8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10129"/>
              </p:ext>
            </p:extLst>
          </p:nvPr>
        </p:nvGraphicFramePr>
        <p:xfrm>
          <a:off x="450000" y="4075073"/>
          <a:ext cx="7842289" cy="202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66">
                  <a:extLst>
                    <a:ext uri="{9D8B030D-6E8A-4147-A177-3AD203B41FA5}">
                      <a16:colId xmlns:a16="http://schemas.microsoft.com/office/drawing/2014/main" val="1551948019"/>
                    </a:ext>
                  </a:extLst>
                </a:gridCol>
                <a:gridCol w="582893">
                  <a:extLst>
                    <a:ext uri="{9D8B030D-6E8A-4147-A177-3AD203B41FA5}">
                      <a16:colId xmlns:a16="http://schemas.microsoft.com/office/drawing/2014/main" val="3788222376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2189853800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263329540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1571681892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2374924295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3413631062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1272307420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1551486808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2266029091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1441530657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59068508"/>
                    </a:ext>
                  </a:extLst>
                </a:gridCol>
              </a:tblGrid>
              <a:tr h="401234">
                <a:tc gridSpan="12"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Transaction Distribution - Actual Rental Duration per Rental Term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12727"/>
                  </a:ext>
                </a:extLst>
              </a:tr>
              <a:tr h="2032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Rental </a:t>
                      </a:r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Term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Actual Duration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5172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Days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8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9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074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400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385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6976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401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77107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327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7353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383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430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8904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283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313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Total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1644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1795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1714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1681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1761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1783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1821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1762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1691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090371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23BE0E8-0B5B-892B-5AD1-83607BFD38AA}"/>
              </a:ext>
            </a:extLst>
          </p:cNvPr>
          <p:cNvSpPr txBox="1"/>
          <p:nvPr/>
        </p:nvSpPr>
        <p:spPr>
          <a:xfrm>
            <a:off x="8742289" y="4711005"/>
            <a:ext cx="2999711" cy="138499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Most returns were evenly distributed between 1 and 9 days regardless of the assigned duration, with notably fewer same-day and 10-day returns, suggesting that assigned terms had limited influence on actual return behaviour.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B8B5CB-D900-F0F7-B632-C91B65A66F21}"/>
              </a:ext>
            </a:extLst>
          </p:cNvPr>
          <p:cNvSpPr txBox="1"/>
          <p:nvPr/>
        </p:nvSpPr>
        <p:spPr>
          <a:xfrm>
            <a:off x="7786464" y="2693918"/>
            <a:ext cx="3955536" cy="1015663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While each film was assigned a fixed rental term between 3 and 7 days, actual return behaviour showed little variation, ranging from same-day returns to as long as 10 days, with an average of 5 days.</a:t>
            </a:r>
          </a:p>
        </p:txBody>
      </p:sp>
    </p:spTree>
    <p:extLst>
      <p:ext uri="{BB962C8B-B14F-4D97-AF65-F5344CB8AC3E}">
        <p14:creationId xmlns:p14="http://schemas.microsoft.com/office/powerpoint/2010/main" val="93113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AAA0C-E6C1-0E31-29A2-3D9C3DD10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1" y="1692000"/>
            <a:ext cx="7099412" cy="45244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1989E-C662-E549-FF27-F5D32BAF53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421" y="4589023"/>
            <a:ext cx="1825828" cy="1880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94BE6E-5CA1-06E6-71A6-934F76198079}"/>
              </a:ext>
            </a:extLst>
          </p:cNvPr>
          <p:cNvSpPr txBox="1"/>
          <p:nvPr/>
        </p:nvSpPr>
        <p:spPr>
          <a:xfrm>
            <a:off x="7994041" y="4836896"/>
            <a:ext cx="3747822" cy="138499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With 599 customers across 597 cities in 108 countries, activity is concentrated in a few key markets. </a:t>
            </a:r>
          </a:p>
          <a:p>
            <a:endParaRPr lang="en-GB" sz="1200" dirty="0">
              <a:solidFill>
                <a:srgbClr val="0E2741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India, China, and the United States account for nearly a quarter of global customers and total revenue.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6D5885-E476-80BD-4577-C81B0E2D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5140"/>
              </p:ext>
            </p:extLst>
          </p:nvPr>
        </p:nvGraphicFramePr>
        <p:xfrm>
          <a:off x="7283302" y="2058739"/>
          <a:ext cx="4458561" cy="248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51">
                  <a:extLst>
                    <a:ext uri="{9D8B030D-6E8A-4147-A177-3AD203B41FA5}">
                      <a16:colId xmlns:a16="http://schemas.microsoft.com/office/drawing/2014/main" val="1207301369"/>
                    </a:ext>
                  </a:extLst>
                </a:gridCol>
                <a:gridCol w="1472852">
                  <a:extLst>
                    <a:ext uri="{9D8B030D-6E8A-4147-A177-3AD203B41FA5}">
                      <a16:colId xmlns:a16="http://schemas.microsoft.com/office/drawing/2014/main" val="2989665518"/>
                    </a:ext>
                  </a:extLst>
                </a:gridCol>
                <a:gridCol w="1192829">
                  <a:extLst>
                    <a:ext uri="{9D8B030D-6E8A-4147-A177-3AD203B41FA5}">
                      <a16:colId xmlns:a16="http://schemas.microsoft.com/office/drawing/2014/main" val="1153779388"/>
                    </a:ext>
                  </a:extLst>
                </a:gridCol>
                <a:gridCol w="1192829">
                  <a:extLst>
                    <a:ext uri="{9D8B030D-6E8A-4147-A177-3AD203B41FA5}">
                      <a16:colId xmlns:a16="http://schemas.microsoft.com/office/drawing/2014/main" val="3966196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Rank</a:t>
                      </a:r>
                      <a:endParaRPr lang="en-GB" sz="1200" b="0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Top 10 Countries</a:t>
                      </a:r>
                      <a:endParaRPr lang="en-GB" sz="1200" b="0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Number of Customers</a:t>
                      </a:r>
                      <a:endParaRPr lang="en-GB" sz="1200" b="0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Total Revenue (</a:t>
                      </a:r>
                      <a:r>
                        <a:rPr lang="en-DE" sz="1200" b="1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Menlo" panose="020B0609030804020204" pitchFamily="49" charset="0"/>
                        </a:rPr>
                        <a:t>¤</a:t>
                      </a:r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) </a:t>
                      </a:r>
                      <a:endParaRPr lang="en-GB" sz="1200" b="0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713093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India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6 628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74702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China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5 799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00219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United States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4 110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57528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Japan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3 471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076163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Mexico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3 307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629037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Brazil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3 201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957936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Russian Federation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3 046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473755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Philippines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2 381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516799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9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Turkey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1 662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96024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Indonesia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1 510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051309"/>
                  </a:ext>
                </a:extLst>
              </a:tr>
            </a:tbl>
          </a:graphicData>
        </a:graphic>
      </p:graphicFrame>
      <p:sp>
        <p:nvSpPr>
          <p:cNvPr id="30" name="Title 1">
            <a:extLst>
              <a:ext uri="{FF2B5EF4-FFF2-40B4-BE49-F238E27FC236}">
                <a16:creationId xmlns:a16="http://schemas.microsoft.com/office/drawing/2014/main" id="{FCCED0BE-4172-C771-2D61-B0EC283E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154" cy="10152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3</a:t>
            </a:r>
            <a:br>
              <a:rPr lang="en-US" sz="8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Which </a:t>
            </a:r>
            <a:r>
              <a:rPr lang="en-US" sz="2000" b="0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countries are Rockbuster customers based in?</a:t>
            </a:r>
            <a:endParaRPr lang="en-US" sz="20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356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43CA3D-5F4B-E779-EEEC-F9224D5C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154" cy="10152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4</a:t>
            </a:r>
            <a:br>
              <a:rPr lang="en-US" sz="8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</a:t>
            </a:r>
            <a:r>
              <a:rPr lang="en-US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here are customers with a high lifetime value based?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42D5E4-BBBA-5F5D-8082-281D23463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00" y="1692000"/>
            <a:ext cx="7290000" cy="4679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47F3F-4FBE-EF29-82D2-DF0A50E6CB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74" y="4573126"/>
            <a:ext cx="1874938" cy="2020282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5332687-AFC8-1801-9F2B-A18DA1649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40270"/>
              </p:ext>
            </p:extLst>
          </p:nvPr>
        </p:nvGraphicFramePr>
        <p:xfrm>
          <a:off x="7991017" y="3881575"/>
          <a:ext cx="3847172" cy="248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24">
                  <a:extLst>
                    <a:ext uri="{9D8B030D-6E8A-4147-A177-3AD203B41FA5}">
                      <a16:colId xmlns:a16="http://schemas.microsoft.com/office/drawing/2014/main" val="662383026"/>
                    </a:ext>
                  </a:extLst>
                </a:gridCol>
                <a:gridCol w="881281">
                  <a:extLst>
                    <a:ext uri="{9D8B030D-6E8A-4147-A177-3AD203B41FA5}">
                      <a16:colId xmlns:a16="http://schemas.microsoft.com/office/drawing/2014/main" val="1968508268"/>
                    </a:ext>
                  </a:extLst>
                </a:gridCol>
                <a:gridCol w="881281">
                  <a:extLst>
                    <a:ext uri="{9D8B030D-6E8A-4147-A177-3AD203B41FA5}">
                      <a16:colId xmlns:a16="http://schemas.microsoft.com/office/drawing/2014/main" val="3961477998"/>
                    </a:ext>
                  </a:extLst>
                </a:gridCol>
                <a:gridCol w="933505">
                  <a:extLst>
                    <a:ext uri="{9D8B030D-6E8A-4147-A177-3AD203B41FA5}">
                      <a16:colId xmlns:a16="http://schemas.microsoft.com/office/drawing/2014/main" val="1548257997"/>
                    </a:ext>
                  </a:extLst>
                </a:gridCol>
                <a:gridCol w="881281">
                  <a:extLst>
                    <a:ext uri="{9D8B030D-6E8A-4147-A177-3AD203B41FA5}">
                      <a16:colId xmlns:a16="http://schemas.microsoft.com/office/drawing/2014/main" val="413177182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 dirty="0">
                          <a:effectLst/>
                        </a:rPr>
                        <a:t>Rank</a:t>
                      </a:r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Top 10 Customer Id's</a:t>
                      </a:r>
                      <a:endParaRPr lang="en-GB" sz="8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Country</a:t>
                      </a:r>
                      <a:endParaRPr lang="en-GB" sz="8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 dirty="0">
                          <a:effectLst/>
                        </a:rPr>
                        <a:t>City</a:t>
                      </a:r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Total Revenue</a:t>
                      </a:r>
                      <a:endParaRPr lang="en-GB" sz="8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93700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526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United States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Cape Coral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221,55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extLst>
                  <a:ext uri="{0D108BD9-81ED-4DB2-BD59-A6C34878D82A}">
                    <a16:rowId xmlns:a16="http://schemas.microsoft.com/office/drawing/2014/main" val="1624008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148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Réunion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Saint-Denis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216,54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extLst>
                  <a:ext uri="{0D108BD9-81ED-4DB2-BD59-A6C34878D82A}">
                    <a16:rowId xmlns:a16="http://schemas.microsoft.com/office/drawing/2014/main" val="1021264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3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144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Belarus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Molodetno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195,58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extLst>
                  <a:ext uri="{0D108BD9-81ED-4DB2-BD59-A6C34878D82A}">
                    <a16:rowId xmlns:a16="http://schemas.microsoft.com/office/drawing/2014/main" val="1576051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4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137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 dirty="0">
                          <a:effectLst/>
                        </a:rPr>
                        <a:t>Netherlands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Apeldoorn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194,61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extLst>
                  <a:ext uri="{0D108BD9-81ED-4DB2-BD59-A6C34878D82A}">
                    <a16:rowId xmlns:a16="http://schemas.microsoft.com/office/drawing/2014/main" val="13999119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5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178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Brazil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 dirty="0">
                          <a:effectLst/>
                        </a:rPr>
                        <a:t>Santa </a:t>
                      </a:r>
                      <a:r>
                        <a:rPr lang="en-GB" sz="800" u="none" strike="noStrike" dirty="0" err="1">
                          <a:effectLst/>
                        </a:rPr>
                        <a:t>Brbara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dOeste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189,62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extLst>
                  <a:ext uri="{0D108BD9-81ED-4DB2-BD59-A6C34878D82A}">
                    <a16:rowId xmlns:a16="http://schemas.microsoft.com/office/drawing/2014/main" val="36428834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6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459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Iran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Qomsheh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186,62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extLst>
                  <a:ext uri="{0D108BD9-81ED-4DB2-BD59-A6C34878D82A}">
                    <a16:rowId xmlns:a16="http://schemas.microsoft.com/office/drawing/2014/main" val="38133617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7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469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Spain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Ourense (Orense)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177,6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extLst>
                  <a:ext uri="{0D108BD9-81ED-4DB2-BD59-A6C34878D82A}">
                    <a16:rowId xmlns:a16="http://schemas.microsoft.com/office/drawing/2014/main" val="20587327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8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468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India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Bijapur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175,61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extLst>
                  <a:ext uri="{0D108BD9-81ED-4DB2-BD59-A6C34878D82A}">
                    <a16:rowId xmlns:a16="http://schemas.microsoft.com/office/drawing/2014/main" val="3741387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9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236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Philippines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Tanza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>
                          <a:effectLst/>
                        </a:rPr>
                        <a:t>174,59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extLst>
                  <a:ext uri="{0D108BD9-81ED-4DB2-BD59-A6C34878D82A}">
                    <a16:rowId xmlns:a16="http://schemas.microsoft.com/office/drawing/2014/main" val="37313841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 dirty="0">
                          <a:effectLst/>
                        </a:rPr>
                        <a:t>176</a:t>
                      </a:r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Algeria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u="none" strike="noStrike">
                          <a:effectLst/>
                        </a:rPr>
                        <a:t>Skikda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DE" sz="800" u="none" strike="noStrike" dirty="0">
                          <a:effectLst/>
                        </a:rPr>
                        <a:t>173,63</a:t>
                      </a:r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28575" marB="28575"/>
                </a:tc>
                <a:extLst>
                  <a:ext uri="{0D108BD9-81ED-4DB2-BD59-A6C34878D82A}">
                    <a16:rowId xmlns:a16="http://schemas.microsoft.com/office/drawing/2014/main" val="78128632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446324A-B045-1022-A234-264A46EBD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01592"/>
              </p:ext>
            </p:extLst>
          </p:nvPr>
        </p:nvGraphicFramePr>
        <p:xfrm>
          <a:off x="7986017" y="1442927"/>
          <a:ext cx="2985535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58">
                  <a:extLst>
                    <a:ext uri="{9D8B030D-6E8A-4147-A177-3AD203B41FA5}">
                      <a16:colId xmlns:a16="http://schemas.microsoft.com/office/drawing/2014/main" val="3128293367"/>
                    </a:ext>
                  </a:extLst>
                </a:gridCol>
                <a:gridCol w="899659">
                  <a:extLst>
                    <a:ext uri="{9D8B030D-6E8A-4147-A177-3AD203B41FA5}">
                      <a16:colId xmlns:a16="http://schemas.microsoft.com/office/drawing/2014/main" val="497886805"/>
                    </a:ext>
                  </a:extLst>
                </a:gridCol>
                <a:gridCol w="899659">
                  <a:extLst>
                    <a:ext uri="{9D8B030D-6E8A-4147-A177-3AD203B41FA5}">
                      <a16:colId xmlns:a16="http://schemas.microsoft.com/office/drawing/2014/main" val="1332361595"/>
                    </a:ext>
                  </a:extLst>
                </a:gridCol>
                <a:gridCol w="899659">
                  <a:extLst>
                    <a:ext uri="{9D8B030D-6E8A-4147-A177-3AD203B41FA5}">
                      <a16:colId xmlns:a16="http://schemas.microsoft.com/office/drawing/2014/main" val="105863548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 u="none" strike="noStrike">
                          <a:effectLst/>
                        </a:rPr>
                        <a:t>Rank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800" u="none" strike="noStrike">
                          <a:effectLst/>
                        </a:rPr>
                        <a:t>Country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 u="none" strike="noStrike">
                          <a:effectLst/>
                        </a:rPr>
                        <a:t>Number of Customers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800" u="none" strike="noStrike" dirty="0">
                          <a:effectLst/>
                        </a:rPr>
                        <a:t>Average CLV</a:t>
                      </a:r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030164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u="none" strike="noStrike">
                          <a:effectLst/>
                        </a:rPr>
                        <a:t>Réunion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216.54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50937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u="none" strike="noStrike">
                          <a:effectLst/>
                        </a:rPr>
                        <a:t>Vatican City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152.66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06565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3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u="none" strike="noStrike">
                          <a:effectLst/>
                        </a:rPr>
                        <a:t>Nauru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148.69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81414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4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u="none" strike="noStrike">
                          <a:effectLst/>
                        </a:rPr>
                        <a:t>Sweden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144.66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20264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5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u="none" strike="noStrike">
                          <a:effectLst/>
                        </a:rPr>
                        <a:t>Hong Kong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142.70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95773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6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u="none" strike="noStrike">
                          <a:effectLst/>
                        </a:rPr>
                        <a:t>Thailand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3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139.68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64360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7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u="none" strike="noStrike">
                          <a:effectLst/>
                        </a:rPr>
                        <a:t>Belarus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138.67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20104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8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u="none" strike="noStrike">
                          <a:effectLst/>
                        </a:rPr>
                        <a:t>Greenland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137.66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13026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9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u="none" strike="noStrike">
                          <a:effectLst/>
                        </a:rPr>
                        <a:t>Turkmenistan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136.73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03859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u="none" strike="noStrike" dirty="0">
                          <a:effectLst/>
                        </a:rPr>
                        <a:t>Chad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 dirty="0">
                          <a:effectLst/>
                        </a:rPr>
                        <a:t>135.68</a:t>
                      </a:r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336448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B7D3690-CA60-22A4-AA13-634C8509F308}"/>
              </a:ext>
            </a:extLst>
          </p:cNvPr>
          <p:cNvSpPr txBox="1"/>
          <p:nvPr/>
        </p:nvSpPr>
        <p:spPr>
          <a:xfrm>
            <a:off x="2352912" y="6213076"/>
            <a:ext cx="3747822" cy="307777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endParaRPr lang="en-GB" sz="1400" dirty="0">
              <a:solidFill>
                <a:srgbClr val="0E2741"/>
              </a:solidFill>
              <a:latin typeface="+mj-lt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3000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C601D-F27A-8239-DFC4-5415AEC0B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C1A22-743F-DE75-A2DD-A2DB43E7DC82}"/>
              </a:ext>
            </a:extLst>
          </p:cNvPr>
          <p:cNvSpPr txBox="1">
            <a:spLocks/>
          </p:cNvSpPr>
          <p:nvPr/>
        </p:nvSpPr>
        <p:spPr>
          <a:xfrm>
            <a:off x="450000" y="5580000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9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19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Question 4:</a:t>
            </a:r>
            <a:r>
              <a:rPr lang="en-US" sz="18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 Where are customers with a high lifetime value based?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C8611-9E9A-8DEB-CA64-9B13EAFC49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303" y="201748"/>
            <a:ext cx="7156807" cy="45939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E099455-F6AB-CC06-59B2-C4C18AEAD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885" y="566947"/>
            <a:ext cx="1874938" cy="202028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F881B0-CCBD-A652-3B86-E5BFCD92A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19540"/>
              </p:ext>
            </p:extLst>
          </p:nvPr>
        </p:nvGraphicFramePr>
        <p:xfrm>
          <a:off x="7973354" y="1986448"/>
          <a:ext cx="3291999" cy="294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333">
                  <a:extLst>
                    <a:ext uri="{9D8B030D-6E8A-4147-A177-3AD203B41FA5}">
                      <a16:colId xmlns:a16="http://schemas.microsoft.com/office/drawing/2014/main" val="2699416747"/>
                    </a:ext>
                  </a:extLst>
                </a:gridCol>
                <a:gridCol w="1097333">
                  <a:extLst>
                    <a:ext uri="{9D8B030D-6E8A-4147-A177-3AD203B41FA5}">
                      <a16:colId xmlns:a16="http://schemas.microsoft.com/office/drawing/2014/main" val="3769322481"/>
                    </a:ext>
                  </a:extLst>
                </a:gridCol>
                <a:gridCol w="1097333">
                  <a:extLst>
                    <a:ext uri="{9D8B030D-6E8A-4147-A177-3AD203B41FA5}">
                      <a16:colId xmlns:a16="http://schemas.microsoft.com/office/drawing/2014/main" val="4176750335"/>
                    </a:ext>
                  </a:extLst>
                </a:gridCol>
              </a:tblGrid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Average CLV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30907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Réunion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216.54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37662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Vatican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152.66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93225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Nauru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148.69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88127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Sweden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144.66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94613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Hong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142.70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45398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Thailand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139.68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350765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Belarus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138.67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46573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Greenland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137.66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4812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Turkmenistan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136.73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81426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Chad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135.68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0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58678-6F2C-638E-124C-EC21B3B0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64DCE1B-9A92-5201-49D6-38F192246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588018"/>
              </p:ext>
            </p:extLst>
          </p:nvPr>
        </p:nvGraphicFramePr>
        <p:xfrm>
          <a:off x="761206" y="727985"/>
          <a:ext cx="9150807" cy="393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A7CE86F-87D5-7F1E-44AC-DAD40F656CC2}"/>
              </a:ext>
            </a:extLst>
          </p:cNvPr>
          <p:cNvSpPr txBox="1">
            <a:spLocks/>
          </p:cNvSpPr>
          <p:nvPr/>
        </p:nvSpPr>
        <p:spPr>
          <a:xfrm>
            <a:off x="450000" y="5580000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9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19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1800" b="1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5:</a:t>
            </a:r>
            <a:r>
              <a:rPr lang="en-US" sz="18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 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3483579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8864</TotalTime>
  <Words>977</Words>
  <Application>Microsoft Macintosh PowerPoint</Application>
  <PresentationFormat>Widescreen</PresentationFormat>
  <Paragraphs>377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HEITI SC MEDIUM</vt:lpstr>
      <vt:lpstr>HEITI SC MEDIUM</vt:lpstr>
      <vt:lpstr>Aptos</vt:lpstr>
      <vt:lpstr>Arial</vt:lpstr>
      <vt:lpstr>Century Gothic</vt:lpstr>
      <vt:lpstr>Menlo</vt:lpstr>
      <vt:lpstr>Wingdings 3</vt:lpstr>
      <vt:lpstr>Ion</vt:lpstr>
      <vt:lpstr>Rockbuster Stealth LLC</vt:lpstr>
      <vt:lpstr>Overview</vt:lpstr>
      <vt:lpstr>Key Questions</vt:lpstr>
      <vt:lpstr>Question 1 Which movies contributed the most / least to revenue gain?  </vt:lpstr>
      <vt:lpstr>Question 2 What was the average rental duration for all videos?</vt:lpstr>
      <vt:lpstr>Question 3 Which countries are Rockbuster customers based in?</vt:lpstr>
      <vt:lpstr>Question 4 Where are customers with a high lifetime value based? 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Griesel</dc:creator>
  <cp:lastModifiedBy>David Griesel</cp:lastModifiedBy>
  <cp:revision>21</cp:revision>
  <cp:lastPrinted>2025-06-09T19:54:04Z</cp:lastPrinted>
  <dcterms:created xsi:type="dcterms:W3CDTF">2024-09-11T19:52:03Z</dcterms:created>
  <dcterms:modified xsi:type="dcterms:W3CDTF">2025-06-13T15:38:26Z</dcterms:modified>
</cp:coreProperties>
</file>