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5" r:id="rId5"/>
    <p:sldId id="271" r:id="rId6"/>
    <p:sldId id="272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314156"/>
    <a:srgbClr val="0E2741"/>
    <a:srgbClr val="D9D9D9"/>
    <a:srgbClr val="C2C2C2"/>
    <a:srgbClr val="E7EAED"/>
    <a:srgbClr val="929292"/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3"/>
    <p:restoredTop sz="94737"/>
  </p:normalViewPr>
  <p:slideViewPr>
    <p:cSldViewPr snapToGrid="0">
      <p:cViewPr varScale="1">
        <p:scale>
          <a:sx n="127" d="100"/>
          <a:sy n="127" d="100"/>
        </p:scale>
        <p:origin x="17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in the Top 5 Revenue</a:t>
            </a:r>
            <a:r>
              <a:rPr lang="en-US" sz="1200" b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95666666666665"/>
          <c:y val="0.13423111111111111"/>
          <c:w val="0.60790694444444449"/>
          <c:h val="0.728680277777777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i="0" u="none" strike="noStrike" kern="1200" cap="none" spc="0" normalizeH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rgbClr val="D9D9D9"/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HEITI SC MEDIUM" pitchFamily="2" charset="-128"/>
              <a:ea typeface="HEITI SC MEDIUM" pitchFamily="2" charset="-128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&amp;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106</c:v>
                </c:pt>
                <c:pt idx="3">
                  <c:v>76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6-D746-9C66-A9671A5FF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&amp;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11995</c:v>
                </c:pt>
                <c:pt idx="3">
                  <c:v>8591</c:v>
                </c:pt>
                <c:pt idx="4">
                  <c:v>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16-D746-9C66-A9671A5FF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HEITI SC MEDIUM" pitchFamily="2" charset="-128"/>
                    <a:ea typeface="HEITI SC MEDIUM" pitchFamily="2" charset="-128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  <a:latin typeface="Heiti SC Medium" pitchFamily="2" charset="-128"/>
                    <a:ea typeface="Heiti SC Medium" pitchFamily="2" charset="-128"/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HEITI SC MEDIUM" pitchFamily="2" charset="-128"/>
                  <a:ea typeface="HEITI SC MEDIUM" pitchFamily="2" charset="-128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Revenue and customer insights</a:t>
            </a:r>
          </a:p>
          <a:p>
            <a:pPr algn="r"/>
            <a:r>
              <a:rPr lang="en-US" sz="1200" cap="none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David Griesel</a:t>
            </a:r>
            <a:endParaRPr lang="en-US" sz="14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Streaming Service Launch Strategy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C9206-9DD5-CA9D-9454-935FE978E9EF}"/>
              </a:ext>
            </a:extLst>
          </p:cNvPr>
          <p:cNvSpPr txBox="1">
            <a:spLocks/>
          </p:cNvSpPr>
          <p:nvPr/>
        </p:nvSpPr>
        <p:spPr>
          <a:xfrm>
            <a:off x="1673352" y="6223950"/>
            <a:ext cx="2385727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0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customers 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</a:t>
            </a:r>
            <a:r>
              <a:rPr lang="en-US" dirty="0">
                <a:latin typeface="Heiti SC Medium" pitchFamily="2" charset="-128"/>
                <a:ea typeface="Heiti SC Medium" pitchFamily="2" charset="-128"/>
              </a:rPr>
              <a:t>4. Where are customers that spend the most 		located?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000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465819"/>
              </p:ext>
            </p:extLst>
          </p:nvPr>
        </p:nvGraphicFramePr>
        <p:xfrm>
          <a:off x="3251649" y="1684953"/>
          <a:ext cx="4115851" cy="351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233428"/>
              </p:ext>
            </p:extLst>
          </p:nvPr>
        </p:nvGraphicFramePr>
        <p:xfrm>
          <a:off x="7626567" y="1692550"/>
          <a:ext cx="4115851" cy="35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BF203-6DD7-6E56-0DC1-C707C844598E}"/>
              </a:ext>
            </a:extLst>
          </p:cNvPr>
          <p:cNvSpPr txBox="1"/>
          <p:nvPr/>
        </p:nvSpPr>
        <p:spPr>
          <a:xfrm>
            <a:off x="448435" y="5441585"/>
            <a:ext cx="11295127" cy="83099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Of the 1,000 titles registered in the system, only 958 were held in inventory, generating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66,888.39 in total revenue. </a:t>
            </a:r>
            <a:r>
              <a:rPr lang="en-GB" sz="1200" b="1" dirty="0">
                <a:latin typeface="HEITI SC MEDIUM" pitchFamily="2" charset="-128"/>
                <a:ea typeface="HEITI SC MEDIUM" pitchFamily="2" charset="-128"/>
              </a:rPr>
              <a:t>Film-level earnings varied significantly,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 with the top five titles — led by Telegraph Voyage and Wife Turn — generating between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204.72 and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231.73. At the other end of the spectrum, seven films occupied the bottom five positions, all earning less than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8.00, with Texas Watch and Oklahoma Jumanji tied for last place at just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5.94 each.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E1F82-166B-05EE-5D47-AF83080FC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48844"/>
              </p:ext>
            </p:extLst>
          </p:nvPr>
        </p:nvGraphicFramePr>
        <p:xfrm>
          <a:off x="449582" y="1689100"/>
          <a:ext cx="2543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200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171892">
                <a:tc gridSpan="2">
                  <a:txBody>
                    <a:bodyPr/>
                    <a:lstStyle/>
                    <a:p>
                      <a:r>
                        <a:rPr lang="en-GB" sz="1200" b="0" dirty="0">
                          <a:latin typeface="Heiti SC Medium" pitchFamily="2" charset="-128"/>
                          <a:ea typeface="Heiti SC Medium" pitchFamily="2" charset="-128"/>
                        </a:rPr>
                        <a:t>Film Catalogue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Titles (Registered)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1000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947605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Titles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958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 (English)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57738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Release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 (2006)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174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51F418-1748-CC58-CA11-F025E096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37927"/>
              </p:ext>
            </p:extLst>
          </p:nvPr>
        </p:nvGraphicFramePr>
        <p:xfrm>
          <a:off x="448435" y="3823830"/>
          <a:ext cx="2543000" cy="1371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77347">
                  <a:extLst>
                    <a:ext uri="{9D8B030D-6E8A-4147-A177-3AD203B41FA5}">
                      <a16:colId xmlns:a16="http://schemas.microsoft.com/office/drawing/2014/main" val="339224336"/>
                    </a:ext>
                  </a:extLst>
                </a:gridCol>
                <a:gridCol w="1065653">
                  <a:extLst>
                    <a:ext uri="{9D8B030D-6E8A-4147-A177-3AD203B41FA5}">
                      <a16:colId xmlns:a16="http://schemas.microsoft.com/office/drawing/2014/main" val="3779434735"/>
                    </a:ext>
                  </a:extLst>
                </a:gridCol>
              </a:tblGrid>
              <a:tr h="138626">
                <a:tc gridSpan="2"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Revenue Earned per Film (</a:t>
                      </a:r>
                      <a:r>
                        <a:rPr lang="en-DE" sz="1200" b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23841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703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231,73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1543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69,82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6389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>
                          <a:latin typeface="Heiti SC Medium" pitchFamily="2" charset="-128"/>
                          <a:ea typeface="Heiti SC Medium" pitchFamily="2" charset="-128"/>
                        </a:rPr>
                        <a:t>66 888,39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B3CD3F-8C74-F39A-55CA-BD5B52A1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6721"/>
              </p:ext>
            </p:extLst>
          </p:nvPr>
        </p:nvGraphicFramePr>
        <p:xfrm>
          <a:off x="460633" y="1692000"/>
          <a:ext cx="6854565" cy="2198917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70913">
                  <a:extLst>
                    <a:ext uri="{9D8B030D-6E8A-4147-A177-3AD203B41FA5}">
                      <a16:colId xmlns:a16="http://schemas.microsoft.com/office/drawing/2014/main" val="351824056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105311271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271272688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988732122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4006962435"/>
                    </a:ext>
                  </a:extLst>
                </a:gridCol>
              </a:tblGrid>
              <a:tr h="42721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Summary Statistics - </a:t>
                      </a: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Rental Duration per Rental Term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38989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Term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(Days)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Transactions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Minimum Actual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Maximum Actual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Average Actual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22695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3 366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0159787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3 213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8138083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3 132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074020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3 352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9091558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2 798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6008626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15 861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971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734429-8CD8-050E-7214-6828D09C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95717"/>
              </p:ext>
            </p:extLst>
          </p:nvPr>
        </p:nvGraphicFramePr>
        <p:xfrm>
          <a:off x="450000" y="4269343"/>
          <a:ext cx="8155456" cy="211704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1551948019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3788222376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189853800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63329540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571681892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374924295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3413631062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272307420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551486808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266029091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441530657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59068508"/>
                    </a:ext>
                  </a:extLst>
                </a:gridCol>
              </a:tblGrid>
              <a:tr h="4511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</a:t>
                      </a: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Term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 Transactions - </a:t>
                      </a: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Rental Duration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1727"/>
                  </a:ext>
                </a:extLst>
              </a:tr>
              <a:tr h="392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07467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8697666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7710715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327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735383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430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90448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31398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105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1644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1795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1714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1681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1761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1783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1821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1762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1691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104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90371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23BE0E8-0B5B-892B-5AD1-83607BFD38AA}"/>
              </a:ext>
            </a:extLst>
          </p:cNvPr>
          <p:cNvSpPr txBox="1"/>
          <p:nvPr/>
        </p:nvSpPr>
        <p:spPr>
          <a:xfrm>
            <a:off x="9055456" y="4581467"/>
            <a:ext cx="2686544" cy="156966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Returns were also evenly distributed between 1 and 9 days regardless of the assigned duration, with notably fewer same-day and 10-day returns, suggesting that </a:t>
            </a:r>
            <a:r>
              <a:rPr lang="en-GB" sz="1200" b="1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specified terms had limited influence on actual return behaviour.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8B5CB-D900-F0F7-B632-C91B65A66F21}"/>
              </a:ext>
            </a:extLst>
          </p:cNvPr>
          <p:cNvSpPr txBox="1"/>
          <p:nvPr/>
        </p:nvSpPr>
        <p:spPr>
          <a:xfrm>
            <a:off x="7786464" y="2557568"/>
            <a:ext cx="3955536" cy="101566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While each film was assigned a fixed rental term between 3 and 7 days, </a:t>
            </a:r>
            <a:r>
              <a:rPr lang="en-GB" sz="1200" b="1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actual return behaviour showed no variation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, ranging from same-day returns to as long as 10 days, with an average of 5 days.</a:t>
            </a:r>
          </a:p>
        </p:txBody>
      </p:sp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AAA0C-E6C1-0E31-29A2-3D9C3DD10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0" y="1692001"/>
            <a:ext cx="6027248" cy="3841136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1989E-C662-E549-FF27-F5D32BAF5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367" y="5007026"/>
            <a:ext cx="1530303" cy="1576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4BE6E-5CA1-06E6-71A6-934F76198079}"/>
              </a:ext>
            </a:extLst>
          </p:cNvPr>
          <p:cNvSpPr txBox="1"/>
          <p:nvPr/>
        </p:nvSpPr>
        <p:spPr>
          <a:xfrm>
            <a:off x="6662058" y="5098230"/>
            <a:ext cx="5079802" cy="146193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There were 599 customers based in 108 countries, but </a:t>
            </a:r>
            <a:r>
              <a:rPr lang="en-GB" sz="1200" b="1" dirty="0">
                <a:latin typeface="HEITI SC MEDIUM" pitchFamily="2" charset="-128"/>
                <a:ea typeface="HEITI SC MEDIUM" pitchFamily="2" charset="-128"/>
              </a:rPr>
              <a:t>activity was concentrated in a small number of high-volume markets. 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 top 10 countries accounted for 315 customers (53% of 599) and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34,868 in revenue (52% of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66,888). </a:t>
            </a:r>
          </a:p>
          <a:p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These countries also ranked identically in both metrics, indicating a strong alignment between customer volume and revenue contribution.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D5885-E476-80BD-4577-C81B0E2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14827"/>
              </p:ext>
            </p:extLst>
          </p:nvPr>
        </p:nvGraphicFramePr>
        <p:xfrm>
          <a:off x="6662058" y="1692001"/>
          <a:ext cx="5079801" cy="32918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683659">
                  <a:extLst>
                    <a:ext uri="{9D8B030D-6E8A-4147-A177-3AD203B41FA5}">
                      <a16:colId xmlns:a16="http://schemas.microsoft.com/office/drawing/2014/main" val="1207301369"/>
                    </a:ext>
                  </a:extLst>
                </a:gridCol>
                <a:gridCol w="1611817">
                  <a:extLst>
                    <a:ext uri="{9D8B030D-6E8A-4147-A177-3AD203B41FA5}">
                      <a16:colId xmlns:a16="http://schemas.microsoft.com/office/drawing/2014/main" val="2989665518"/>
                    </a:ext>
                  </a:extLst>
                </a:gridCol>
                <a:gridCol w="1425291">
                  <a:extLst>
                    <a:ext uri="{9D8B030D-6E8A-4147-A177-3AD203B41FA5}">
                      <a16:colId xmlns:a16="http://schemas.microsoft.com/office/drawing/2014/main" val="1153779388"/>
                    </a:ext>
                  </a:extLst>
                </a:gridCol>
                <a:gridCol w="1359034">
                  <a:extLst>
                    <a:ext uri="{9D8B030D-6E8A-4147-A177-3AD203B41FA5}">
                      <a16:colId xmlns:a16="http://schemas.microsoft.com/office/drawing/2014/main" val="3966196670"/>
                    </a:ext>
                  </a:extLst>
                </a:gridCol>
              </a:tblGrid>
              <a:tr h="203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Rank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Top 10 Countries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Customers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Revenue (</a:t>
                      </a:r>
                      <a:r>
                        <a:rPr lang="en-DE" sz="1200" b="1" i="0" u="none" strike="noStrike" kern="1200" cap="none" spc="0" normalizeH="0" baseline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¤</a:t>
                      </a:r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 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13093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6 561,52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74702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5 757,87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00219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4 081,43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7528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Japan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3 447,84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76163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Mexico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3 293,10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629037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Brazil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3 177,59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57936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Russian Federation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3 037,91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73755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Philippines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2 355,42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16799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Turkey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1 651,15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96024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Indonesia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1 504,35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1309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34 868,18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263394"/>
                  </a:ext>
                </a:extLst>
              </a:tr>
            </a:tbl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FCCED0BE-4172-C771-2D61-B0EC283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countries are customers based in?</a:t>
            </a:r>
            <a:endParaRPr lang="en-US" sz="20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4FED5E3-F5B5-5F52-25D4-FF013B67C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33436"/>
              </p:ext>
            </p:extLst>
          </p:nvPr>
        </p:nvGraphicFramePr>
        <p:xfrm>
          <a:off x="2042833" y="5188569"/>
          <a:ext cx="2186493" cy="1371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33818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5267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225552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latin typeface="Heiti SC Medium" pitchFamily="2" charset="-128"/>
                          <a:ea typeface="Heiti SC Medium" pitchFamily="2" charset="-128"/>
                        </a:rPr>
                        <a:t>Customers per Country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25911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1346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8FC1C13-80CD-51D4-82F7-C6070B87C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6201"/>
              </p:ext>
            </p:extLst>
          </p:nvPr>
        </p:nvGraphicFramePr>
        <p:xfrm>
          <a:off x="4301387" y="5188569"/>
          <a:ext cx="2186494" cy="1371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19245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67249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255203">
                <a:tc gridSpan="2">
                  <a:txBody>
                    <a:bodyPr/>
                    <a:lstStyle/>
                    <a:p>
                      <a:r>
                        <a:rPr lang="en-GB" sz="1200" b="1" i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Revenue per Country (</a:t>
                      </a:r>
                      <a:r>
                        <a:rPr lang="en-DE" sz="1200" b="1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1200" b="1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  <a:endParaRPr lang="en-GB" sz="1200" b="1" i="0" dirty="0">
                        <a:solidFill>
                          <a:schemeClr val="bg1"/>
                        </a:solidFill>
                        <a:latin typeface="HEITI SC MEDIUM" pitchFamily="2" charset="-128"/>
                        <a:ea typeface="HEITI SC MEDIUM" pitchFamily="2" charset="-128"/>
                        <a:cs typeface="Cordia New" panose="020B0304020202020204" pitchFamily="34" charset="-34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GB" sz="1200" b="1" dirty="0">
                        <a:solidFill>
                          <a:schemeClr val="bg1"/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67,82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6 561,52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619,34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596503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66 888,39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6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43CA3D-5F4B-E779-EEEC-F9224D5C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4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here are customers that spend the most located?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3690-CA60-22A4-AA13-634C8509F308}"/>
              </a:ext>
            </a:extLst>
          </p:cNvPr>
          <p:cNvSpPr txBox="1"/>
          <p:nvPr/>
        </p:nvSpPr>
        <p:spPr>
          <a:xfrm>
            <a:off x="7353746" y="2122668"/>
            <a:ext cx="4388255" cy="164660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>
                <a:latin typeface="HEITI SC MEDIUM" pitchFamily="2" charset="-128"/>
                <a:ea typeface="HEITI SC MEDIUM" pitchFamily="2" charset="-128"/>
              </a:rPr>
              <a:t>Top-spending customers were not limited to high-volume markets. 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They came from a diverse mix of countries, including major markets such as the United States and India, as well as smaller ones like Réunion and Belarus. </a:t>
            </a:r>
          </a:p>
          <a:p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Despite their high individual spending, the combined contribution of the top 10 customers amounted to just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1 906 (3% of the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66 888 total revenue).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5F9853-9510-2CC1-788B-BB106736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76924"/>
              </p:ext>
            </p:extLst>
          </p:nvPr>
        </p:nvGraphicFramePr>
        <p:xfrm>
          <a:off x="449999" y="1692000"/>
          <a:ext cx="6453749" cy="3955172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12845">
                  <a:extLst>
                    <a:ext uri="{9D8B030D-6E8A-4147-A177-3AD203B41FA5}">
                      <a16:colId xmlns:a16="http://schemas.microsoft.com/office/drawing/2014/main" val="3179690266"/>
                    </a:ext>
                  </a:extLst>
                </a:gridCol>
                <a:gridCol w="1868119">
                  <a:extLst>
                    <a:ext uri="{9D8B030D-6E8A-4147-A177-3AD203B41FA5}">
                      <a16:colId xmlns:a16="http://schemas.microsoft.com/office/drawing/2014/main" val="489006370"/>
                    </a:ext>
                  </a:extLst>
                </a:gridCol>
                <a:gridCol w="1873530">
                  <a:extLst>
                    <a:ext uri="{9D8B030D-6E8A-4147-A177-3AD203B41FA5}">
                      <a16:colId xmlns:a16="http://schemas.microsoft.com/office/drawing/2014/main" val="2755141592"/>
                    </a:ext>
                  </a:extLst>
                </a:gridCol>
                <a:gridCol w="1899255">
                  <a:extLst>
                    <a:ext uri="{9D8B030D-6E8A-4147-A177-3AD203B41FA5}">
                      <a16:colId xmlns:a16="http://schemas.microsoft.com/office/drawing/2014/main" val="836587133"/>
                    </a:ext>
                  </a:extLst>
                </a:gridCol>
              </a:tblGrid>
              <a:tr h="304244"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Top 10 Customers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t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1746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Rank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Customer </a:t>
                      </a: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ID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Country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 Spent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29453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221,55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509586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Réunion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216,54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427710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Belarus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195,58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9299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137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Netherlands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194,61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940438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Brazil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189,62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940055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459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Iran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186,62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747317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469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Spain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177,60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074661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468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175,61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82280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236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Philippines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174,59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236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Algeria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173,63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573965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15608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1 905,95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7623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4D7AD3D-CC16-6DEE-9312-1FA5B1F4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7620"/>
              </p:ext>
            </p:extLst>
          </p:nvPr>
        </p:nvGraphicFramePr>
        <p:xfrm>
          <a:off x="7353746" y="4129873"/>
          <a:ext cx="2186493" cy="15173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33818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5267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0346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latin typeface="Heiti SC Medium" pitchFamily="2" charset="-128"/>
                          <a:ea typeface="Heiti SC Medium" pitchFamily="2" charset="-128"/>
                        </a:rPr>
                        <a:t>Revenue per Customer 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(</a:t>
                      </a:r>
                      <a:r>
                        <a:rPr lang="en-DE" sz="1200" b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GB" sz="1200" b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  <a:endParaRPr lang="en-GB" sz="1200" b="1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50,85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221,55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111,67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259119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66 888,39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1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0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9DC886-1477-8DE5-673A-BDC6DD0FB705}"/>
              </a:ext>
            </a:extLst>
          </p:cNvPr>
          <p:cNvSpPr txBox="1">
            <a:spLocks/>
          </p:cNvSpPr>
          <p:nvPr/>
        </p:nvSpPr>
        <p:spPr>
          <a:xfrm>
            <a:off x="450000" y="450000"/>
            <a:ext cx="9252154" cy="101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Do sales figures vary between geographic regions?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B0DAFE-C60C-D30F-9D78-DC725F844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263001"/>
              </p:ext>
            </p:extLst>
          </p:nvPr>
        </p:nvGraphicFramePr>
        <p:xfrm>
          <a:off x="450001" y="1692002"/>
          <a:ext cx="6774764" cy="328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EB362B-EBF0-1055-1146-8747D91CC370}"/>
              </a:ext>
            </a:extLst>
          </p:cNvPr>
          <p:cNvSpPr txBox="1"/>
          <p:nvPr/>
        </p:nvSpPr>
        <p:spPr>
          <a:xfrm>
            <a:off x="450000" y="5310983"/>
            <a:ext cx="5701655" cy="46166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Despite differences in scale, </a:t>
            </a:r>
            <a:r>
              <a:rPr lang="en-GB" sz="1200" b="1" dirty="0"/>
              <a:t>average revenue per customer was consistent across all regions</a:t>
            </a:r>
            <a:r>
              <a:rPr lang="en-GB" sz="1200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26FDC-271A-9FDF-2B79-5B7AD8955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9901"/>
              </p:ext>
            </p:extLst>
          </p:nvPr>
        </p:nvGraphicFramePr>
        <p:xfrm>
          <a:off x="6491235" y="4260501"/>
          <a:ext cx="5250763" cy="2310567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785509">
                  <a:extLst>
                    <a:ext uri="{9D8B030D-6E8A-4147-A177-3AD203B41FA5}">
                      <a16:colId xmlns:a16="http://schemas.microsoft.com/office/drawing/2014/main" val="1811108354"/>
                    </a:ext>
                  </a:extLst>
                </a:gridCol>
                <a:gridCol w="1135231">
                  <a:extLst>
                    <a:ext uri="{9D8B030D-6E8A-4147-A177-3AD203B41FA5}">
                      <a16:colId xmlns:a16="http://schemas.microsoft.com/office/drawing/2014/main" val="3152758780"/>
                    </a:ext>
                  </a:extLst>
                </a:gridCol>
                <a:gridCol w="1179318">
                  <a:extLst>
                    <a:ext uri="{9D8B030D-6E8A-4147-A177-3AD203B41FA5}">
                      <a16:colId xmlns:a16="http://schemas.microsoft.com/office/drawing/2014/main" val="1982232855"/>
                    </a:ext>
                  </a:extLst>
                </a:gridCol>
                <a:gridCol w="1150705">
                  <a:extLst>
                    <a:ext uri="{9D8B030D-6E8A-4147-A177-3AD203B41FA5}">
                      <a16:colId xmlns:a16="http://schemas.microsoft.com/office/drawing/2014/main" val="2715002849"/>
                    </a:ext>
                  </a:extLst>
                </a:gridCol>
              </a:tblGrid>
              <a:tr h="64695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Customer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Average per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104556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Asia-Pacific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26 233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7447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12 182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52657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Middle East &amp;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11 912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64874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8 544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27616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8 017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81604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66 888,39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98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C2B5F0-0C38-3C88-CA47-A057B05CC573}"/>
              </a:ext>
            </a:extLst>
          </p:cNvPr>
          <p:cNvSpPr txBox="1"/>
          <p:nvPr/>
        </p:nvSpPr>
        <p:spPr>
          <a:xfrm>
            <a:off x="7674765" y="2660301"/>
            <a:ext cx="40672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/>
              <a:t>Sales figures varied significantly by region, largely mirroring customer distribution.</a:t>
            </a:r>
            <a:r>
              <a:rPr lang="en-GB" sz="1200" dirty="0"/>
              <a:t> Asia-Pacific had the highest customer count and revenue, followed by Europe and the Middle East &amp; Africa with similar volumes. North America and Latin America contributed the least.</a:t>
            </a:r>
          </a:p>
        </p:txBody>
      </p:sp>
    </p:spTree>
    <p:extLst>
      <p:ext uri="{BB962C8B-B14F-4D97-AF65-F5344CB8AC3E}">
        <p14:creationId xmlns:p14="http://schemas.microsoft.com/office/powerpoint/2010/main" val="2356899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Catalogue performance was uneven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, with a small number of titles generating disproportionately high revenue and many earning very little.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Return behaviour showed little correlation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 with assigned rental terms, suggesting customer habits were independent of predefined rental policies.</a:t>
            </a:r>
          </a:p>
          <a:p>
            <a:pPr marL="342900" indent="-342900">
              <a:buFont typeface="+mj-lt"/>
              <a:buAutoNum type="arabicPeriod"/>
            </a:pPr>
            <a:endParaRPr lang="en-GB" sz="1600" b="1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Customer activity was highly concentrated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, with just 10 countries responsible for over half of global revenue and customer volume.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Top spenders were globally dispersed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, but their individual impact on total revenue was limited.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Asia-Pacific led all regions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 in both customer count and revenue, followed by Europe and the Middle East &amp; Africa.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22144</TotalTime>
  <Words>1053</Words>
  <Application>Microsoft Macintosh PowerPoint</Application>
  <PresentationFormat>Widescreen</PresentationFormat>
  <Paragraphs>339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Heiti SC Medium</vt:lpstr>
      <vt:lpstr>Heiti SC Medium</vt:lpstr>
      <vt:lpstr>Aptos</vt:lpstr>
      <vt:lpstr>Century Gothic</vt:lpstr>
      <vt:lpstr>Menlo</vt:lpstr>
      <vt:lpstr>Wingdings 3</vt:lpstr>
      <vt:lpstr>Ion</vt:lpstr>
      <vt:lpstr>Streaming Service Launch Strategy</vt:lpstr>
      <vt:lpstr>Key Questions</vt:lpstr>
      <vt:lpstr>Question 1 Which movies contributed the most / least to revenue gain?  </vt:lpstr>
      <vt:lpstr>Question 2 What was the average rental duration for all videos?</vt:lpstr>
      <vt:lpstr>Question 3 Which countries are customers based in?</vt:lpstr>
      <vt:lpstr>Question 4 Where are customers that spend the most located?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33</cp:revision>
  <cp:lastPrinted>2025-06-09T19:54:04Z</cp:lastPrinted>
  <dcterms:created xsi:type="dcterms:W3CDTF">2024-09-11T19:52:03Z</dcterms:created>
  <dcterms:modified xsi:type="dcterms:W3CDTF">2025-06-23T13:55:24Z</dcterms:modified>
</cp:coreProperties>
</file>