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3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56" r:id="rId2"/>
    <p:sldId id="273" r:id="rId3"/>
    <p:sldId id="258" r:id="rId4"/>
    <p:sldId id="263" r:id="rId5"/>
    <p:sldId id="265" r:id="rId6"/>
    <p:sldId id="271" r:id="rId7"/>
    <p:sldId id="272" r:id="rId8"/>
    <p:sldId id="266" r:id="rId9"/>
    <p:sldId id="269" r:id="rId10"/>
    <p:sldId id="27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C2C2C2"/>
    <a:srgbClr val="314156"/>
    <a:srgbClr val="0E2741"/>
    <a:srgbClr val="E7EAED"/>
    <a:srgbClr val="929292"/>
    <a:srgbClr val="EA71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–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–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–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676"/>
    <p:restoredTop sz="94813"/>
  </p:normalViewPr>
  <p:slideViewPr>
    <p:cSldViewPr snapToGrid="0">
      <p:cViewPr>
        <p:scale>
          <a:sx n="120" d="100"/>
          <a:sy n="120" d="100"/>
        </p:scale>
        <p:origin x="272" y="-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1" i="0" u="none" strike="noStrike" kern="1200" cap="none" spc="0" normalizeH="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pPr>
            <a:r>
              <a:rPr lang="en-US" sz="1200" b="0" dirty="0">
                <a:solidFill>
                  <a:schemeClr val="tx2"/>
                </a:solidFill>
                <a:latin typeface="Heiti SC Medium" pitchFamily="2" charset="-128"/>
                <a:ea typeface="Heiti SC Medium" pitchFamily="2" charset="-128"/>
              </a:rPr>
              <a:t>Films in the Top 5 Revenue</a:t>
            </a:r>
            <a:r>
              <a:rPr lang="en-US" sz="1200" b="0" baseline="0" dirty="0">
                <a:solidFill>
                  <a:schemeClr val="tx2"/>
                </a:solidFill>
                <a:latin typeface="Heiti SC Medium" pitchFamily="2" charset="-128"/>
                <a:ea typeface="Heiti SC Medium" pitchFamily="2" charset="-128"/>
              </a:rPr>
              <a:t> </a:t>
            </a:r>
            <a:r>
              <a:rPr lang="en-US" sz="1200" b="0" dirty="0">
                <a:solidFill>
                  <a:schemeClr val="tx2"/>
                </a:solidFill>
                <a:latin typeface="Heiti SC Medium" pitchFamily="2" charset="-128"/>
                <a:ea typeface="Heiti SC Medium" pitchFamily="2" charset="-128"/>
              </a:rPr>
              <a:t>Positions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cap="none" spc="0" normalizeH="0" baseline="0">
              <a:solidFill>
                <a:schemeClr val="tx2"/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30195666666666665"/>
          <c:y val="0.13423111111111111"/>
          <c:w val="0.60790694444444449"/>
          <c:h val="0.72868027777777777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 Revenue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Saturday Lambs</c:v>
                </c:pt>
                <c:pt idx="1">
                  <c:v>Goodfellas Salute</c:v>
                </c:pt>
                <c:pt idx="2">
                  <c:v>Zorro Ark</c:v>
                </c:pt>
                <c:pt idx="3">
                  <c:v>Wife Turn</c:v>
                </c:pt>
                <c:pt idx="4">
                  <c:v>Telegraph Voyage</c:v>
                </c:pt>
              </c:strCache>
            </c:strRef>
          </c:cat>
          <c:val>
            <c:numRef>
              <c:f>Sheet1!$B$2:$B$6</c:f>
              <c:numCache>
                <c:formatCode>_-* #,##0.00\ _€_-;\-* #,##0.00\ _€_-;_-* "-"??\ _€_-;_-@_-</c:formatCode>
                <c:ptCount val="5"/>
                <c:pt idx="0">
                  <c:v>204.72</c:v>
                </c:pt>
                <c:pt idx="1">
                  <c:v>209.69</c:v>
                </c:pt>
                <c:pt idx="2">
                  <c:v>214.69</c:v>
                </c:pt>
                <c:pt idx="3">
                  <c:v>223.69</c:v>
                </c:pt>
                <c:pt idx="4">
                  <c:v>231.73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3C3-EC43-8E41-13E1C6E13D74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356051568"/>
        <c:axId val="1681636944"/>
      </c:barChart>
      <c:catAx>
        <c:axId val="35605156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Heiti SC Medium" pitchFamily="2" charset="-128"/>
                <a:ea typeface="Heiti SC Medium" pitchFamily="2" charset="-128"/>
                <a:cs typeface="+mn-cs"/>
              </a:defRPr>
            </a:pPr>
            <a:endParaRPr lang="en-US"/>
          </a:p>
        </c:txPr>
        <c:crossAx val="1681636944"/>
        <c:crosses val="autoZero"/>
        <c:auto val="1"/>
        <c:lblAlgn val="ctr"/>
        <c:lblOffset val="100"/>
        <c:noMultiLvlLbl val="0"/>
      </c:catAx>
      <c:valAx>
        <c:axId val="168163694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800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800" b="0" i="0" u="none" strike="noStrike" kern="1200" cap="none" spc="0" normalizeH="0" baseline="0" dirty="0">
                    <a:solidFill>
                      <a:schemeClr val="tx1"/>
                    </a:solidFill>
                  </a:rPr>
                  <a:t>(</a:t>
                </a:r>
                <a:r>
                  <a:rPr lang="en-DE" sz="800" b="0" i="0" u="none" strike="noStrike" kern="1200" cap="none" spc="0" normalizeH="0" baseline="0" dirty="0">
                    <a:solidFill>
                      <a:schemeClr val="tx1"/>
                    </a:solidFill>
                    <a:effectLst/>
                    <a:latin typeface="Menlo" panose="020B0609030804020204" pitchFamily="49" charset="0"/>
                  </a:rPr>
                  <a:t>¤</a:t>
                </a:r>
                <a:r>
                  <a:rPr lang="en-DE" sz="800" b="0" i="0" u="none" strike="noStrike" kern="1200" cap="none" spc="0" normalizeH="0" baseline="0" dirty="0">
                    <a:solidFill>
                      <a:schemeClr val="tx1"/>
                    </a:solidFill>
                    <a:effectLst/>
                  </a:rPr>
                  <a:t>)</a:t>
                </a:r>
                <a:endParaRPr lang="en-GB" sz="8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800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GB"/>
            </a:p>
          </c:txPr>
        </c:title>
        <c:numFmt formatCode="_-* #,##0.00\ _€_-;\-* #,##0.00\ _€_-;_-* &quot;-&quot;??\ _€_-;_-@_-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6051568"/>
        <c:crosses val="autoZero"/>
        <c:crossBetween val="between"/>
        <c:majorUnit val="10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1" i="0" u="none" strike="noStrike" kern="1200" cap="none" spc="0" normalizeH="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pPr>
            <a:r>
              <a:rPr lang="en-US" sz="1200" b="0" i="0" u="none" strike="noStrike" kern="1200" cap="none" spc="0" normalizeH="0" baseline="0" dirty="0">
                <a:solidFill>
                  <a:schemeClr val="tx2"/>
                </a:solidFill>
                <a:latin typeface="Heiti SC Medium" pitchFamily="2" charset="-128"/>
                <a:ea typeface="Heiti SC Medium" pitchFamily="2" charset="-128"/>
              </a:rPr>
              <a:t>Films Sharing the Bottom 5 Revenue Positions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cap="none" spc="0" normalizeH="0" baseline="0">
              <a:solidFill>
                <a:schemeClr val="tx2"/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total_payments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bg1"/>
                    </a:solidFill>
                    <a:latin typeface="Heiti SC Medium" pitchFamily="2" charset="-128"/>
                    <a:ea typeface="Heiti SC Medium" pitchFamily="2" charset="-128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Cruelty Unforgiven</c:v>
                </c:pt>
                <c:pt idx="1">
                  <c:v>Rebel Airport</c:v>
                </c:pt>
                <c:pt idx="2">
                  <c:v>Duffel Apocalypse</c:v>
                </c:pt>
                <c:pt idx="3">
                  <c:v>Young Language</c:v>
                </c:pt>
                <c:pt idx="4">
                  <c:v>Freedom Cleopatra</c:v>
                </c:pt>
                <c:pt idx="5">
                  <c:v>Oklahoma Jumanji</c:v>
                </c:pt>
                <c:pt idx="6">
                  <c:v>Texas Watch</c:v>
                </c:pt>
              </c:strCache>
            </c:strRef>
          </c:cat>
          <c:val>
            <c:numRef>
              <c:f>Sheet1!$B$2:$B$8</c:f>
              <c:numCache>
                <c:formatCode>_-* #,##0.00\ _€_-;\-* #,##0.00\ _€_-;_-* "-"??\ _€_-;_-@_-</c:formatCode>
                <c:ptCount val="7"/>
                <c:pt idx="0">
                  <c:v>7.93</c:v>
                </c:pt>
                <c:pt idx="1">
                  <c:v>7.92</c:v>
                </c:pt>
                <c:pt idx="2">
                  <c:v>6.93</c:v>
                </c:pt>
                <c:pt idx="3">
                  <c:v>6.93</c:v>
                </c:pt>
                <c:pt idx="4">
                  <c:v>5.95</c:v>
                </c:pt>
                <c:pt idx="5">
                  <c:v>5.94</c:v>
                </c:pt>
                <c:pt idx="6">
                  <c:v>5.94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E01-F041-836A-CC5C133C9CB8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1141336160"/>
        <c:axId val="1141022816"/>
      </c:barChart>
      <c:catAx>
        <c:axId val="114133616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Heiti SC Medium" pitchFamily="2" charset="-128"/>
                <a:ea typeface="Heiti SC Medium" pitchFamily="2" charset="-128"/>
                <a:cs typeface="+mn-cs"/>
              </a:defRPr>
            </a:pPr>
            <a:endParaRPr lang="en-US"/>
          </a:p>
        </c:txPr>
        <c:crossAx val="1141022816"/>
        <c:crosses val="autoZero"/>
        <c:auto val="1"/>
        <c:lblAlgn val="ctr"/>
        <c:lblOffset val="100"/>
        <c:noMultiLvlLbl val="0"/>
      </c:catAx>
      <c:valAx>
        <c:axId val="1141022816"/>
        <c:scaling>
          <c:orientation val="minMax"/>
          <c:max val="9"/>
          <c:min val="4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800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800" b="0" i="0" u="none" strike="noStrike" kern="1200" cap="none" spc="0" normalizeH="0" baseline="0" dirty="0">
                    <a:solidFill>
                      <a:schemeClr val="tx1"/>
                    </a:solidFill>
                  </a:rPr>
                  <a:t>(</a:t>
                </a:r>
                <a:r>
                  <a:rPr lang="en-DE" sz="800" b="0" i="0" u="none" strike="noStrike" kern="1200" cap="none" spc="0" normalizeH="0" baseline="0" dirty="0">
                    <a:solidFill>
                      <a:schemeClr val="tx1"/>
                    </a:solidFill>
                    <a:effectLst/>
                    <a:latin typeface="Menlo" panose="020B0609030804020204" pitchFamily="49" charset="0"/>
                  </a:rPr>
                  <a:t>¤</a:t>
                </a:r>
                <a:r>
                  <a:rPr lang="en-DE" sz="800" b="0" i="0" u="none" strike="noStrike" kern="1200" cap="none" spc="0" normalizeH="0" baseline="0" dirty="0">
                    <a:solidFill>
                      <a:schemeClr val="tx1"/>
                    </a:solidFill>
                    <a:effectLst/>
                  </a:rPr>
                  <a:t>)</a:t>
                </a:r>
                <a:endParaRPr lang="en-GB" sz="800" b="1" i="0" u="none" strike="noStrike" kern="1200" baseline="0" dirty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800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GB"/>
            </a:p>
          </c:txPr>
        </c:title>
        <c:numFmt formatCode="_-* #,##0.00\ _€_-;\-* #,##0.00\ _€_-;_-* &quot;-&quot;??\ _€_-;_-@_-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Heiti SC Medium" pitchFamily="2" charset="-128"/>
                <a:ea typeface="Heiti SC Medium" pitchFamily="2" charset="-128"/>
                <a:cs typeface="+mn-cs"/>
              </a:defRPr>
            </a:pPr>
            <a:endParaRPr lang="en-US"/>
          </a:p>
        </c:txPr>
        <c:crossAx val="1141336160"/>
        <c:crosses val="autoZero"/>
        <c:crossBetween val="between"/>
        <c:majorUnit val="1"/>
        <c:minorUnit val="0.5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rgbClr val="D9D9D9"/>
      </a:solidFill>
      <a:round/>
    </a:ln>
    <a:effectLst>
      <a:softEdge rad="0"/>
    </a:effectLst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pPr>
            <a:r>
              <a:rPr lang="en-US" sz="2000" b="0" dirty="0">
                <a:solidFill>
                  <a:schemeClr val="tx2"/>
                </a:solidFill>
              </a:rPr>
              <a:t>Revenue and Customer numbers by Region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tx2"/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Number of Customers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DE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Asia-Pacific</c:v>
                </c:pt>
                <c:pt idx="1">
                  <c:v>Europe</c:v>
                </c:pt>
                <c:pt idx="2">
                  <c:v>Middle East and Africa</c:v>
                </c:pt>
                <c:pt idx="3">
                  <c:v>North America</c:v>
                </c:pt>
                <c:pt idx="4">
                  <c:v>Latin America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235</c:v>
                </c:pt>
                <c:pt idx="1">
                  <c:v>109</c:v>
                </c:pt>
                <c:pt idx="2">
                  <c:v>106</c:v>
                </c:pt>
                <c:pt idx="3">
                  <c:v>76</c:v>
                </c:pt>
                <c:pt idx="4">
                  <c:v>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E44-5F47-8632-52238B0163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7"/>
        <c:axId val="1969748240"/>
        <c:axId val="14585522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Total Revenue</c:v>
                </c:pt>
              </c:strCache>
            </c:strRef>
          </c:tx>
          <c:spPr>
            <a:ln w="2222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showLegendKey val="0"/>
              <c:showVal val="1"/>
              <c:showCatName val="0"/>
              <c:showSerName val="0"/>
              <c:showPercent val="0"/>
              <c:showBubbleSize val="0"/>
              <c:separator>, 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0A7A-9740-B24C-7B633CA57583}"/>
                </c:ext>
              </c:extLst>
            </c:dLbl>
            <c:dLbl>
              <c:idx val="1"/>
              <c:showLegendKey val="0"/>
              <c:showVal val="1"/>
              <c:showCatName val="0"/>
              <c:showSerName val="0"/>
              <c:showPercent val="0"/>
              <c:showBubbleSize val="0"/>
              <c:separator>, 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0A7A-9740-B24C-7B633CA57583}"/>
                </c:ext>
              </c:extLst>
            </c:dLbl>
            <c:dLbl>
              <c:idx val="2"/>
              <c:showLegendKey val="0"/>
              <c:showVal val="1"/>
              <c:showCatName val="0"/>
              <c:showSerName val="0"/>
              <c:showPercent val="0"/>
              <c:showBubbleSize val="0"/>
              <c:separator>, 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0A7A-9740-B24C-7B633CA57583}"/>
                </c:ext>
              </c:extLst>
            </c:dLbl>
            <c:dLbl>
              <c:idx val="3"/>
              <c:showLegendKey val="0"/>
              <c:showVal val="1"/>
              <c:showCatName val="0"/>
              <c:showSerName val="0"/>
              <c:showPercent val="0"/>
              <c:showBubbleSize val="0"/>
              <c:separator>, 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0A7A-9740-B24C-7B633CA57583}"/>
                </c:ext>
              </c:extLst>
            </c:dLbl>
            <c:dLbl>
              <c:idx val="4"/>
              <c:showLegendKey val="0"/>
              <c:showVal val="1"/>
              <c:showCatName val="0"/>
              <c:showSerName val="0"/>
              <c:showPercent val="0"/>
              <c:showBubbleSize val="0"/>
              <c:separator>, 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0A7A-9740-B24C-7B633CA57583}"/>
                </c:ext>
              </c:extLst>
            </c:dLbl>
            <c:numFmt formatCode="#,##0" sourceLinked="0"/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DE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eparator>, </c:separator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Asia-Pacific</c:v>
                </c:pt>
                <c:pt idx="1">
                  <c:v>Europe</c:v>
                </c:pt>
                <c:pt idx="2">
                  <c:v>Middle East and Africa</c:v>
                </c:pt>
                <c:pt idx="3">
                  <c:v>North America</c:v>
                </c:pt>
                <c:pt idx="4">
                  <c:v>Latin America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26468</c:v>
                </c:pt>
                <c:pt idx="1">
                  <c:v>12256</c:v>
                </c:pt>
                <c:pt idx="2">
                  <c:v>11995</c:v>
                </c:pt>
                <c:pt idx="3">
                  <c:v>8591</c:v>
                </c:pt>
                <c:pt idx="4">
                  <c:v>8096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E44-5F47-8632-52238B0163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84031840"/>
        <c:axId val="1518270144"/>
      </c:lineChart>
      <c:catAx>
        <c:axId val="196974824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58552224"/>
        <c:crosses val="autoZero"/>
        <c:auto val="1"/>
        <c:lblAlgn val="ctr"/>
        <c:lblOffset val="100"/>
        <c:noMultiLvlLbl val="0"/>
      </c:catAx>
      <c:valAx>
        <c:axId val="1458552224"/>
        <c:scaling>
          <c:orientation val="minMax"/>
        </c:scaling>
        <c:delete val="0"/>
        <c:axPos val="l"/>
        <c:majorGridlines>
          <c:spPr>
            <a:ln w="0" cap="flat" cmpd="sng" algn="ctr">
              <a:solidFill>
                <a:schemeClr val="bg2"/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>
                    <a:solidFill>
                      <a:schemeClr val="accent1"/>
                    </a:solidFill>
                  </a:rPr>
                  <a:t>Number of Customers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69748240"/>
        <c:crosses val="autoZero"/>
        <c:crossBetween val="between"/>
      </c:valAx>
      <c:valAx>
        <c:axId val="1518270144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accent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>
                    <a:solidFill>
                      <a:schemeClr val="accent2"/>
                    </a:solidFill>
                  </a:rPr>
                  <a:t>Total Revenue </a:t>
                </a:r>
                <a:r>
                  <a:rPr lang="en-US" b="1" dirty="0">
                    <a:solidFill>
                      <a:srgbClr val="EA7131"/>
                    </a:solidFill>
                  </a:rPr>
                  <a:t>(</a:t>
                </a:r>
                <a:r>
                  <a:rPr lang="en-DE" sz="1200" b="1" i="0" u="none" strike="noStrike" kern="1200" baseline="0" dirty="0">
                    <a:solidFill>
                      <a:srgbClr val="EA7131"/>
                    </a:solidFill>
                    <a:effectLst/>
                    <a:latin typeface="Menlo" panose="020B0609030804020204" pitchFamily="49" charset="0"/>
                  </a:rPr>
                  <a:t>¤)</a:t>
                </a:r>
                <a:endParaRPr lang="en-US" b="1" dirty="0">
                  <a:solidFill>
                    <a:srgbClr val="EA7131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accent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84031840"/>
        <c:crosses val="max"/>
        <c:crossBetween val="between"/>
      </c:valAx>
      <c:catAx>
        <c:axId val="178403184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518270144"/>
        <c:crosses val="autoZero"/>
        <c:auto val="1"/>
        <c:lblAlgn val="ctr"/>
        <c:lblOffset val="100"/>
        <c:noMultiLvlLbl val="0"/>
      </c:cat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03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03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DCA2B6-52D6-DD40-AC41-D11F4BF1A7C4}" type="datetimeFigureOut">
              <a:rPr lang="en-GB" smtClean="0"/>
              <a:t>12/06/2025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F66B4B-2C01-2B42-9858-F4B6C9FD3D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66910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F66B4B-2C01-2B42-9858-F4B6C9FD3D37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5945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F66B4B-2C01-2B42-9858-F4B6C9FD3D37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20387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F66B4B-2C01-2B42-9858-F4B6C9FD3D37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86853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6/12/25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6/12/25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6/12/25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6/12/25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6/12/25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6/12/25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6/12/25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6/12/25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6/12/25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6/12/25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6/12/25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6/12/25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6/12/25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6/12/25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6/12/25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6/12/25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6/12/25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6/12/25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public.tableau.com/views/StreamingService_17486375379040/Dashboard1?:language=en-GB&amp;:sid=&amp;:redirect=auth&amp;:display_count=n&amp;:origin=viz_share_link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chart" Target="../charts/chart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Relationship Id="rId6" Type="http://schemas.openxmlformats.org/officeDocument/2006/relationships/chart" Target="../charts/char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8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Relationship Id="rId6" Type="http://schemas.openxmlformats.org/officeDocument/2006/relationships/chart" Target="../charts/char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E6A222EB-A81E-4238-B08D-AAB1828C8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014676C-074B-475A-8346-9C901C86C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179C4C8E-197B-4679-AE96-B5147F971C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56687" y="1930986"/>
            <a:ext cx="0" cy="3200400"/>
          </a:xfrm>
          <a:prstGeom prst="line">
            <a:avLst/>
          </a:prstGeom>
          <a:ln w="15875" cap="sq">
            <a:solidFill>
              <a:schemeClr val="tx2">
                <a:alpha val="7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44717A50-8379-6910-94A0-7F09990A6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1266958"/>
            <a:ext cx="2904124" cy="4528457"/>
          </a:xfrm>
        </p:spPr>
        <p:txBody>
          <a:bodyPr anchor="ctr">
            <a:normAutofit/>
          </a:bodyPr>
          <a:lstStyle/>
          <a:p>
            <a:pPr algn="r"/>
            <a:r>
              <a:rPr lang="en-US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Data Analysis in support of 2020 company strategy</a:t>
            </a:r>
          </a:p>
          <a:p>
            <a:pPr algn="r"/>
            <a:r>
              <a:rPr lang="en-US" sz="1400" cap="none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David Griesel</a:t>
            </a:r>
          </a:p>
          <a:p>
            <a:pPr algn="r"/>
            <a:endParaRPr lang="en-US" sz="1400" cap="none" dirty="0">
              <a:solidFill>
                <a:schemeClr val="tx2"/>
              </a:solidFill>
              <a:latin typeface="Heiti SC Medium" pitchFamily="2" charset="-128"/>
              <a:ea typeface="Heiti SC Medium" pitchFamily="2" charset="-128"/>
            </a:endParaRPr>
          </a:p>
          <a:p>
            <a:pPr algn="r"/>
            <a:r>
              <a:rPr lang="en-US" sz="1400" cap="none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 </a:t>
            </a:r>
            <a:endParaRPr lang="en-US" sz="1400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1C7E68-90C9-AAD0-EEED-9D7E314226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54295" y="1266958"/>
            <a:ext cx="6808362" cy="4528457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Rockbuster Stealth LLC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807C9206-9DD5-CA9D-9454-935FE978E9EF}"/>
              </a:ext>
            </a:extLst>
          </p:cNvPr>
          <p:cNvSpPr txBox="1">
            <a:spLocks/>
          </p:cNvSpPr>
          <p:nvPr/>
        </p:nvSpPr>
        <p:spPr>
          <a:xfrm>
            <a:off x="1673352" y="4450568"/>
            <a:ext cx="2385727" cy="5106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>
                <a:latin typeface="Heiti SC Medium" pitchFamily="2" charset="-128"/>
                <a:ea typeface="Heiti SC Medium" pitchFamily="2" charset="-128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Tableau Dashboard</a:t>
            </a:r>
            <a:endParaRPr lang="en-US" dirty="0">
              <a:latin typeface="Heiti SC Medium" pitchFamily="2" charset="-128"/>
              <a:ea typeface="Heiti SC Medium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657219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EEAB9E4-06AB-CD9F-7D7B-1D06AC4544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E27238C-8EAF-4098-86E6-7723B7DAE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36">
            <a:extLst>
              <a:ext uri="{FF2B5EF4-FFF2-40B4-BE49-F238E27FC236}">
                <a16:creationId xmlns:a16="http://schemas.microsoft.com/office/drawing/2014/main" id="{992F97B1-1891-4FCC-9E5F-BA97EDB48F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351010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60000"/>
              <a:lumOff val="40000"/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Freeform: Shape 23">
            <a:extLst>
              <a:ext uri="{FF2B5EF4-FFF2-40B4-BE49-F238E27FC236}">
                <a16:creationId xmlns:a16="http://schemas.microsoft.com/office/drawing/2014/main" id="{78C6C821-FEE1-4EB6-9590-C021440C7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9700459" cy="6858001"/>
          </a:xfrm>
          <a:custGeom>
            <a:avLst/>
            <a:gdLst>
              <a:gd name="connsiteX0" fmla="*/ 0 w 9700459"/>
              <a:gd name="connsiteY0" fmla="*/ 0 h 6858001"/>
              <a:gd name="connsiteX1" fmla="*/ 1323975 w 9700459"/>
              <a:gd name="connsiteY1" fmla="*/ 0 h 6858001"/>
              <a:gd name="connsiteX2" fmla="*/ 1517015 w 9700459"/>
              <a:gd name="connsiteY2" fmla="*/ 0 h 6858001"/>
              <a:gd name="connsiteX3" fmla="*/ 3241265 w 9700459"/>
              <a:gd name="connsiteY3" fmla="*/ 0 h 6858001"/>
              <a:gd name="connsiteX4" fmla="*/ 3241265 w 9700459"/>
              <a:gd name="connsiteY4" fmla="*/ 1 h 6858001"/>
              <a:gd name="connsiteX5" fmla="*/ 8355744 w 9700459"/>
              <a:gd name="connsiteY5" fmla="*/ 1 h 6858001"/>
              <a:gd name="connsiteX6" fmla="*/ 8355744 w 9700459"/>
              <a:gd name="connsiteY6" fmla="*/ 0 h 6858001"/>
              <a:gd name="connsiteX7" fmla="*/ 9699282 w 9700459"/>
              <a:gd name="connsiteY7" fmla="*/ 0 h 6858001"/>
              <a:gd name="connsiteX8" fmla="*/ 9674237 w 9700459"/>
              <a:gd name="connsiteY8" fmla="*/ 155677 h 6858001"/>
              <a:gd name="connsiteX9" fmla="*/ 9650368 w 9700459"/>
              <a:gd name="connsiteY9" fmla="*/ 310668 h 6858001"/>
              <a:gd name="connsiteX10" fmla="*/ 9627004 w 9700459"/>
              <a:gd name="connsiteY10" fmla="*/ 466344 h 6858001"/>
              <a:gd name="connsiteX11" fmla="*/ 9607001 w 9700459"/>
              <a:gd name="connsiteY11" fmla="*/ 622707 h 6858001"/>
              <a:gd name="connsiteX12" fmla="*/ 9586830 w 9700459"/>
              <a:gd name="connsiteY12" fmla="*/ 778383 h 6858001"/>
              <a:gd name="connsiteX13" fmla="*/ 9568004 w 9700459"/>
              <a:gd name="connsiteY13" fmla="*/ 934746 h 6858001"/>
              <a:gd name="connsiteX14" fmla="*/ 9551868 w 9700459"/>
              <a:gd name="connsiteY14" fmla="*/ 1089051 h 6858001"/>
              <a:gd name="connsiteX15" fmla="*/ 9536572 w 9700459"/>
              <a:gd name="connsiteY15" fmla="*/ 1245413 h 6858001"/>
              <a:gd name="connsiteX16" fmla="*/ 9522620 w 9700459"/>
              <a:gd name="connsiteY16" fmla="*/ 1401090 h 6858001"/>
              <a:gd name="connsiteX17" fmla="*/ 9510518 w 9700459"/>
              <a:gd name="connsiteY17" fmla="*/ 1554023 h 6858001"/>
              <a:gd name="connsiteX18" fmla="*/ 9498415 w 9700459"/>
              <a:gd name="connsiteY18" fmla="*/ 1709014 h 6858001"/>
              <a:gd name="connsiteX19" fmla="*/ 9488330 w 9700459"/>
              <a:gd name="connsiteY19" fmla="*/ 1861947 h 6858001"/>
              <a:gd name="connsiteX20" fmla="*/ 9480430 w 9700459"/>
              <a:gd name="connsiteY20" fmla="*/ 2014881 h 6858001"/>
              <a:gd name="connsiteX21" fmla="*/ 9472193 w 9700459"/>
              <a:gd name="connsiteY21" fmla="*/ 2167128 h 6858001"/>
              <a:gd name="connsiteX22" fmla="*/ 9465302 w 9700459"/>
              <a:gd name="connsiteY22" fmla="*/ 2318004 h 6858001"/>
              <a:gd name="connsiteX23" fmla="*/ 9460427 w 9700459"/>
              <a:gd name="connsiteY23" fmla="*/ 2467509 h 6858001"/>
              <a:gd name="connsiteX24" fmla="*/ 9456225 w 9700459"/>
              <a:gd name="connsiteY24" fmla="*/ 2617013 h 6858001"/>
              <a:gd name="connsiteX25" fmla="*/ 9452191 w 9700459"/>
              <a:gd name="connsiteY25" fmla="*/ 2765146 h 6858001"/>
              <a:gd name="connsiteX26" fmla="*/ 9450342 w 9700459"/>
              <a:gd name="connsiteY26" fmla="*/ 2911221 h 6858001"/>
              <a:gd name="connsiteX27" fmla="*/ 9448325 w 9700459"/>
              <a:gd name="connsiteY27" fmla="*/ 3057297 h 6858001"/>
              <a:gd name="connsiteX28" fmla="*/ 9447316 w 9700459"/>
              <a:gd name="connsiteY28" fmla="*/ 3201315 h 6858001"/>
              <a:gd name="connsiteX29" fmla="*/ 9448325 w 9700459"/>
              <a:gd name="connsiteY29" fmla="*/ 3343961 h 6858001"/>
              <a:gd name="connsiteX30" fmla="*/ 9448325 w 9700459"/>
              <a:gd name="connsiteY30" fmla="*/ 3485236 h 6858001"/>
              <a:gd name="connsiteX31" fmla="*/ 9450342 w 9700459"/>
              <a:gd name="connsiteY31" fmla="*/ 3625139 h 6858001"/>
              <a:gd name="connsiteX32" fmla="*/ 9453367 w 9700459"/>
              <a:gd name="connsiteY32" fmla="*/ 3762299 h 6858001"/>
              <a:gd name="connsiteX33" fmla="*/ 9456225 w 9700459"/>
              <a:gd name="connsiteY33" fmla="*/ 3898087 h 6858001"/>
              <a:gd name="connsiteX34" fmla="*/ 9459419 w 9700459"/>
              <a:gd name="connsiteY34" fmla="*/ 4031133 h 6858001"/>
              <a:gd name="connsiteX35" fmla="*/ 9464293 w 9700459"/>
              <a:gd name="connsiteY35" fmla="*/ 4163492 h 6858001"/>
              <a:gd name="connsiteX36" fmla="*/ 9469504 w 9700459"/>
              <a:gd name="connsiteY36" fmla="*/ 4293793 h 6858001"/>
              <a:gd name="connsiteX37" fmla="*/ 9474210 w 9700459"/>
              <a:gd name="connsiteY37" fmla="*/ 4421352 h 6858001"/>
              <a:gd name="connsiteX38" fmla="*/ 9487490 w 9700459"/>
              <a:gd name="connsiteY38" fmla="*/ 4670298 h 6858001"/>
              <a:gd name="connsiteX39" fmla="*/ 9501609 w 9700459"/>
              <a:gd name="connsiteY39" fmla="*/ 4908956 h 6858001"/>
              <a:gd name="connsiteX40" fmla="*/ 9516401 w 9700459"/>
              <a:gd name="connsiteY40" fmla="*/ 5138013 h 6858001"/>
              <a:gd name="connsiteX41" fmla="*/ 9532706 w 9700459"/>
              <a:gd name="connsiteY41" fmla="*/ 5354726 h 6858001"/>
              <a:gd name="connsiteX42" fmla="*/ 9549683 w 9700459"/>
              <a:gd name="connsiteY42" fmla="*/ 5561838 h 6858001"/>
              <a:gd name="connsiteX43" fmla="*/ 9568004 w 9700459"/>
              <a:gd name="connsiteY43" fmla="*/ 5753862 h 6858001"/>
              <a:gd name="connsiteX44" fmla="*/ 9585990 w 9700459"/>
              <a:gd name="connsiteY44" fmla="*/ 5934227 h 6858001"/>
              <a:gd name="connsiteX45" fmla="*/ 9603975 w 9700459"/>
              <a:gd name="connsiteY45" fmla="*/ 6100191 h 6858001"/>
              <a:gd name="connsiteX46" fmla="*/ 9620952 w 9700459"/>
              <a:gd name="connsiteY46" fmla="*/ 6252438 h 6858001"/>
              <a:gd name="connsiteX47" fmla="*/ 9637089 w 9700459"/>
              <a:gd name="connsiteY47" fmla="*/ 6387541 h 6858001"/>
              <a:gd name="connsiteX48" fmla="*/ 9652385 w 9700459"/>
              <a:gd name="connsiteY48" fmla="*/ 6509613 h 6858001"/>
              <a:gd name="connsiteX49" fmla="*/ 9665160 w 9700459"/>
              <a:gd name="connsiteY49" fmla="*/ 6612483 h 6858001"/>
              <a:gd name="connsiteX50" fmla="*/ 9677262 w 9700459"/>
              <a:gd name="connsiteY50" fmla="*/ 6698894 h 6858001"/>
              <a:gd name="connsiteX51" fmla="*/ 9694576 w 9700459"/>
              <a:gd name="connsiteY51" fmla="*/ 6817538 h 6858001"/>
              <a:gd name="connsiteX52" fmla="*/ 9700459 w 9700459"/>
              <a:gd name="connsiteY52" fmla="*/ 6858000 h 6858001"/>
              <a:gd name="connsiteX53" fmla="*/ 8795105 w 9700459"/>
              <a:gd name="connsiteY53" fmla="*/ 6858000 h 6858001"/>
              <a:gd name="connsiteX54" fmla="*/ 8795105 w 9700459"/>
              <a:gd name="connsiteY54" fmla="*/ 6858001 h 6858001"/>
              <a:gd name="connsiteX55" fmla="*/ 2704541 w 9700459"/>
              <a:gd name="connsiteY55" fmla="*/ 6858001 h 6858001"/>
              <a:gd name="connsiteX56" fmla="*/ 2704541 w 9700459"/>
              <a:gd name="connsiteY56" fmla="*/ 6858000 h 6858001"/>
              <a:gd name="connsiteX57" fmla="*/ 1517015 w 9700459"/>
              <a:gd name="connsiteY57" fmla="*/ 6858000 h 6858001"/>
              <a:gd name="connsiteX58" fmla="*/ 1323975 w 9700459"/>
              <a:gd name="connsiteY58" fmla="*/ 6858000 h 6858001"/>
              <a:gd name="connsiteX59" fmla="*/ 0 w 9700459"/>
              <a:gd name="connsiteY5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9700459" h="6858001">
                <a:moveTo>
                  <a:pt x="0" y="0"/>
                </a:moveTo>
                <a:lnTo>
                  <a:pt x="1323975" y="0"/>
                </a:lnTo>
                <a:lnTo>
                  <a:pt x="1517015" y="0"/>
                </a:lnTo>
                <a:lnTo>
                  <a:pt x="3241265" y="0"/>
                </a:lnTo>
                <a:lnTo>
                  <a:pt x="3241265" y="1"/>
                </a:lnTo>
                <a:lnTo>
                  <a:pt x="8355744" y="1"/>
                </a:lnTo>
                <a:lnTo>
                  <a:pt x="8355744" y="0"/>
                </a:lnTo>
                <a:lnTo>
                  <a:pt x="9699282" y="0"/>
                </a:lnTo>
                <a:lnTo>
                  <a:pt x="9674237" y="155677"/>
                </a:lnTo>
                <a:lnTo>
                  <a:pt x="9650368" y="310668"/>
                </a:lnTo>
                <a:lnTo>
                  <a:pt x="9627004" y="466344"/>
                </a:lnTo>
                <a:lnTo>
                  <a:pt x="9607001" y="622707"/>
                </a:lnTo>
                <a:lnTo>
                  <a:pt x="9586830" y="778383"/>
                </a:lnTo>
                <a:lnTo>
                  <a:pt x="9568004" y="934746"/>
                </a:lnTo>
                <a:lnTo>
                  <a:pt x="9551868" y="1089051"/>
                </a:lnTo>
                <a:lnTo>
                  <a:pt x="9536572" y="1245413"/>
                </a:lnTo>
                <a:lnTo>
                  <a:pt x="9522620" y="1401090"/>
                </a:lnTo>
                <a:lnTo>
                  <a:pt x="9510518" y="1554023"/>
                </a:lnTo>
                <a:lnTo>
                  <a:pt x="9498415" y="1709014"/>
                </a:lnTo>
                <a:lnTo>
                  <a:pt x="9488330" y="1861947"/>
                </a:lnTo>
                <a:lnTo>
                  <a:pt x="9480430" y="2014881"/>
                </a:lnTo>
                <a:lnTo>
                  <a:pt x="9472193" y="2167128"/>
                </a:lnTo>
                <a:lnTo>
                  <a:pt x="9465302" y="2318004"/>
                </a:lnTo>
                <a:lnTo>
                  <a:pt x="9460427" y="2467509"/>
                </a:lnTo>
                <a:lnTo>
                  <a:pt x="9456225" y="2617013"/>
                </a:lnTo>
                <a:lnTo>
                  <a:pt x="9452191" y="2765146"/>
                </a:lnTo>
                <a:lnTo>
                  <a:pt x="9450342" y="2911221"/>
                </a:lnTo>
                <a:lnTo>
                  <a:pt x="9448325" y="3057297"/>
                </a:lnTo>
                <a:lnTo>
                  <a:pt x="9447316" y="3201315"/>
                </a:lnTo>
                <a:lnTo>
                  <a:pt x="9448325" y="3343961"/>
                </a:lnTo>
                <a:lnTo>
                  <a:pt x="9448325" y="3485236"/>
                </a:lnTo>
                <a:lnTo>
                  <a:pt x="9450342" y="3625139"/>
                </a:lnTo>
                <a:lnTo>
                  <a:pt x="9453367" y="3762299"/>
                </a:lnTo>
                <a:lnTo>
                  <a:pt x="9456225" y="3898087"/>
                </a:lnTo>
                <a:lnTo>
                  <a:pt x="9459419" y="4031133"/>
                </a:lnTo>
                <a:lnTo>
                  <a:pt x="9464293" y="4163492"/>
                </a:lnTo>
                <a:lnTo>
                  <a:pt x="9469504" y="4293793"/>
                </a:lnTo>
                <a:lnTo>
                  <a:pt x="9474210" y="4421352"/>
                </a:lnTo>
                <a:lnTo>
                  <a:pt x="9487490" y="4670298"/>
                </a:lnTo>
                <a:lnTo>
                  <a:pt x="9501609" y="4908956"/>
                </a:lnTo>
                <a:lnTo>
                  <a:pt x="9516401" y="5138013"/>
                </a:lnTo>
                <a:lnTo>
                  <a:pt x="9532706" y="5354726"/>
                </a:lnTo>
                <a:lnTo>
                  <a:pt x="9549683" y="5561838"/>
                </a:lnTo>
                <a:lnTo>
                  <a:pt x="9568004" y="5753862"/>
                </a:lnTo>
                <a:lnTo>
                  <a:pt x="9585990" y="5934227"/>
                </a:lnTo>
                <a:lnTo>
                  <a:pt x="9603975" y="6100191"/>
                </a:lnTo>
                <a:lnTo>
                  <a:pt x="9620952" y="6252438"/>
                </a:lnTo>
                <a:lnTo>
                  <a:pt x="9637089" y="6387541"/>
                </a:lnTo>
                <a:lnTo>
                  <a:pt x="9652385" y="6509613"/>
                </a:lnTo>
                <a:lnTo>
                  <a:pt x="9665160" y="6612483"/>
                </a:lnTo>
                <a:lnTo>
                  <a:pt x="9677262" y="6698894"/>
                </a:lnTo>
                <a:lnTo>
                  <a:pt x="9694576" y="6817538"/>
                </a:lnTo>
                <a:lnTo>
                  <a:pt x="9700459" y="6858000"/>
                </a:lnTo>
                <a:lnTo>
                  <a:pt x="8795105" y="6858000"/>
                </a:lnTo>
                <a:lnTo>
                  <a:pt x="8795105" y="6858001"/>
                </a:lnTo>
                <a:lnTo>
                  <a:pt x="2704541" y="6858001"/>
                </a:lnTo>
                <a:lnTo>
                  <a:pt x="2704541" y="6858000"/>
                </a:lnTo>
                <a:lnTo>
                  <a:pt x="1517015" y="6858000"/>
                </a:lnTo>
                <a:lnTo>
                  <a:pt x="132397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1C5B5C-3B76-5E8F-CDA7-BE47B3436F6D}"/>
              </a:ext>
            </a:extLst>
          </p:cNvPr>
          <p:cNvSpPr txBox="1"/>
          <p:nvPr/>
        </p:nvSpPr>
        <p:spPr>
          <a:xfrm>
            <a:off x="1219437" y="1854820"/>
            <a:ext cx="6974911" cy="41883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l" rtl="0" eaLnBrk="1" latinLnBrk="0" hangingPunct="1">
              <a:spcBef>
                <a:spcPts val="1000"/>
              </a:spcBef>
              <a:buNone/>
            </a:pPr>
            <a:r>
              <a:rPr lang="en-GB" sz="1400" dirty="0">
                <a:solidFill>
                  <a:srgbClr val="0E2741"/>
                </a:solidFill>
                <a:effectLst/>
                <a:latin typeface="Heiti SC Medium" pitchFamily="2" charset="-128"/>
                <a:ea typeface="Heiti SC Medium" pitchFamily="2" charset="-128"/>
              </a:rPr>
              <a:t>The catalogue features 958 titles across 16 genres and 5 ratings, all in English and released in 2006.</a:t>
            </a:r>
          </a:p>
          <a:p>
            <a:pPr marL="0" indent="0" algn="l" rtl="0" eaLnBrk="1" latinLnBrk="0" hangingPunct="1">
              <a:spcBef>
                <a:spcPts val="1000"/>
              </a:spcBef>
              <a:buNone/>
            </a:pPr>
            <a:r>
              <a:rPr lang="en-GB" sz="1400" dirty="0">
                <a:solidFill>
                  <a:srgbClr val="0E2741"/>
                </a:solidFill>
                <a:effectLst/>
                <a:latin typeface="Heiti SC Medium" pitchFamily="2" charset="-128"/>
                <a:ea typeface="Heiti SC Medium" pitchFamily="2" charset="-128"/>
              </a:rPr>
              <a:t>The customer base comprises 599 customers across 108 countries and 597 cities.</a:t>
            </a:r>
          </a:p>
          <a:p>
            <a:pPr>
              <a:spcBef>
                <a:spcPts val="1000"/>
              </a:spcBef>
            </a:pPr>
            <a:r>
              <a:rPr lang="en-GB" sz="1400" dirty="0">
                <a:solidFill>
                  <a:srgbClr val="0E2741"/>
                </a:solidFill>
                <a:effectLst/>
                <a:latin typeface="Heiti SC Medium" pitchFamily="2" charset="-128"/>
                <a:ea typeface="Heiti SC Medium" pitchFamily="2" charset="-128"/>
              </a:rPr>
              <a:t>The top 5 revenue-generating films earned between </a:t>
            </a:r>
            <a:r>
              <a:rPr lang="en-DE" sz="1400" dirty="0">
                <a:solidFill>
                  <a:srgbClr val="0E2741"/>
                </a:solidFill>
              </a:rPr>
              <a:t>¤</a:t>
            </a:r>
            <a:r>
              <a:rPr lang="en-GB" sz="1400" dirty="0">
                <a:solidFill>
                  <a:srgbClr val="0E2741"/>
                </a:solidFill>
                <a:effectLst/>
                <a:latin typeface="Heiti SC Medium" pitchFamily="2" charset="-128"/>
                <a:ea typeface="Heiti SC Medium" pitchFamily="2" charset="-128"/>
              </a:rPr>
              <a:t>205 and </a:t>
            </a:r>
            <a:r>
              <a:rPr lang="en-DE" sz="1400" dirty="0">
                <a:solidFill>
                  <a:srgbClr val="0E2741"/>
                </a:solidFill>
              </a:rPr>
              <a:t>¤</a:t>
            </a:r>
            <a:r>
              <a:rPr lang="en-GB" sz="1400" dirty="0">
                <a:solidFill>
                  <a:srgbClr val="0E2741"/>
                </a:solidFill>
                <a:effectLst/>
                <a:latin typeface="Heiti SC Medium" pitchFamily="2" charset="-128"/>
                <a:ea typeface="Heiti SC Medium" pitchFamily="2" charset="-128"/>
              </a:rPr>
              <a:t>232, while 7 films shared the bottom five positions, generating between </a:t>
            </a:r>
            <a:r>
              <a:rPr lang="en-DE" sz="1400" dirty="0">
                <a:solidFill>
                  <a:srgbClr val="0E2741"/>
                </a:solidFill>
              </a:rPr>
              <a:t>¤</a:t>
            </a:r>
            <a:r>
              <a:rPr lang="en-GB" sz="1400" dirty="0">
                <a:solidFill>
                  <a:srgbClr val="0E2741"/>
                </a:solidFill>
                <a:effectLst/>
                <a:latin typeface="Heiti SC Medium" pitchFamily="2" charset="-128"/>
                <a:ea typeface="Heiti SC Medium" pitchFamily="2" charset="-128"/>
              </a:rPr>
              <a:t>6 and </a:t>
            </a:r>
            <a:r>
              <a:rPr lang="en-DE" sz="1400" dirty="0">
                <a:solidFill>
                  <a:srgbClr val="0E2741"/>
                </a:solidFill>
              </a:rPr>
              <a:t>¤</a:t>
            </a:r>
            <a:r>
              <a:rPr lang="en-GB" sz="1400" dirty="0">
                <a:solidFill>
                  <a:srgbClr val="0E2741"/>
                </a:solidFill>
                <a:effectLst/>
                <a:latin typeface="Heiti SC Medium" pitchFamily="2" charset="-128"/>
                <a:ea typeface="Heiti SC Medium" pitchFamily="2" charset="-128"/>
              </a:rPr>
              <a:t>8.</a:t>
            </a:r>
          </a:p>
          <a:p>
            <a:pPr marL="0" indent="0" algn="l" rtl="0" eaLnBrk="1" latinLnBrk="0" hangingPunct="1">
              <a:spcBef>
                <a:spcPts val="1000"/>
              </a:spcBef>
              <a:buNone/>
            </a:pPr>
            <a:r>
              <a:rPr lang="en-GB" sz="1400" dirty="0">
                <a:solidFill>
                  <a:srgbClr val="0E2741"/>
                </a:solidFill>
                <a:effectLst/>
                <a:latin typeface="Heiti SC Medium" pitchFamily="2" charset="-128"/>
                <a:ea typeface="Heiti SC Medium" pitchFamily="2" charset="-128"/>
              </a:rPr>
              <a:t>Rental durations across all terms ranged from same-day returns to a maximum of 10, with an average duration of 5 days.</a:t>
            </a:r>
          </a:p>
          <a:p>
            <a:pPr>
              <a:spcBef>
                <a:spcPts val="1000"/>
              </a:spcBef>
            </a:pPr>
            <a:r>
              <a:rPr lang="en-GB" sz="1400" dirty="0">
                <a:solidFill>
                  <a:srgbClr val="0E2741"/>
                </a:solidFill>
                <a:effectLst/>
                <a:latin typeface="Heiti SC Medium" pitchFamily="2" charset="-128"/>
                <a:ea typeface="Heiti SC Medium" pitchFamily="2" charset="-128"/>
              </a:rPr>
              <a:t>Total revenue by country varied from </a:t>
            </a:r>
            <a:r>
              <a:rPr lang="en-DE" sz="1400" dirty="0">
                <a:solidFill>
                  <a:srgbClr val="0E2741"/>
                </a:solidFill>
              </a:rPr>
              <a:t>¤</a:t>
            </a:r>
            <a:r>
              <a:rPr lang="en-GB" sz="1400" dirty="0">
                <a:solidFill>
                  <a:srgbClr val="0E2741"/>
                </a:solidFill>
                <a:effectLst/>
                <a:latin typeface="Heiti SC Medium" pitchFamily="2" charset="-128"/>
                <a:ea typeface="Heiti SC Medium" pitchFamily="2" charset="-128"/>
              </a:rPr>
              <a:t>68 to </a:t>
            </a:r>
            <a:r>
              <a:rPr lang="en-DE" sz="1400" dirty="0">
                <a:solidFill>
                  <a:srgbClr val="0E2741"/>
                </a:solidFill>
              </a:rPr>
              <a:t>¤</a:t>
            </a:r>
            <a:r>
              <a:rPr lang="en-GB" sz="1400" dirty="0">
                <a:solidFill>
                  <a:srgbClr val="0E2741"/>
                </a:solidFill>
                <a:effectLst/>
                <a:latin typeface="Heiti SC Medium" pitchFamily="2" charset="-128"/>
                <a:ea typeface="Heiti SC Medium" pitchFamily="2" charset="-128"/>
              </a:rPr>
              <a:t>6,628, with customer counts between 1 and 60. India led in both customer numbers and total revenue, followed closely by China, and the United States.</a:t>
            </a:r>
          </a:p>
          <a:p>
            <a:pPr>
              <a:spcBef>
                <a:spcPts val="1000"/>
              </a:spcBef>
            </a:pPr>
            <a:r>
              <a:rPr lang="en-GB" sz="1400" dirty="0">
                <a:solidFill>
                  <a:srgbClr val="0E2741"/>
                </a:solidFill>
                <a:effectLst/>
                <a:latin typeface="Heiti SC Medium" pitchFamily="2" charset="-128"/>
                <a:ea typeface="Heiti SC Medium" pitchFamily="2" charset="-128"/>
              </a:rPr>
              <a:t>Average customer lifetime value (CLV) varied between </a:t>
            </a:r>
            <a:r>
              <a:rPr lang="en-DE" sz="1400" dirty="0">
                <a:solidFill>
                  <a:srgbClr val="0E2741"/>
                </a:solidFill>
              </a:rPr>
              <a:t>¤</a:t>
            </a:r>
            <a:r>
              <a:rPr lang="en-GB" sz="1400" dirty="0">
                <a:solidFill>
                  <a:srgbClr val="0E2741"/>
                </a:solidFill>
                <a:effectLst/>
                <a:latin typeface="Heiti SC Medium" pitchFamily="2" charset="-128"/>
                <a:ea typeface="Heiti SC Medium" pitchFamily="2" charset="-128"/>
              </a:rPr>
              <a:t>68 to </a:t>
            </a:r>
            <a:r>
              <a:rPr lang="en-DE" sz="1400" dirty="0">
                <a:solidFill>
                  <a:srgbClr val="0E2741"/>
                </a:solidFill>
              </a:rPr>
              <a:t>¤</a:t>
            </a:r>
            <a:r>
              <a:rPr lang="en-GB" sz="1400" dirty="0">
                <a:solidFill>
                  <a:srgbClr val="0E2741"/>
                </a:solidFill>
                <a:effectLst/>
                <a:latin typeface="Heiti SC Medium" pitchFamily="2" charset="-128"/>
                <a:ea typeface="Heiti SC Medium" pitchFamily="2" charset="-128"/>
              </a:rPr>
              <a:t>217, with Réunion having the highest CLV, followed by Vatican City and Nauru.</a:t>
            </a:r>
          </a:p>
          <a:p>
            <a:pPr marL="0" indent="0" algn="l" rtl="0" eaLnBrk="1" latinLnBrk="0" hangingPunct="1">
              <a:spcBef>
                <a:spcPts val="1000"/>
              </a:spcBef>
              <a:buNone/>
            </a:pPr>
            <a:r>
              <a:rPr lang="en-GB" sz="1400" dirty="0">
                <a:solidFill>
                  <a:srgbClr val="0E2741"/>
                </a:solidFill>
                <a:effectLst/>
                <a:latin typeface="Heiti SC Medium" pitchFamily="2" charset="-128"/>
                <a:ea typeface="Heiti SC Medium" pitchFamily="2" charset="-128"/>
              </a:rPr>
              <a:t>The Asia-Pacific region emerged as the clear leader </a:t>
            </a:r>
            <a:r>
              <a:rPr lang="en-DE" sz="1400" dirty="0">
                <a:solidFill>
                  <a:srgbClr val="0E2741"/>
                </a:solidFill>
              </a:rPr>
              <a:t>¤</a:t>
            </a:r>
            <a:r>
              <a:rPr lang="en-GB" sz="1400" dirty="0">
                <a:solidFill>
                  <a:srgbClr val="0E2741"/>
                </a:solidFill>
                <a:effectLst/>
                <a:latin typeface="Heiti SC Medium" pitchFamily="2" charset="-128"/>
                <a:ea typeface="Heiti SC Medium" pitchFamily="2" charset="-128"/>
              </a:rPr>
              <a:t>26 468 in sales and 235 customers, while Latin America performed the worst selling </a:t>
            </a:r>
            <a:r>
              <a:rPr lang="en-DE" sz="1400" dirty="0">
                <a:solidFill>
                  <a:srgbClr val="0E2741"/>
                </a:solidFill>
              </a:rPr>
              <a:t>¤8</a:t>
            </a:r>
            <a:r>
              <a:rPr lang="en-GB" sz="1400" dirty="0">
                <a:solidFill>
                  <a:srgbClr val="0E2741"/>
                </a:solidFill>
                <a:effectLst/>
                <a:latin typeface="Heiti SC Medium" pitchFamily="2" charset="-128"/>
                <a:ea typeface="Heiti SC Medium" pitchFamily="2" charset="-128"/>
              </a:rPr>
              <a:t> 096 from 73 customers.</a:t>
            </a:r>
            <a:endParaRPr lang="en-DE" sz="1400" b="0" dirty="0">
              <a:solidFill>
                <a:srgbClr val="0E2741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FB1583-2D94-D122-9DF8-887BD4738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592183"/>
            <a:ext cx="6974915" cy="1008017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600" b="0" i="0" kern="1200" dirty="0">
                <a:solidFill>
                  <a:schemeClr val="tx2"/>
                </a:solidFill>
                <a:latin typeface="Heiti SC Medium" pitchFamily="2" charset="-128"/>
                <a:ea typeface="Heiti SC Medium" pitchFamily="2" charset="-128"/>
              </a:rPr>
              <a:t>Summary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61A74B3-E247-44D4-8C48-FAE8E2056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6513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052BEFF1-896C-45B1-B02C-96A6A1BC38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36">
            <a:extLst>
              <a:ext uri="{FF2B5EF4-FFF2-40B4-BE49-F238E27FC236}">
                <a16:creationId xmlns:a16="http://schemas.microsoft.com/office/drawing/2014/main" id="{BB237A14-61B1-4C00-A670-5D8D68A866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598F259-6F54-47A3-8D13-1603D786A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BA768A8-4FED-4ED8-9E46-6BE72188E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B1846D-ED1A-AB9B-56BA-E8CA13A9B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1645920"/>
            <a:ext cx="3522879" cy="447082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4200" b="0" i="0" kern="1200" dirty="0">
                <a:solidFill>
                  <a:srgbClr val="FFFFFF"/>
                </a:solidFill>
                <a:latin typeface="Heiti SC Medium" pitchFamily="2" charset="-128"/>
                <a:ea typeface="Heiti SC Medium" pitchFamily="2" charset="-128"/>
              </a:rPr>
              <a:t>Overview</a:t>
            </a:r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68ECE57D-61C0-9356-1D3E-28D67D1C1B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3526959"/>
              </p:ext>
            </p:extLst>
          </p:nvPr>
        </p:nvGraphicFramePr>
        <p:xfrm>
          <a:off x="5400000" y="787400"/>
          <a:ext cx="474346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9975">
                  <a:extLst>
                    <a:ext uri="{9D8B030D-6E8A-4147-A177-3AD203B41FA5}">
                      <a16:colId xmlns:a16="http://schemas.microsoft.com/office/drawing/2014/main" val="2313367942"/>
                    </a:ext>
                  </a:extLst>
                </a:gridCol>
                <a:gridCol w="1333485">
                  <a:extLst>
                    <a:ext uri="{9D8B030D-6E8A-4147-A177-3AD203B41FA5}">
                      <a16:colId xmlns:a16="http://schemas.microsoft.com/office/drawing/2014/main" val="185129823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GB" sz="1400" b="1" dirty="0">
                          <a:latin typeface="Heiti SC Medium" pitchFamily="2" charset="-128"/>
                          <a:ea typeface="Heiti SC Medium" pitchFamily="2" charset="-128"/>
                        </a:rPr>
                        <a:t>Customer Base</a:t>
                      </a:r>
                      <a:endParaRPr lang="en-GB" sz="1400" b="1" dirty="0"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6166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Heiti SC Medium" pitchFamily="2" charset="-128"/>
                          <a:ea typeface="Heiti SC Medium" pitchFamily="2" charset="-128"/>
                        </a:rPr>
                        <a:t>Customers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Heiti SC Medium" pitchFamily="2" charset="-128"/>
                          <a:ea typeface="Heiti SC Medium" pitchFamily="2" charset="-128"/>
                        </a:rPr>
                        <a:t>599</a:t>
                      </a:r>
                      <a:endParaRPr lang="en-GB" sz="1400" dirty="0"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8299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Heiti SC Medium" pitchFamily="2" charset="-128"/>
                          <a:ea typeface="Heiti SC Medium" pitchFamily="2" charset="-128"/>
                        </a:rPr>
                        <a:t>Countries</a:t>
                      </a:r>
                      <a:endParaRPr lang="en-GB" sz="1400" dirty="0"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Heiti SC Medium" pitchFamily="2" charset="-128"/>
                          <a:ea typeface="Heiti SC Medium" pitchFamily="2" charset="-128"/>
                        </a:rPr>
                        <a:t>108</a:t>
                      </a:r>
                      <a:endParaRPr lang="en-GB" sz="1400" dirty="0"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558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Heiti SC Medium" pitchFamily="2" charset="-128"/>
                          <a:ea typeface="Heiti SC Medium" pitchFamily="2" charset="-128"/>
                        </a:rPr>
                        <a:t>Cities</a:t>
                      </a:r>
                      <a:endParaRPr lang="en-GB" sz="1400" dirty="0"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Heiti SC Medium" pitchFamily="2" charset="-128"/>
                          <a:ea typeface="Heiti SC Medium" pitchFamily="2" charset="-128"/>
                        </a:rPr>
                        <a:t>597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8544297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5F019AC3-8AB0-4520-60C0-C287BF9F6F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3096802"/>
              </p:ext>
            </p:extLst>
          </p:nvPr>
        </p:nvGraphicFramePr>
        <p:xfrm>
          <a:off x="5400000" y="2497588"/>
          <a:ext cx="474346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7546">
                  <a:extLst>
                    <a:ext uri="{9D8B030D-6E8A-4147-A177-3AD203B41FA5}">
                      <a16:colId xmlns:a16="http://schemas.microsoft.com/office/drawing/2014/main" val="2313367942"/>
                    </a:ext>
                  </a:extLst>
                </a:gridCol>
                <a:gridCol w="1315914">
                  <a:extLst>
                    <a:ext uri="{9D8B030D-6E8A-4147-A177-3AD203B41FA5}">
                      <a16:colId xmlns:a16="http://schemas.microsoft.com/office/drawing/2014/main" val="185129823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GB" sz="1400" b="1" dirty="0">
                          <a:latin typeface="Heiti SC Medium" pitchFamily="2" charset="-128"/>
                          <a:ea typeface="Heiti SC Medium" pitchFamily="2" charset="-128"/>
                        </a:rPr>
                        <a:t>Film Catalogue</a:t>
                      </a:r>
                      <a:endParaRPr lang="en-GB" sz="1400" b="1" dirty="0"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6166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Heiti SC Medium" pitchFamily="2" charset="-128"/>
                          <a:ea typeface="Heiti SC Medium" pitchFamily="2" charset="-128"/>
                        </a:rPr>
                        <a:t>Titles in Inventory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Heiti SC Medium" pitchFamily="2" charset="-128"/>
                          <a:ea typeface="Heiti SC Medium" pitchFamily="2" charset="-128"/>
                        </a:rPr>
                        <a:t>958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8299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Heiti SC Medium" pitchFamily="2" charset="-128"/>
                          <a:ea typeface="Heiti SC Medium" pitchFamily="2" charset="-128"/>
                        </a:rPr>
                        <a:t>Categories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Heiti SC Medium" pitchFamily="2" charset="-128"/>
                          <a:ea typeface="Heiti SC Medium" pitchFamily="2" charset="-128"/>
                        </a:rPr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558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Heiti SC Medium" pitchFamily="2" charset="-128"/>
                          <a:ea typeface="Heiti SC Medium" pitchFamily="2" charset="-128"/>
                        </a:rPr>
                        <a:t>Ratings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Heiti SC Medium" pitchFamily="2" charset="-128"/>
                          <a:ea typeface="Heiti SC Medium" pitchFamily="2" charset="-128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8544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Heiti SC Medium" pitchFamily="2" charset="-128"/>
                          <a:ea typeface="Heiti SC Medium" pitchFamily="2" charset="-128"/>
                        </a:rPr>
                        <a:t>Languages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Heiti SC Medium" pitchFamily="2" charset="-128"/>
                          <a:ea typeface="Heiti SC Medium" pitchFamily="2" charset="-128"/>
                        </a:rPr>
                        <a:t>1 (English)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7457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Heiti SC Medium" pitchFamily="2" charset="-128"/>
                          <a:ea typeface="Heiti SC Medium" pitchFamily="2" charset="-128"/>
                        </a:rPr>
                        <a:t>Release Years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Heiti SC Medium" pitchFamily="2" charset="-128"/>
                          <a:ea typeface="Heiti SC Medium" pitchFamily="2" charset="-128"/>
                        </a:rPr>
                        <a:t>1 (2006)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9317473"/>
                  </a:ext>
                </a:extLst>
              </a:tr>
            </a:tbl>
          </a:graphicData>
        </a:graphic>
      </p:graphicFrame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8634821C-EE91-4F43-F0E7-C33C2559C0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0931978"/>
              </p:ext>
            </p:extLst>
          </p:nvPr>
        </p:nvGraphicFramePr>
        <p:xfrm>
          <a:off x="5400000" y="4935220"/>
          <a:ext cx="474346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12365">
                  <a:extLst>
                    <a:ext uri="{9D8B030D-6E8A-4147-A177-3AD203B41FA5}">
                      <a16:colId xmlns:a16="http://schemas.microsoft.com/office/drawing/2014/main" val="2313367942"/>
                    </a:ext>
                  </a:extLst>
                </a:gridCol>
                <a:gridCol w="1331095">
                  <a:extLst>
                    <a:ext uri="{9D8B030D-6E8A-4147-A177-3AD203B41FA5}">
                      <a16:colId xmlns:a16="http://schemas.microsoft.com/office/drawing/2014/main" val="18512982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400" b="1" i="0" dirty="0">
                          <a:solidFill>
                            <a:schemeClr val="bg1"/>
                          </a:solidFill>
                          <a:latin typeface="HEITI SC MEDIUM" pitchFamily="2" charset="-128"/>
                          <a:ea typeface="HEITI SC MEDIUM" pitchFamily="2" charset="-128"/>
                          <a:cs typeface="Cordia New" panose="020B0304020202020204" pitchFamily="34" charset="-34"/>
                        </a:rPr>
                        <a:t>Revenue Earned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b="1" dirty="0">
                          <a:solidFill>
                            <a:schemeClr val="bg1"/>
                          </a:solidFill>
                          <a:latin typeface="HEITI SC MEDIUM" pitchFamily="2" charset="-128"/>
                          <a:ea typeface="HEITI SC MEDIUM" pitchFamily="2" charset="-128"/>
                        </a:rPr>
                        <a:t>Amount (</a:t>
                      </a:r>
                      <a:r>
                        <a:rPr lang="en-DE" sz="1400" b="1" i="0" u="none" strike="noStrike" kern="1200" cap="none" spc="0" normalizeH="0" baseline="0" dirty="0">
                          <a:solidFill>
                            <a:schemeClr val="bg1"/>
                          </a:solidFill>
                          <a:effectLst/>
                          <a:latin typeface="Menlo" panose="020B0609030804020204" pitchFamily="49" charset="0"/>
                        </a:rPr>
                        <a:t>¤</a:t>
                      </a:r>
                      <a:r>
                        <a:rPr lang="en-DE" sz="1400" b="1" i="0" u="none" strike="noStrike" kern="1200" cap="none" spc="0" normalizeH="0" baseline="0" dirty="0">
                          <a:solidFill>
                            <a:schemeClr val="bg1"/>
                          </a:solidFill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)</a:t>
                      </a:r>
                      <a:endParaRPr lang="en-GB" sz="1400" b="1" dirty="0">
                        <a:solidFill>
                          <a:schemeClr val="bg1"/>
                        </a:solidFill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6166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b="0" i="0" dirty="0">
                          <a:latin typeface="Heiti SC Medium" pitchFamily="2" charset="-128"/>
                          <a:ea typeface="Heiti SC Medium" pitchFamily="2" charset="-128"/>
                          <a:cs typeface="Cordia New" panose="020B0304020202020204" pitchFamily="34" charset="-34"/>
                        </a:rPr>
                        <a:t>Paid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DE" sz="1400" b="0" i="0" kern="1200" dirty="0">
                          <a:solidFill>
                            <a:schemeClr val="dk1"/>
                          </a:solidFill>
                          <a:effectLst/>
                          <a:latin typeface="Heiti SC Medium" pitchFamily="2" charset="-128"/>
                          <a:ea typeface="Heiti SC Medium" pitchFamily="2" charset="-128"/>
                          <a:cs typeface="Cordia New" panose="020B0304020202020204" pitchFamily="34" charset="-34"/>
                        </a:rPr>
                        <a:t>60 785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8299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b="0" i="0" dirty="0">
                          <a:latin typeface="Heiti SC Medium" pitchFamily="2" charset="-128"/>
                          <a:ea typeface="Heiti SC Medium" pitchFamily="2" charset="-128"/>
                          <a:cs typeface="Cordia New" panose="020B0304020202020204" pitchFamily="34" charset="-34"/>
                        </a:rPr>
                        <a:t>Accrued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DE" sz="1400" b="0" i="0" kern="1200" dirty="0">
                          <a:solidFill>
                            <a:schemeClr val="dk1"/>
                          </a:solidFill>
                          <a:effectLst/>
                          <a:latin typeface="Heiti SC Medium" pitchFamily="2" charset="-128"/>
                          <a:ea typeface="Heiti SC Medium" pitchFamily="2" charset="-128"/>
                          <a:cs typeface="Cordia New" panose="020B0304020202020204" pitchFamily="34" charset="-34"/>
                        </a:rPr>
                        <a:t>6 103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558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b="0" i="0" dirty="0">
                          <a:latin typeface="Heiti SC Medium" pitchFamily="2" charset="-128"/>
                          <a:ea typeface="Heiti SC Medium" pitchFamily="2" charset="-128"/>
                          <a:cs typeface="Cordia New" panose="020B0304020202020204" pitchFamily="34" charset="-34"/>
                        </a:rP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DE" sz="1400" b="0" i="0" kern="1200" dirty="0">
                          <a:solidFill>
                            <a:schemeClr val="dk1"/>
                          </a:solidFill>
                          <a:effectLst/>
                          <a:latin typeface="Heiti SC Medium" pitchFamily="2" charset="-128"/>
                          <a:ea typeface="Heiti SC Medium" pitchFamily="2" charset="-128"/>
                          <a:cs typeface="Cordia New" panose="020B0304020202020204" pitchFamily="34" charset="-34"/>
                        </a:rPr>
                        <a:t>66 888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85442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2079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007FA96-CF1C-E0AD-1264-2A1A92A7B5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Picture 89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92" name="Picture 91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94" name="Oval 93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96" name="Picture 95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98" name="Picture 97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00" name="Rectangle 99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102" name="Rectangle 101">
            <a:extLst>
              <a:ext uri="{FF2B5EF4-FFF2-40B4-BE49-F238E27FC236}">
                <a16:creationId xmlns:a16="http://schemas.microsoft.com/office/drawing/2014/main" id="{052BEFF1-896C-45B1-B02C-96A6A1BC38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Freeform 36">
            <a:extLst>
              <a:ext uri="{FF2B5EF4-FFF2-40B4-BE49-F238E27FC236}">
                <a16:creationId xmlns:a16="http://schemas.microsoft.com/office/drawing/2014/main" id="{BB237A14-61B1-4C00-A670-5D8D68A866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Freeform: Shape 105">
            <a:extLst>
              <a:ext uri="{FF2B5EF4-FFF2-40B4-BE49-F238E27FC236}">
                <a16:creationId xmlns:a16="http://schemas.microsoft.com/office/drawing/2014/main" id="{8598F259-6F54-47A3-8D13-1603D786A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0BA768A8-4FED-4ED8-9E46-6BE72188E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8D7247-5585-ACC3-DD69-BF23F465B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1645920"/>
            <a:ext cx="3522879" cy="447082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4200" b="0" i="0" kern="1200" dirty="0">
                <a:solidFill>
                  <a:srgbClr val="FFFFFF"/>
                </a:solidFill>
                <a:latin typeface="Heiti SC Medium" pitchFamily="2" charset="-128"/>
                <a:ea typeface="Heiti SC Medium" pitchFamily="2" charset="-128"/>
              </a:rPr>
              <a:t>Key Questions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3D7F0E-922D-637B-639D-D53B879A81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00000" y="1645920"/>
            <a:ext cx="5919503" cy="4470821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Font typeface="Wingdings 3" charset="2"/>
              <a:buChar char=""/>
            </a:pPr>
            <a:r>
              <a:rPr lang="en-US" dirty="0">
                <a:latin typeface="Heiti SC Medium" pitchFamily="2" charset="-128"/>
                <a:ea typeface="Heiti SC Medium" pitchFamily="2" charset="-128"/>
                <a:cs typeface="Alasassy Caps" panose="020F0502020204030204" pitchFamily="34" charset="0"/>
              </a:rPr>
              <a:t>	1. Which movies contributed the most / least to 	revenue gain?</a:t>
            </a:r>
          </a:p>
          <a:p>
            <a:pPr>
              <a:buFont typeface="Wingdings 3" charset="2"/>
              <a:buChar char=""/>
            </a:pPr>
            <a:r>
              <a:rPr lang="en-US" dirty="0">
                <a:latin typeface="Heiti SC Medium" pitchFamily="2" charset="-128"/>
                <a:ea typeface="Heiti SC Medium" pitchFamily="2" charset="-128"/>
                <a:cs typeface="Alasassy Caps" panose="020F0502020204030204" pitchFamily="34" charset="0"/>
              </a:rPr>
              <a:t>	2. What was the average rental duration for all 	videos?</a:t>
            </a:r>
          </a:p>
          <a:p>
            <a:pPr>
              <a:buFont typeface="Wingdings 3" charset="2"/>
              <a:buChar char=""/>
            </a:pPr>
            <a:r>
              <a:rPr lang="en-US" dirty="0">
                <a:latin typeface="Heiti SC Medium" pitchFamily="2" charset="-128"/>
                <a:ea typeface="Heiti SC Medium" pitchFamily="2" charset="-128"/>
                <a:cs typeface="Alasassy Caps" panose="020F0502020204030204" pitchFamily="34" charset="0"/>
              </a:rPr>
              <a:t>	3. Which countries are customers based in?</a:t>
            </a:r>
          </a:p>
          <a:p>
            <a:pPr>
              <a:buFont typeface="Wingdings 3" charset="2"/>
              <a:buChar char=""/>
            </a:pPr>
            <a:r>
              <a:rPr lang="en-US" dirty="0">
                <a:latin typeface="Heiti SC Medium" pitchFamily="2" charset="-128"/>
                <a:ea typeface="Heiti SC Medium" pitchFamily="2" charset="-128"/>
                <a:cs typeface="Alasassy Caps" panose="020F0502020204030204" pitchFamily="34" charset="0"/>
              </a:rPr>
              <a:t>	4. Where are customers with a high lifetime 	value based?</a:t>
            </a:r>
          </a:p>
          <a:p>
            <a:pPr>
              <a:buFont typeface="Wingdings 3" charset="2"/>
              <a:buChar char=""/>
            </a:pPr>
            <a:r>
              <a:rPr lang="en-US" dirty="0">
                <a:latin typeface="Heiti SC Medium" pitchFamily="2" charset="-128"/>
                <a:ea typeface="Heiti SC Medium" pitchFamily="2" charset="-128"/>
                <a:cs typeface="Alasassy Caps" panose="020F0502020204030204" pitchFamily="34" charset="0"/>
              </a:rPr>
              <a:t>	5. Do sales figures vary between geographic 	regions?</a:t>
            </a:r>
          </a:p>
        </p:txBody>
      </p:sp>
    </p:spTree>
    <p:extLst>
      <p:ext uri="{BB962C8B-B14F-4D97-AF65-F5344CB8AC3E}">
        <p14:creationId xmlns:p14="http://schemas.microsoft.com/office/powerpoint/2010/main" val="1156667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FFFA7F8-2FBA-B47F-A230-D6DE93576F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F1B8F9CB-890B-4CB8-B503-188A763E2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A632AB4-3837-4FD0-8B62-0A18B573F4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C393B4A7-6ABF-423D-A762-3CDB4897A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CD2319A-6FA9-4EFB-9EDF-730446742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1692A93-3514-4486-8B67-CCA4E0259B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01AD250C-F2EA-449F-9B14-DF5BB674C5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747F1B4-B831-4277-8AB0-32767F7EB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7">
            <a:extLst>
              <a:ext uri="{FF2B5EF4-FFF2-40B4-BE49-F238E27FC236}">
                <a16:creationId xmlns:a16="http://schemas.microsoft.com/office/drawing/2014/main" id="{D80CFA21-AB7C-4BEB-9BFF-05764FBBF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20CE2C-A068-7DFD-B00C-A78448A09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000" y="450000"/>
            <a:ext cx="9252000" cy="1016654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4200" dirty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</a:rPr>
              <a:t>Question 1</a:t>
            </a:r>
            <a:br>
              <a:rPr lang="en-US" sz="4200" dirty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</a:rPr>
            </a:br>
            <a:r>
              <a:rPr lang="en-ZA" sz="2000" dirty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</a:rPr>
              <a:t>Which movies contributed the most / least to revenue gain?</a:t>
            </a:r>
            <a:br>
              <a:rPr lang="en-ZA" sz="2000" dirty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</a:rPr>
            </a:br>
            <a:br>
              <a:rPr lang="en-US" sz="4200" dirty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</a:rPr>
            </a:br>
            <a:endParaRPr lang="en-US" sz="4200" dirty="0">
              <a:solidFill>
                <a:schemeClr val="bg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2F7E335-851A-4CAE-B09F-E657819D4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10B541F0-7F6E-402E-84D8-CF96EACA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3" name="Content Placeholder 4">
            <a:extLst>
              <a:ext uri="{FF2B5EF4-FFF2-40B4-BE49-F238E27FC236}">
                <a16:creationId xmlns:a16="http://schemas.microsoft.com/office/drawing/2014/main" id="{73FBD830-2677-08D5-6114-1D373C47C11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3448762"/>
              </p:ext>
            </p:extLst>
          </p:nvPr>
        </p:nvGraphicFramePr>
        <p:xfrm>
          <a:off x="450000" y="1692000"/>
          <a:ext cx="4320000" cy="3476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4" name="Content Placeholder 5">
            <a:extLst>
              <a:ext uri="{FF2B5EF4-FFF2-40B4-BE49-F238E27FC236}">
                <a16:creationId xmlns:a16="http://schemas.microsoft.com/office/drawing/2014/main" id="{927BDDED-A6AC-CD11-660D-854938B3EF8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57431559"/>
              </p:ext>
            </p:extLst>
          </p:nvPr>
        </p:nvGraphicFramePr>
        <p:xfrm>
          <a:off x="5212078" y="1692000"/>
          <a:ext cx="4320000" cy="3476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4FBF203-6DD7-6E56-0DC1-C707C844598E}"/>
              </a:ext>
            </a:extLst>
          </p:cNvPr>
          <p:cNvSpPr txBox="1"/>
          <p:nvPr/>
        </p:nvSpPr>
        <p:spPr>
          <a:xfrm>
            <a:off x="469252" y="5567041"/>
            <a:ext cx="9062826" cy="461665"/>
          </a:xfrm>
          <a:prstGeom prst="rect">
            <a:avLst/>
          </a:prstGeom>
          <a:noFill/>
          <a:ln>
            <a:solidFill>
              <a:srgbClr val="D9D9D9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rgbClr val="0E2741"/>
                </a:solidFill>
                <a:latin typeface="Heiti SC Medium" pitchFamily="2" charset="-128"/>
                <a:ea typeface="Heiti SC Medium" pitchFamily="2" charset="-128"/>
              </a:rPr>
              <a:t>The distribution of revenue was highly uneven with the top five highest-grossing titles each earning over </a:t>
            </a:r>
            <a:r>
              <a:rPr lang="en-DE" sz="1200" b="1" i="0" u="none" strike="noStrike" kern="1200" cap="none" spc="0" normalizeH="0" baseline="0" dirty="0">
                <a:effectLst/>
                <a:latin typeface="Menlo" panose="020B0609030804020204" pitchFamily="49" charset="0"/>
              </a:rPr>
              <a:t>¤</a:t>
            </a:r>
            <a:r>
              <a:rPr lang="en-GB" sz="1200" dirty="0">
                <a:solidFill>
                  <a:srgbClr val="0E2741"/>
                </a:solidFill>
                <a:latin typeface="Heiti SC Medium" pitchFamily="2" charset="-128"/>
                <a:ea typeface="Heiti SC Medium" pitchFamily="2" charset="-128"/>
              </a:rPr>
              <a:t>200, while the lowest performers brought in less than </a:t>
            </a:r>
            <a:r>
              <a:rPr lang="en-DE" sz="1200" b="0" i="0" u="none" strike="noStrike" kern="1200" cap="none" spc="0" normalizeH="0" baseline="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¤</a:t>
            </a:r>
            <a:r>
              <a:rPr lang="en-GB" sz="1200" dirty="0">
                <a:solidFill>
                  <a:srgbClr val="0E2741"/>
                </a:solidFill>
                <a:latin typeface="Heiti SC Medium" pitchFamily="2" charset="-128"/>
                <a:ea typeface="Heiti SC Medium" pitchFamily="2" charset="-128"/>
              </a:rPr>
              <a:t>8 each.</a:t>
            </a:r>
          </a:p>
        </p:txBody>
      </p:sp>
    </p:spTree>
    <p:extLst>
      <p:ext uri="{BB962C8B-B14F-4D97-AF65-F5344CB8AC3E}">
        <p14:creationId xmlns:p14="http://schemas.microsoft.com/office/powerpoint/2010/main" val="5728533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64AE879-D268-A8E2-73FB-0A7017E982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F1B8F9CB-890B-4CB8-B503-188A763E2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A632AB4-3837-4FD0-8B62-0A18B573F4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C393B4A7-6ABF-423D-A762-3CDB4897A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CD2319A-6FA9-4EFB-9EDF-730446742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1692A93-3514-4486-8B67-CCA4E0259B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01AD250C-F2EA-449F-9B14-DF5BB674C5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747F1B4-B831-4277-8AB0-32767F7EB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7">
            <a:extLst>
              <a:ext uri="{FF2B5EF4-FFF2-40B4-BE49-F238E27FC236}">
                <a16:creationId xmlns:a16="http://schemas.microsoft.com/office/drawing/2014/main" id="{D80CFA21-AB7C-4BEB-9BFF-05764FBBF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852545-C0D4-4EA2-4A74-C6BE5451E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000" y="450000"/>
            <a:ext cx="9252154" cy="1015200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4200" dirty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</a:rPr>
              <a:t>Question 2</a:t>
            </a:r>
            <a:br>
              <a:rPr lang="en-US" sz="8000" dirty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</a:rPr>
            </a:br>
            <a:r>
              <a:rPr lang="en-ZA" sz="2000" dirty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</a:rPr>
              <a:t>What was the average rental duration for all videos?</a:t>
            </a:r>
            <a:endParaRPr lang="en-US" sz="4200" dirty="0">
              <a:solidFill>
                <a:schemeClr val="bg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2F7E335-851A-4CAE-B09F-E657819D4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10B541F0-7F6E-402E-84D8-CF96EACA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B0B3CD3F-8C74-F39A-55CA-BD5B52A183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6198008"/>
              </p:ext>
            </p:extLst>
          </p:nvPr>
        </p:nvGraphicFramePr>
        <p:xfrm>
          <a:off x="460633" y="1692000"/>
          <a:ext cx="6854565" cy="2017581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1370913">
                  <a:extLst>
                    <a:ext uri="{9D8B030D-6E8A-4147-A177-3AD203B41FA5}">
                      <a16:colId xmlns:a16="http://schemas.microsoft.com/office/drawing/2014/main" val="3518240565"/>
                    </a:ext>
                  </a:extLst>
                </a:gridCol>
                <a:gridCol w="1370913">
                  <a:extLst>
                    <a:ext uri="{9D8B030D-6E8A-4147-A177-3AD203B41FA5}">
                      <a16:colId xmlns:a16="http://schemas.microsoft.com/office/drawing/2014/main" val="1053112715"/>
                    </a:ext>
                  </a:extLst>
                </a:gridCol>
                <a:gridCol w="1370913">
                  <a:extLst>
                    <a:ext uri="{9D8B030D-6E8A-4147-A177-3AD203B41FA5}">
                      <a16:colId xmlns:a16="http://schemas.microsoft.com/office/drawing/2014/main" val="271272688"/>
                    </a:ext>
                  </a:extLst>
                </a:gridCol>
                <a:gridCol w="1370913">
                  <a:extLst>
                    <a:ext uri="{9D8B030D-6E8A-4147-A177-3AD203B41FA5}">
                      <a16:colId xmlns:a16="http://schemas.microsoft.com/office/drawing/2014/main" val="988732122"/>
                    </a:ext>
                  </a:extLst>
                </a:gridCol>
                <a:gridCol w="1370913">
                  <a:extLst>
                    <a:ext uri="{9D8B030D-6E8A-4147-A177-3AD203B41FA5}">
                      <a16:colId xmlns:a16="http://schemas.microsoft.com/office/drawing/2014/main" val="4006962435"/>
                    </a:ext>
                  </a:extLst>
                </a:gridCol>
              </a:tblGrid>
              <a:tr h="391981">
                <a:tc gridSpan="5">
                  <a:txBody>
                    <a:bodyPr/>
                    <a:lstStyle/>
                    <a:p>
                      <a:pPr algn="ctr" rtl="0" fontAlgn="ctr"/>
                      <a:r>
                        <a:rPr lang="en-GB" sz="1200" b="0" u="none" strike="noStrike" dirty="0">
                          <a:solidFill>
                            <a:schemeClr val="bg1"/>
                          </a:solidFill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Summary Statistics - </a:t>
                      </a:r>
                      <a:r>
                        <a:rPr lang="en-GB" sz="1200" b="0" u="none" strike="noStrike" dirty="0">
                          <a:solidFill>
                            <a:schemeClr val="bg1"/>
                          </a:solidFill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Actual Rental Duration per Rental Term</a:t>
                      </a:r>
                      <a:endParaRPr lang="en-GB" sz="1200" b="0" i="0" u="none" strike="noStrike" dirty="0">
                        <a:solidFill>
                          <a:schemeClr val="bg1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3038989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200" b="0" u="none" strike="noStrike" dirty="0">
                          <a:solidFill>
                            <a:schemeClr val="bg1"/>
                          </a:solidFill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Rental Term</a:t>
                      </a:r>
                    </a:p>
                    <a:p>
                      <a:pPr algn="ctr" rtl="0" fontAlgn="ctr"/>
                      <a:r>
                        <a:rPr lang="en-GB" sz="1200" u="none" strike="noStrike" dirty="0">
                          <a:solidFill>
                            <a:schemeClr val="bg1"/>
                          </a:solidFill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(Days)</a:t>
                      </a:r>
                      <a:endParaRPr lang="en-GB" sz="1200" b="0" i="0" u="none" strike="noStrike" dirty="0">
                        <a:solidFill>
                          <a:schemeClr val="bg1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200" b="0" u="none" strike="noStrike" dirty="0">
                          <a:solidFill>
                            <a:schemeClr val="bg1"/>
                          </a:solidFill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Number of</a:t>
                      </a:r>
                    </a:p>
                    <a:p>
                      <a:pPr algn="ctr" rtl="0" fontAlgn="ctr"/>
                      <a:r>
                        <a:rPr lang="en-GB" sz="1200" u="none" strike="noStrike" dirty="0">
                          <a:solidFill>
                            <a:schemeClr val="bg1"/>
                          </a:solidFill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Transactions</a:t>
                      </a:r>
                      <a:endParaRPr lang="en-GB" sz="1200" b="0" i="0" u="none" strike="noStrike" dirty="0">
                        <a:solidFill>
                          <a:schemeClr val="bg1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200" b="0" u="none" strike="noStrike" dirty="0">
                          <a:solidFill>
                            <a:schemeClr val="bg1"/>
                          </a:solidFill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Minimum Actual</a:t>
                      </a:r>
                    </a:p>
                    <a:p>
                      <a:pPr algn="ctr" rtl="0" fontAlgn="ctr"/>
                      <a:r>
                        <a:rPr lang="en-GB" sz="1200" u="none" strike="noStrike" dirty="0">
                          <a:solidFill>
                            <a:schemeClr val="bg1"/>
                          </a:solidFill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Duration</a:t>
                      </a:r>
                      <a:endParaRPr lang="en-GB" sz="1200" b="0" i="0" u="none" strike="noStrike" dirty="0">
                        <a:solidFill>
                          <a:schemeClr val="bg1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200" b="0" u="none" strike="noStrike" dirty="0">
                          <a:solidFill>
                            <a:schemeClr val="bg1"/>
                          </a:solidFill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Maximum Actual</a:t>
                      </a:r>
                    </a:p>
                    <a:p>
                      <a:pPr algn="ctr" rtl="0" fontAlgn="ctr"/>
                      <a:r>
                        <a:rPr lang="en-GB" sz="1200" u="none" strike="noStrike" dirty="0">
                          <a:solidFill>
                            <a:schemeClr val="bg1"/>
                          </a:solidFill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Duration</a:t>
                      </a:r>
                      <a:endParaRPr lang="en-GB" sz="1200" b="0" i="0" u="none" strike="noStrike" dirty="0">
                        <a:solidFill>
                          <a:schemeClr val="bg1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200" b="0" u="none" strike="noStrike" dirty="0">
                          <a:solidFill>
                            <a:schemeClr val="bg1"/>
                          </a:solidFill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Average Actual</a:t>
                      </a:r>
                    </a:p>
                    <a:p>
                      <a:pPr algn="ctr" rtl="0" fontAlgn="ctr"/>
                      <a:r>
                        <a:rPr lang="en-GB" sz="1200" u="none" strike="noStrike" dirty="0">
                          <a:solidFill>
                            <a:schemeClr val="bg1"/>
                          </a:solidFill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Duration</a:t>
                      </a:r>
                      <a:endParaRPr lang="en-GB" sz="1200" b="0" i="0" u="none" strike="noStrike" dirty="0">
                        <a:solidFill>
                          <a:schemeClr val="bg1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22269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u="none" strike="noStrike" dirty="0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3 Days</a:t>
                      </a:r>
                      <a:endParaRPr lang="en-DE" sz="1200" b="0" i="0" u="none" strike="noStrike" dirty="0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u="none" strike="noStrike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3 366</a:t>
                      </a:r>
                      <a:endParaRPr lang="en-DE" sz="1200" b="0" i="0" u="none" strike="noStrike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u="none" strike="noStrike" dirty="0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0</a:t>
                      </a:r>
                      <a:endParaRPr lang="en-DE" sz="1200" b="0" i="0" u="none" strike="noStrike" dirty="0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u="none" strike="noStrike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10</a:t>
                      </a:r>
                      <a:endParaRPr lang="en-DE" sz="1200" b="0" i="0" u="none" strike="noStrike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u="none" strike="noStrike" dirty="0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5</a:t>
                      </a:r>
                      <a:endParaRPr lang="en-DE" sz="1200" b="0" i="0" u="none" strike="noStrike" dirty="0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5015978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u="none" strike="noStrike" dirty="0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4 Days</a:t>
                      </a:r>
                      <a:endParaRPr lang="en-DE" sz="1200" b="0" i="0" u="none" strike="noStrike" dirty="0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u="none" strike="noStrike" dirty="0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3 213</a:t>
                      </a:r>
                      <a:endParaRPr lang="en-DE" sz="1200" b="0" i="0" u="none" strike="noStrike" dirty="0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u="none" strike="noStrike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0</a:t>
                      </a:r>
                      <a:endParaRPr lang="en-DE" sz="1200" b="0" i="0" u="none" strike="noStrike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u="none" strike="noStrike" dirty="0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10</a:t>
                      </a:r>
                      <a:endParaRPr lang="en-DE" sz="1200" b="0" i="0" u="none" strike="noStrike" dirty="0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u="none" strike="noStrike" dirty="0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5</a:t>
                      </a:r>
                      <a:endParaRPr lang="en-DE" sz="1200" b="0" i="0" u="none" strike="noStrike" dirty="0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8813808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u="none" strike="noStrike" dirty="0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5 Days</a:t>
                      </a:r>
                      <a:endParaRPr lang="en-DE" sz="1200" b="0" i="0" u="none" strike="noStrike" dirty="0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u="none" strike="noStrike" dirty="0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3 132</a:t>
                      </a:r>
                      <a:endParaRPr lang="en-DE" sz="1200" b="0" i="0" u="none" strike="noStrike" dirty="0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u="none" strike="noStrike" dirty="0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0</a:t>
                      </a:r>
                      <a:endParaRPr lang="en-DE" sz="1200" b="0" i="0" u="none" strike="noStrike" dirty="0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u="none" strike="noStrike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10</a:t>
                      </a:r>
                      <a:endParaRPr lang="en-DE" sz="1200" b="0" i="0" u="none" strike="noStrike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u="none" strike="noStrike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5</a:t>
                      </a:r>
                      <a:endParaRPr lang="en-DE" sz="1200" b="0" i="0" u="none" strike="noStrike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1607402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u="none" strike="noStrike" dirty="0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6 Days</a:t>
                      </a:r>
                      <a:endParaRPr lang="en-DE" sz="1200" b="0" i="0" u="none" strike="noStrike" dirty="0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u="none" strike="noStrike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3 352</a:t>
                      </a:r>
                      <a:endParaRPr lang="en-DE" sz="1200" b="0" i="0" u="none" strike="noStrike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u="none" strike="noStrike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0</a:t>
                      </a:r>
                      <a:endParaRPr lang="en-DE" sz="1200" b="0" i="0" u="none" strike="noStrike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u="none" strike="noStrike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10</a:t>
                      </a:r>
                      <a:endParaRPr lang="en-DE" sz="1200" b="0" i="0" u="none" strike="noStrike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u="none" strike="noStrike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5</a:t>
                      </a:r>
                      <a:endParaRPr lang="en-DE" sz="1200" b="0" i="0" u="none" strike="noStrike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2909155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u="none" strike="noStrike" dirty="0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7 Days</a:t>
                      </a:r>
                      <a:endParaRPr lang="en-DE" sz="1200" b="0" i="0" u="none" strike="noStrike" dirty="0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u="none" strike="noStrike" dirty="0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2 798</a:t>
                      </a:r>
                      <a:endParaRPr lang="en-DE" sz="1200" b="0" i="0" u="none" strike="noStrike" dirty="0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u="none" strike="noStrike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0</a:t>
                      </a:r>
                      <a:endParaRPr lang="en-DE" sz="1200" b="0" i="0" u="none" strike="noStrike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u="none" strike="noStrike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10</a:t>
                      </a:r>
                      <a:endParaRPr lang="en-DE" sz="1200" b="0" i="0" u="none" strike="noStrike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u="none" strike="noStrike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5</a:t>
                      </a:r>
                      <a:endParaRPr lang="en-DE" sz="1200" b="0" i="0" u="none" strike="noStrike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0600862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200" u="none" strike="noStrike" dirty="0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All Terms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u="none" strike="noStrike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15 861</a:t>
                      </a:r>
                      <a:endParaRPr lang="en-DE" sz="1200" b="0" i="0" u="none" strike="noStrike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u="none" strike="noStrike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0</a:t>
                      </a:r>
                      <a:endParaRPr lang="en-DE" sz="1200" b="0" i="0" u="none" strike="noStrike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u="none" strike="noStrike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10</a:t>
                      </a:r>
                      <a:endParaRPr lang="en-DE" sz="1200" b="0" i="0" u="none" strike="noStrike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u="none" strike="noStrike" dirty="0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5</a:t>
                      </a:r>
                      <a:endParaRPr lang="en-DE" sz="1200" b="0" i="0" u="none" strike="noStrike" dirty="0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91971692"/>
                  </a:ext>
                </a:extLst>
              </a:tr>
            </a:tbl>
          </a:graphicData>
        </a:graphic>
      </p:graphicFrame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59734429-8CD8-050E-7214-6828D09C8E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4520662"/>
              </p:ext>
            </p:extLst>
          </p:nvPr>
        </p:nvGraphicFramePr>
        <p:xfrm>
          <a:off x="450000" y="4075073"/>
          <a:ext cx="7842289" cy="2026834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1366966">
                  <a:extLst>
                    <a:ext uri="{9D8B030D-6E8A-4147-A177-3AD203B41FA5}">
                      <a16:colId xmlns:a16="http://schemas.microsoft.com/office/drawing/2014/main" val="1551948019"/>
                    </a:ext>
                  </a:extLst>
                </a:gridCol>
                <a:gridCol w="582893">
                  <a:extLst>
                    <a:ext uri="{9D8B030D-6E8A-4147-A177-3AD203B41FA5}">
                      <a16:colId xmlns:a16="http://schemas.microsoft.com/office/drawing/2014/main" val="3788222376"/>
                    </a:ext>
                  </a:extLst>
                </a:gridCol>
                <a:gridCol w="589243">
                  <a:extLst>
                    <a:ext uri="{9D8B030D-6E8A-4147-A177-3AD203B41FA5}">
                      <a16:colId xmlns:a16="http://schemas.microsoft.com/office/drawing/2014/main" val="2189853800"/>
                    </a:ext>
                  </a:extLst>
                </a:gridCol>
                <a:gridCol w="589243">
                  <a:extLst>
                    <a:ext uri="{9D8B030D-6E8A-4147-A177-3AD203B41FA5}">
                      <a16:colId xmlns:a16="http://schemas.microsoft.com/office/drawing/2014/main" val="263329540"/>
                    </a:ext>
                  </a:extLst>
                </a:gridCol>
                <a:gridCol w="589243">
                  <a:extLst>
                    <a:ext uri="{9D8B030D-6E8A-4147-A177-3AD203B41FA5}">
                      <a16:colId xmlns:a16="http://schemas.microsoft.com/office/drawing/2014/main" val="1571681892"/>
                    </a:ext>
                  </a:extLst>
                </a:gridCol>
                <a:gridCol w="589243">
                  <a:extLst>
                    <a:ext uri="{9D8B030D-6E8A-4147-A177-3AD203B41FA5}">
                      <a16:colId xmlns:a16="http://schemas.microsoft.com/office/drawing/2014/main" val="2374924295"/>
                    </a:ext>
                  </a:extLst>
                </a:gridCol>
                <a:gridCol w="589243">
                  <a:extLst>
                    <a:ext uri="{9D8B030D-6E8A-4147-A177-3AD203B41FA5}">
                      <a16:colId xmlns:a16="http://schemas.microsoft.com/office/drawing/2014/main" val="3413631062"/>
                    </a:ext>
                  </a:extLst>
                </a:gridCol>
                <a:gridCol w="589243">
                  <a:extLst>
                    <a:ext uri="{9D8B030D-6E8A-4147-A177-3AD203B41FA5}">
                      <a16:colId xmlns:a16="http://schemas.microsoft.com/office/drawing/2014/main" val="1272307420"/>
                    </a:ext>
                  </a:extLst>
                </a:gridCol>
                <a:gridCol w="589243">
                  <a:extLst>
                    <a:ext uri="{9D8B030D-6E8A-4147-A177-3AD203B41FA5}">
                      <a16:colId xmlns:a16="http://schemas.microsoft.com/office/drawing/2014/main" val="1551486808"/>
                    </a:ext>
                  </a:extLst>
                </a:gridCol>
                <a:gridCol w="589243">
                  <a:extLst>
                    <a:ext uri="{9D8B030D-6E8A-4147-A177-3AD203B41FA5}">
                      <a16:colId xmlns:a16="http://schemas.microsoft.com/office/drawing/2014/main" val="2266029091"/>
                    </a:ext>
                  </a:extLst>
                </a:gridCol>
                <a:gridCol w="589243">
                  <a:extLst>
                    <a:ext uri="{9D8B030D-6E8A-4147-A177-3AD203B41FA5}">
                      <a16:colId xmlns:a16="http://schemas.microsoft.com/office/drawing/2014/main" val="1441530657"/>
                    </a:ext>
                  </a:extLst>
                </a:gridCol>
                <a:gridCol w="589243">
                  <a:extLst>
                    <a:ext uri="{9D8B030D-6E8A-4147-A177-3AD203B41FA5}">
                      <a16:colId xmlns:a16="http://schemas.microsoft.com/office/drawing/2014/main" val="59068508"/>
                    </a:ext>
                  </a:extLst>
                </a:gridCol>
              </a:tblGrid>
              <a:tr h="401234">
                <a:tc gridSpan="12">
                  <a:txBody>
                    <a:bodyPr/>
                    <a:lstStyle/>
                    <a:p>
                      <a:pPr algn="ctr" rtl="0" fontAlgn="ctr"/>
                      <a:r>
                        <a:rPr lang="en-GB" sz="1200" b="0" u="none" strike="noStrike" dirty="0">
                          <a:solidFill>
                            <a:schemeClr val="bg1"/>
                          </a:solidFill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Transaction Distribution - Actual Rental Duration per Rental Term</a:t>
                      </a:r>
                      <a:endParaRPr lang="en-GB" sz="1200" b="0" i="0" u="none" strike="noStrike" dirty="0">
                        <a:solidFill>
                          <a:schemeClr val="bg1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812727"/>
                  </a:ext>
                </a:extLst>
              </a:tr>
              <a:tr h="203200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GB" sz="1200" b="0" u="none" strike="noStrike" dirty="0">
                          <a:solidFill>
                            <a:schemeClr val="bg1"/>
                          </a:solidFill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Rental </a:t>
                      </a:r>
                      <a:r>
                        <a:rPr lang="en-GB" sz="1200" b="0" u="none" strike="noStrike" dirty="0">
                          <a:solidFill>
                            <a:schemeClr val="bg1"/>
                          </a:solidFill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Term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 gridSpan="11">
                  <a:txBody>
                    <a:bodyPr/>
                    <a:lstStyle/>
                    <a:p>
                      <a:pPr algn="ctr" rtl="0" fontAlgn="ctr"/>
                      <a:r>
                        <a:rPr lang="en-GB" sz="1200" b="0" u="none" strike="noStrike" dirty="0">
                          <a:solidFill>
                            <a:schemeClr val="bg1"/>
                          </a:solidFill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Actual Duration</a:t>
                      </a:r>
                      <a:endParaRPr lang="en-GB" sz="1200" b="0" i="0" u="none" strike="noStrike" dirty="0">
                        <a:solidFill>
                          <a:schemeClr val="bg1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1351727"/>
                  </a:ext>
                </a:extLst>
              </a:tr>
              <a:tr h="203200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u="none" strike="noStrike" dirty="0">
                          <a:solidFill>
                            <a:schemeClr val="bg1"/>
                          </a:solidFill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0 Days</a:t>
                      </a:r>
                      <a:endParaRPr lang="en-DE" sz="1200" b="0" i="0" u="none" strike="noStrike" dirty="0">
                        <a:solidFill>
                          <a:schemeClr val="bg1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u="none" strike="noStrike" dirty="0">
                          <a:solidFill>
                            <a:schemeClr val="bg1"/>
                          </a:solidFill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1 Days</a:t>
                      </a:r>
                      <a:endParaRPr lang="en-DE" sz="1200" b="0" i="0" u="none" strike="noStrike" dirty="0">
                        <a:solidFill>
                          <a:schemeClr val="bg1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u="none" strike="noStrike" dirty="0">
                          <a:solidFill>
                            <a:schemeClr val="bg1"/>
                          </a:solidFill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2 Days</a:t>
                      </a:r>
                      <a:endParaRPr lang="en-DE" sz="1200" b="0" i="0" u="none" strike="noStrike" dirty="0">
                        <a:solidFill>
                          <a:schemeClr val="bg1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3 Days</a:t>
                      </a: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u="none" strike="noStrike" dirty="0">
                          <a:solidFill>
                            <a:schemeClr val="bg1"/>
                          </a:solidFill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4 Days</a:t>
                      </a:r>
                      <a:endParaRPr lang="en-DE" sz="1200" b="0" i="0" u="none" strike="noStrike" dirty="0">
                        <a:solidFill>
                          <a:schemeClr val="bg1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u="none" strike="noStrike" dirty="0">
                          <a:solidFill>
                            <a:schemeClr val="bg1"/>
                          </a:solidFill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5 Days</a:t>
                      </a:r>
                      <a:endParaRPr lang="en-DE" sz="1200" b="0" i="0" u="none" strike="noStrike" dirty="0">
                        <a:solidFill>
                          <a:schemeClr val="bg1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u="none" strike="noStrike" dirty="0">
                          <a:solidFill>
                            <a:schemeClr val="bg1"/>
                          </a:solidFill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6 Days</a:t>
                      </a:r>
                      <a:endParaRPr lang="en-DE" sz="1200" b="0" i="0" u="none" strike="noStrike" dirty="0">
                        <a:solidFill>
                          <a:schemeClr val="bg1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u="none" strike="noStrike" dirty="0">
                          <a:solidFill>
                            <a:schemeClr val="bg1"/>
                          </a:solidFill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7 Days</a:t>
                      </a:r>
                      <a:endParaRPr lang="en-DE" sz="1200" b="0" i="0" u="none" strike="noStrike" dirty="0">
                        <a:solidFill>
                          <a:schemeClr val="bg1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u="none" strike="noStrike" dirty="0">
                          <a:solidFill>
                            <a:schemeClr val="bg1"/>
                          </a:solidFill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8 Days</a:t>
                      </a:r>
                      <a:endParaRPr lang="en-DE" sz="1200" b="0" i="0" u="none" strike="noStrike" dirty="0">
                        <a:solidFill>
                          <a:schemeClr val="bg1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u="none" strike="noStrike" dirty="0">
                          <a:solidFill>
                            <a:schemeClr val="bg1"/>
                          </a:solidFill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9 Days</a:t>
                      </a:r>
                      <a:endParaRPr lang="en-DE" sz="1200" b="0" i="0" u="none" strike="noStrike" dirty="0">
                        <a:solidFill>
                          <a:schemeClr val="bg1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u="none" strike="noStrike" dirty="0">
                          <a:solidFill>
                            <a:schemeClr val="bg1"/>
                          </a:solidFill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10 Days</a:t>
                      </a:r>
                      <a:endParaRPr lang="en-DE" sz="1200" b="0" i="0" u="none" strike="noStrike" dirty="0">
                        <a:solidFill>
                          <a:schemeClr val="bg1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810746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u="none" strike="noStrike" dirty="0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3 Days</a:t>
                      </a:r>
                      <a:endParaRPr lang="en-DE" sz="1200" b="0" i="0" u="none" strike="noStrike" dirty="0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u="none" strike="noStrike" dirty="0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18</a:t>
                      </a:r>
                      <a:endParaRPr lang="en-DE" sz="1200" b="0" i="0" u="none" strike="noStrike" dirty="0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u="none" strike="noStrike" dirty="0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356</a:t>
                      </a:r>
                      <a:endParaRPr lang="en-DE" sz="1200" b="0" i="0" u="none" strike="noStrike" dirty="0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u="none" strike="noStrike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370</a:t>
                      </a:r>
                      <a:endParaRPr lang="en-DE" sz="1200" b="0" i="0" u="none" strike="noStrike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u="none" strike="noStrike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371</a:t>
                      </a:r>
                      <a:endParaRPr lang="en-DE" sz="1200" b="0" i="0" u="none" strike="noStrike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u="none" strike="noStrike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358</a:t>
                      </a:r>
                      <a:endParaRPr lang="en-DE" sz="1200" b="0" i="0" u="none" strike="noStrike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u="none" strike="noStrike" dirty="0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400</a:t>
                      </a:r>
                      <a:endParaRPr lang="en-DE" sz="1200" b="0" i="0" u="none" strike="noStrike" dirty="0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u="none" strike="noStrike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366</a:t>
                      </a:r>
                      <a:endParaRPr lang="en-DE" sz="1200" b="0" i="0" u="none" strike="noStrike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u="none" strike="noStrike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357</a:t>
                      </a:r>
                      <a:endParaRPr lang="en-DE" sz="1200" b="0" i="0" u="none" strike="noStrike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u="none" strike="noStrike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385</a:t>
                      </a:r>
                      <a:endParaRPr lang="en-DE" sz="1200" b="0" i="0" u="none" strike="noStrike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u="none" strike="noStrike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360</a:t>
                      </a:r>
                      <a:endParaRPr lang="en-DE" sz="1200" b="0" i="0" u="none" strike="noStrike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u="none" strike="noStrike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25</a:t>
                      </a:r>
                      <a:endParaRPr lang="en-DE" sz="1200" b="0" i="0" u="none" strike="noStrike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8869766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u="none" strike="noStrike" dirty="0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4 Days</a:t>
                      </a:r>
                      <a:endParaRPr lang="en-DE" sz="1200" b="0" i="0" u="none" strike="noStrike" dirty="0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u="none" strike="noStrike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22</a:t>
                      </a:r>
                      <a:endParaRPr lang="en-DE" sz="1200" b="0" i="0" u="none" strike="noStrike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u="none" strike="noStrike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309</a:t>
                      </a:r>
                      <a:endParaRPr lang="en-DE" sz="1200" b="0" i="0" u="none" strike="noStrike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u="none" strike="noStrike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361</a:t>
                      </a:r>
                      <a:endParaRPr lang="en-DE" sz="1200" b="0" i="0" u="none" strike="noStrike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u="none" strike="noStrike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369</a:t>
                      </a:r>
                      <a:endParaRPr lang="en-DE" sz="1200" b="0" i="0" u="none" strike="noStrike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u="none" strike="noStrike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339</a:t>
                      </a:r>
                      <a:endParaRPr lang="en-DE" sz="1200" b="0" i="0" u="none" strike="noStrike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u="none" strike="noStrike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337</a:t>
                      </a:r>
                      <a:endParaRPr lang="en-DE" sz="1200" b="0" i="0" u="none" strike="noStrike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u="none" strike="noStrike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401</a:t>
                      </a:r>
                      <a:endParaRPr lang="en-DE" sz="1200" b="0" i="0" u="none" strike="noStrike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u="none" strike="noStrike" dirty="0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358</a:t>
                      </a:r>
                      <a:endParaRPr lang="en-DE" sz="1200" b="0" i="0" u="none" strike="noStrike" dirty="0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u="none" strike="noStrike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363</a:t>
                      </a:r>
                      <a:endParaRPr lang="en-DE" sz="1200" b="0" i="0" u="none" strike="noStrike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u="none" strike="noStrike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335</a:t>
                      </a:r>
                      <a:endParaRPr lang="en-DE" sz="1200" b="0" i="0" u="none" strike="noStrike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u="none" strike="noStrike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19</a:t>
                      </a:r>
                      <a:endParaRPr lang="en-DE" sz="1200" b="0" i="0" u="none" strike="noStrike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4771071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u="none" strike="noStrike" dirty="0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5 Days</a:t>
                      </a:r>
                      <a:endParaRPr lang="en-DE" sz="1200" b="0" i="0" u="none" strike="noStrike" dirty="0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u="none" strike="noStrike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26</a:t>
                      </a:r>
                      <a:endParaRPr lang="en-DE" sz="1200" b="0" i="0" u="none" strike="noStrike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u="none" strike="noStrike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336</a:t>
                      </a:r>
                      <a:endParaRPr lang="en-DE" sz="1200" b="0" i="0" u="none" strike="noStrike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u="none" strike="noStrike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375</a:t>
                      </a:r>
                      <a:endParaRPr lang="en-DE" sz="1200" b="0" i="0" u="none" strike="noStrike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u="none" strike="noStrike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337</a:t>
                      </a:r>
                      <a:endParaRPr lang="en-DE" sz="1200" b="0" i="0" u="none" strike="noStrike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u="none" strike="noStrike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327</a:t>
                      </a:r>
                      <a:endParaRPr lang="en-DE" sz="1200" b="0" i="0" u="none" strike="noStrike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u="none" strike="noStrike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331</a:t>
                      </a:r>
                      <a:endParaRPr lang="en-DE" sz="1200" b="0" i="0" u="none" strike="noStrike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u="none" strike="noStrike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344</a:t>
                      </a:r>
                      <a:endParaRPr lang="en-DE" sz="1200" b="0" i="0" u="none" strike="noStrike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u="none" strike="noStrike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361</a:t>
                      </a:r>
                      <a:endParaRPr lang="en-DE" sz="1200" b="0" i="0" u="none" strike="noStrike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u="none" strike="noStrike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346</a:t>
                      </a:r>
                      <a:endParaRPr lang="en-DE" sz="1200" b="0" i="0" u="none" strike="noStrike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u="none" strike="noStrike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335</a:t>
                      </a:r>
                      <a:endParaRPr lang="en-DE" sz="1200" b="0" i="0" u="none" strike="noStrike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u="none" strike="noStrike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14</a:t>
                      </a:r>
                      <a:endParaRPr lang="en-DE" sz="1200" b="0" i="0" u="none" strike="noStrike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6973538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u="none" strike="noStrike" dirty="0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6 Days</a:t>
                      </a:r>
                      <a:endParaRPr lang="en-DE" sz="1200" b="0" i="0" u="none" strike="noStrike" dirty="0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u="none" strike="noStrike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22</a:t>
                      </a:r>
                      <a:endParaRPr lang="en-DE" sz="1200" b="0" i="0" u="none" strike="noStrike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u="none" strike="noStrike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342</a:t>
                      </a:r>
                      <a:endParaRPr lang="en-DE" sz="1200" b="0" i="0" u="none" strike="noStrike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u="none" strike="noStrike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371</a:t>
                      </a:r>
                      <a:endParaRPr lang="en-DE" sz="1200" b="0" i="0" u="none" strike="noStrike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u="none" strike="noStrike" dirty="0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354</a:t>
                      </a:r>
                      <a:endParaRPr lang="en-DE" sz="1200" b="0" i="0" u="none" strike="noStrike" dirty="0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u="none" strike="noStrike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356</a:t>
                      </a:r>
                      <a:endParaRPr lang="en-DE" sz="1200" b="0" i="0" u="none" strike="noStrike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u="none" strike="noStrike" dirty="0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383</a:t>
                      </a:r>
                      <a:endParaRPr lang="en-DE" sz="1200" b="0" i="0" u="none" strike="noStrike" dirty="0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u="none" strike="noStrike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372</a:t>
                      </a:r>
                      <a:endParaRPr lang="en-DE" sz="1200" b="0" i="0" u="none" strike="noStrike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u="none" strike="noStrike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430</a:t>
                      </a:r>
                      <a:endParaRPr lang="en-DE" sz="1200" b="0" i="0" u="none" strike="noStrike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u="none" strike="noStrike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355</a:t>
                      </a:r>
                      <a:endParaRPr lang="en-DE" sz="1200" b="0" i="0" u="none" strike="noStrike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u="none" strike="noStrike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345</a:t>
                      </a:r>
                      <a:endParaRPr lang="en-DE" sz="1200" b="0" i="0" u="none" strike="noStrike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u="none" strike="noStrike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22</a:t>
                      </a:r>
                      <a:endParaRPr lang="en-DE" sz="1200" b="0" i="0" u="none" strike="noStrike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5389044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u="none" strike="noStrike" dirty="0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7 Days</a:t>
                      </a:r>
                      <a:endParaRPr lang="en-DE" sz="1200" b="0" i="0" u="none" strike="noStrike" dirty="0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u="none" strike="noStrike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17</a:t>
                      </a:r>
                      <a:endParaRPr lang="en-DE" sz="1200" b="0" i="0" u="none" strike="noStrike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u="none" strike="noStrike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301</a:t>
                      </a:r>
                      <a:endParaRPr lang="en-DE" sz="1200" b="0" i="0" u="none" strike="noStrike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u="none" strike="noStrike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318</a:t>
                      </a:r>
                      <a:endParaRPr lang="en-DE" sz="1200" b="0" i="0" u="none" strike="noStrike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u="none" strike="noStrike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283</a:t>
                      </a:r>
                      <a:endParaRPr lang="en-DE" sz="1200" b="0" i="0" u="none" strike="noStrike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u="none" strike="noStrike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301</a:t>
                      </a:r>
                      <a:endParaRPr lang="en-DE" sz="1200" b="0" i="0" u="none" strike="noStrike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u="none" strike="noStrike" dirty="0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310</a:t>
                      </a:r>
                      <a:endParaRPr lang="en-DE" sz="1200" b="0" i="0" u="none" strike="noStrike" dirty="0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u="none" strike="noStrike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300</a:t>
                      </a:r>
                      <a:endParaRPr lang="en-DE" sz="1200" b="0" i="0" u="none" strike="noStrike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u="none" strike="noStrike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315</a:t>
                      </a:r>
                      <a:endParaRPr lang="en-DE" sz="1200" b="0" i="0" u="none" strike="noStrike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u="none" strike="noStrike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313</a:t>
                      </a:r>
                      <a:endParaRPr lang="en-DE" sz="1200" b="0" i="0" u="none" strike="noStrike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u="none" strike="noStrike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316</a:t>
                      </a:r>
                      <a:endParaRPr lang="en-DE" sz="1200" b="0" i="0" u="none" strike="noStrike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u="none" strike="noStrike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24</a:t>
                      </a:r>
                      <a:endParaRPr lang="en-DE" sz="1200" b="0" i="0" u="none" strike="noStrike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9713139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200" u="none" strike="noStrike" dirty="0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All Terms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u="none" strike="noStrike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105</a:t>
                      </a:r>
                      <a:endParaRPr lang="en-DE" sz="1200" b="0" i="0" u="none" strike="noStrike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u="none" strike="noStrike" dirty="0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1644</a:t>
                      </a:r>
                      <a:endParaRPr lang="en-DE" sz="1200" b="0" i="0" u="none" strike="noStrike" dirty="0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u="none" strike="noStrike" dirty="0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1795</a:t>
                      </a:r>
                      <a:endParaRPr lang="en-DE" sz="1200" b="0" i="0" u="none" strike="noStrike" dirty="0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u="none" strike="noStrike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1714</a:t>
                      </a:r>
                      <a:endParaRPr lang="en-DE" sz="1200" b="0" i="0" u="none" strike="noStrike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u="none" strike="noStrike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1681</a:t>
                      </a:r>
                      <a:endParaRPr lang="en-DE" sz="1200" b="0" i="0" u="none" strike="noStrike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u="none" strike="noStrike" dirty="0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1761</a:t>
                      </a:r>
                      <a:endParaRPr lang="en-DE" sz="1200" b="0" i="0" u="none" strike="noStrike" dirty="0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u="none" strike="noStrike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1783</a:t>
                      </a:r>
                      <a:endParaRPr lang="en-DE" sz="1200" b="0" i="0" u="none" strike="noStrike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u="none" strike="noStrike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1821</a:t>
                      </a:r>
                      <a:endParaRPr lang="en-DE" sz="1200" b="0" i="0" u="none" strike="noStrike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u="none" strike="noStrike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1762</a:t>
                      </a:r>
                      <a:endParaRPr lang="en-DE" sz="1200" b="0" i="0" u="none" strike="noStrike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u="none" strike="noStrike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1691</a:t>
                      </a:r>
                      <a:endParaRPr lang="en-DE" sz="1200" b="0" i="0" u="none" strike="noStrike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u="none" strike="noStrike" dirty="0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104</a:t>
                      </a:r>
                      <a:endParaRPr lang="en-DE" sz="1200" b="0" i="0" u="none" strike="noStrike" dirty="0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80903715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C23BE0E8-0B5B-892B-5AD1-83607BFD38AA}"/>
              </a:ext>
            </a:extLst>
          </p:cNvPr>
          <p:cNvSpPr txBox="1"/>
          <p:nvPr/>
        </p:nvSpPr>
        <p:spPr>
          <a:xfrm>
            <a:off x="8742289" y="4711005"/>
            <a:ext cx="2999711" cy="1384995"/>
          </a:xfrm>
          <a:prstGeom prst="rect">
            <a:avLst/>
          </a:prstGeom>
          <a:noFill/>
          <a:ln>
            <a:solidFill>
              <a:srgbClr val="D9D9D9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rgbClr val="0E2741"/>
                </a:solidFill>
                <a:latin typeface="Heiti SC Medium" pitchFamily="2" charset="-128"/>
                <a:ea typeface="Heiti SC Medium" pitchFamily="2" charset="-128"/>
              </a:rPr>
              <a:t>Most returns were evenly distributed between 1 and 9 days regardless of the assigned duration, with notably fewer same-day and 10-day returns, suggesting that assigned terms had limited influence on actual return behaviour.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3B8B5CB-D900-F0F7-B632-C91B65A66F21}"/>
              </a:ext>
            </a:extLst>
          </p:cNvPr>
          <p:cNvSpPr txBox="1"/>
          <p:nvPr/>
        </p:nvSpPr>
        <p:spPr>
          <a:xfrm>
            <a:off x="7786464" y="2693918"/>
            <a:ext cx="3955536" cy="1015663"/>
          </a:xfrm>
          <a:prstGeom prst="rect">
            <a:avLst/>
          </a:prstGeom>
          <a:solidFill>
            <a:schemeClr val="bg1"/>
          </a:solidFill>
          <a:ln>
            <a:solidFill>
              <a:srgbClr val="D9D9D9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rgbClr val="0E2741"/>
                </a:solidFill>
                <a:latin typeface="Heiti SC Medium" pitchFamily="2" charset="-128"/>
                <a:ea typeface="Heiti SC Medium" pitchFamily="2" charset="-128"/>
              </a:rPr>
              <a:t>While each film was assigned a fixed rental term between 3 and 7 days, actual return behaviour showed little variation, ranging from same-day returns to as long as 10 days, with an average of 5 days.</a:t>
            </a:r>
          </a:p>
        </p:txBody>
      </p:sp>
    </p:spTree>
    <p:extLst>
      <p:ext uri="{BB962C8B-B14F-4D97-AF65-F5344CB8AC3E}">
        <p14:creationId xmlns:p14="http://schemas.microsoft.com/office/powerpoint/2010/main" val="9311304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24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26" name="Freeform: Shape 25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CAAA0C-E6C1-0E31-29A2-3D9C3DD1057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0001" y="1692000"/>
            <a:ext cx="7099412" cy="4524421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C1A1989E-C662-E549-FF27-F5D32BAF534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8421" y="4589023"/>
            <a:ext cx="1825828" cy="18807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994BE6E-5CA1-06E6-71A6-934F76198079}"/>
              </a:ext>
            </a:extLst>
          </p:cNvPr>
          <p:cNvSpPr txBox="1"/>
          <p:nvPr/>
        </p:nvSpPr>
        <p:spPr>
          <a:xfrm>
            <a:off x="7283299" y="4715437"/>
            <a:ext cx="4458561" cy="1569660"/>
          </a:xfrm>
          <a:prstGeom prst="rect">
            <a:avLst/>
          </a:prstGeom>
          <a:solidFill>
            <a:schemeClr val="bg1"/>
          </a:solidFill>
          <a:ln>
            <a:solidFill>
              <a:srgbClr val="D9D9D9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rgbClr val="0E2741"/>
                </a:solidFill>
                <a:latin typeface="Heiti SC Medium" pitchFamily="2" charset="-128"/>
                <a:ea typeface="Heiti SC Medium" pitchFamily="2" charset="-128"/>
              </a:rPr>
              <a:t>Customer activity was highly concentrated, with just 10 out of 108 countries accounting for 53% of all customers (315 of 599) and 51% of total revenue (</a:t>
            </a:r>
            <a:r>
              <a:rPr lang="en-DE" sz="1200" b="1" i="0" u="none" strike="noStrike" kern="1200" cap="none" spc="0" normalizeH="0" baseline="0" dirty="0">
                <a:effectLst/>
                <a:latin typeface="Menlo" panose="020B0609030804020204" pitchFamily="49" charset="0"/>
              </a:rPr>
              <a:t>¤</a:t>
            </a:r>
            <a:r>
              <a:rPr lang="en-GB" sz="1200" dirty="0">
                <a:solidFill>
                  <a:srgbClr val="0E2741"/>
                </a:solidFill>
                <a:latin typeface="Heiti SC Medium" pitchFamily="2" charset="-128"/>
                <a:ea typeface="Heiti SC Medium" pitchFamily="2" charset="-128"/>
              </a:rPr>
              <a:t>35 155 of </a:t>
            </a:r>
            <a:r>
              <a:rPr lang="en-DE" sz="1200" b="1" i="0" u="none" strike="noStrike" kern="1200" cap="none" spc="0" normalizeH="0" baseline="0" dirty="0">
                <a:effectLst/>
                <a:latin typeface="Menlo" panose="020B0609030804020204" pitchFamily="49" charset="0"/>
              </a:rPr>
              <a:t>¤</a:t>
            </a:r>
            <a:r>
              <a:rPr lang="en-GB" sz="1200" dirty="0">
                <a:solidFill>
                  <a:srgbClr val="0E2741"/>
                </a:solidFill>
                <a:latin typeface="Heiti SC Medium" pitchFamily="2" charset="-128"/>
                <a:ea typeface="Heiti SC Medium" pitchFamily="2" charset="-128"/>
              </a:rPr>
              <a:t>66 888). </a:t>
            </a:r>
          </a:p>
          <a:p>
            <a:endParaRPr lang="en-GB" sz="1200" dirty="0">
              <a:solidFill>
                <a:srgbClr val="0E2741"/>
              </a:solidFill>
              <a:latin typeface="Heiti SC Medium" pitchFamily="2" charset="-128"/>
              <a:ea typeface="Heiti SC Medium" pitchFamily="2" charset="-128"/>
            </a:endParaRPr>
          </a:p>
          <a:p>
            <a:r>
              <a:rPr lang="en-GB" sz="1200" dirty="0">
                <a:solidFill>
                  <a:srgbClr val="0E2741"/>
                </a:solidFill>
                <a:latin typeface="Heiti SC Medium" pitchFamily="2" charset="-128"/>
                <a:ea typeface="Heiti SC Medium" pitchFamily="2" charset="-128"/>
              </a:rPr>
              <a:t>Notably, the 10 countries with the most customers were also the 10 highest revenue-generating markets in identical order, indicating a strong alignment between customer volume and sales contribution.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E6D5885-E476-80BD-4577-C81B0E2D27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5249166"/>
              </p:ext>
            </p:extLst>
          </p:nvPr>
        </p:nvGraphicFramePr>
        <p:xfrm>
          <a:off x="7283298" y="1872413"/>
          <a:ext cx="4458561" cy="2692105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600051">
                  <a:extLst>
                    <a:ext uri="{9D8B030D-6E8A-4147-A177-3AD203B41FA5}">
                      <a16:colId xmlns:a16="http://schemas.microsoft.com/office/drawing/2014/main" val="1207301369"/>
                    </a:ext>
                  </a:extLst>
                </a:gridCol>
                <a:gridCol w="1472852">
                  <a:extLst>
                    <a:ext uri="{9D8B030D-6E8A-4147-A177-3AD203B41FA5}">
                      <a16:colId xmlns:a16="http://schemas.microsoft.com/office/drawing/2014/main" val="2989665518"/>
                    </a:ext>
                  </a:extLst>
                </a:gridCol>
                <a:gridCol w="1192829">
                  <a:extLst>
                    <a:ext uri="{9D8B030D-6E8A-4147-A177-3AD203B41FA5}">
                      <a16:colId xmlns:a16="http://schemas.microsoft.com/office/drawing/2014/main" val="1153779388"/>
                    </a:ext>
                  </a:extLst>
                </a:gridCol>
                <a:gridCol w="1192829">
                  <a:extLst>
                    <a:ext uri="{9D8B030D-6E8A-4147-A177-3AD203B41FA5}">
                      <a16:colId xmlns:a16="http://schemas.microsoft.com/office/drawing/2014/main" val="396619667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200" b="0" u="none" strike="noStrike" dirty="0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Rank</a:t>
                      </a:r>
                      <a:endParaRPr lang="en-GB" sz="1200" b="0" i="0" u="none" strike="noStrike" dirty="0">
                        <a:solidFill>
                          <a:srgbClr val="FFFFFF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200" b="0" u="none" strike="noStrike" dirty="0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Top 10 Countries</a:t>
                      </a:r>
                      <a:endParaRPr lang="en-GB" sz="1200" b="0" i="0" u="none" strike="noStrike" dirty="0">
                        <a:solidFill>
                          <a:srgbClr val="FFFFFF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200" b="0" u="none" strike="noStrike" dirty="0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Number of Customers</a:t>
                      </a:r>
                      <a:endParaRPr lang="en-GB" sz="1200" b="0" i="0" u="none" strike="noStrike" dirty="0">
                        <a:solidFill>
                          <a:srgbClr val="FFFFFF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200" b="0" u="none" strike="noStrike" dirty="0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Total Revenue (</a:t>
                      </a:r>
                      <a:r>
                        <a:rPr lang="en-DE" sz="1200" b="1" i="0" u="none" strike="noStrike" kern="1200" cap="none" spc="0" normalizeH="0" baseline="0" dirty="0">
                          <a:solidFill>
                            <a:schemeClr val="bg1"/>
                          </a:solidFill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¤</a:t>
                      </a:r>
                      <a:r>
                        <a:rPr lang="en-GB" sz="1200" b="0" u="none" strike="noStrike" dirty="0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) </a:t>
                      </a:r>
                      <a:endParaRPr lang="en-GB" sz="1200" b="0" i="0" u="none" strike="noStrike" dirty="0">
                        <a:solidFill>
                          <a:srgbClr val="FFFFFF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8713093"/>
                  </a:ext>
                </a:extLst>
              </a:tr>
              <a:tr h="2106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DE" sz="1200" b="0" u="none" strike="noStrike" dirty="0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1</a:t>
                      </a:r>
                      <a:endParaRPr lang="en-DE" sz="1200" b="0" i="0" u="none" strike="noStrike" dirty="0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b"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1200" b="0" u="none" strike="noStrike" dirty="0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India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DE" sz="1200" b="0" u="none" strike="noStrike" dirty="0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60</a:t>
                      </a:r>
                      <a:endParaRPr lang="en-DE" sz="1200" b="0" i="0" u="none" strike="noStrike" dirty="0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DE" sz="1200" b="0" u="none" strike="noStrike" dirty="0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6 </a:t>
                      </a:r>
                      <a:r>
                        <a:rPr lang="en-DE" sz="1200" b="0" u="none" strike="noStrike" dirty="0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562</a:t>
                      </a:r>
                      <a:endParaRPr lang="en-DE" sz="1200" b="0" i="0" u="none" strike="noStrike" dirty="0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9174702"/>
                  </a:ext>
                </a:extLst>
              </a:tr>
              <a:tr h="2106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DE" sz="1200" b="0" u="none" strike="noStrike" dirty="0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2</a:t>
                      </a:r>
                      <a:endParaRPr lang="en-DE" sz="1200" b="0" i="0" u="none" strike="noStrike" dirty="0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b"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1200" b="0" u="none" strike="noStrike" dirty="0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China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DE" sz="1200" b="0" u="none" strike="noStrike" dirty="0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53</a:t>
                      </a:r>
                      <a:endParaRPr lang="en-DE" sz="1200" b="0" i="0" u="none" strike="noStrike" dirty="0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DE" sz="1200" b="0" u="none" strike="noStrike" dirty="0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5 </a:t>
                      </a:r>
                      <a:r>
                        <a:rPr lang="en-DE" sz="1200" b="0" u="none" strike="noStrike" dirty="0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758</a:t>
                      </a:r>
                      <a:endParaRPr lang="en-DE" sz="1200" b="0" i="0" u="none" strike="noStrike" dirty="0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2400219"/>
                  </a:ext>
                </a:extLst>
              </a:tr>
              <a:tr h="2106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DE" sz="1200" b="0" u="none" strike="noStrike" dirty="0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3</a:t>
                      </a:r>
                      <a:endParaRPr lang="en-DE" sz="1200" b="0" i="0" u="none" strike="noStrike" dirty="0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b"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1200" b="0" u="none" strike="noStrike" dirty="0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United States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DE" sz="1200" b="0" u="none" strike="noStrike" dirty="0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36</a:t>
                      </a:r>
                      <a:endParaRPr lang="en-DE" sz="1200" b="0" i="0" u="none" strike="noStrike" dirty="0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DE" sz="1200" b="0" u="none" strike="noStrike" dirty="0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4 </a:t>
                      </a:r>
                      <a:r>
                        <a:rPr lang="en-DE" sz="1200" b="0" u="none" strike="noStrike" dirty="0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081</a:t>
                      </a:r>
                      <a:endParaRPr lang="en-DE" sz="1200" b="0" i="0" u="none" strike="noStrike" dirty="0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857528"/>
                  </a:ext>
                </a:extLst>
              </a:tr>
              <a:tr h="2106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DE" sz="1200" b="0" u="none" strike="noStrike" dirty="0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4</a:t>
                      </a:r>
                      <a:endParaRPr lang="en-DE" sz="1200" b="0" i="0" u="none" strike="noStrike" dirty="0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b"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1200" b="0" u="none" strike="noStrike" dirty="0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Japan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b"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DE" sz="1200" b="0" u="none" strike="noStrike" dirty="0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31</a:t>
                      </a:r>
                      <a:endParaRPr lang="en-DE" sz="1200" b="0" i="0" u="none" strike="noStrike" dirty="0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DE" sz="1200" b="0" u="none" strike="noStrike" dirty="0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3 </a:t>
                      </a:r>
                      <a:r>
                        <a:rPr lang="en-DE" sz="1200" b="0" u="none" strike="noStrike" dirty="0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448</a:t>
                      </a:r>
                      <a:endParaRPr lang="en-DE" sz="1200" b="0" i="0" u="none" strike="noStrike" dirty="0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0076163"/>
                  </a:ext>
                </a:extLst>
              </a:tr>
              <a:tr h="2106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DE" sz="1200" b="0" u="none" strike="noStrike" dirty="0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5</a:t>
                      </a:r>
                      <a:endParaRPr lang="en-DE" sz="1200" b="0" i="0" u="none" strike="noStrike" dirty="0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b"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1200" b="0" u="none" strike="noStrike" dirty="0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Mexico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DE" sz="1200" b="0" u="none" strike="noStrike" dirty="0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30</a:t>
                      </a:r>
                      <a:endParaRPr lang="en-DE" sz="1200" b="0" i="0" u="none" strike="noStrike" dirty="0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DE" sz="1200" b="0" u="none" strike="noStrike" dirty="0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3 </a:t>
                      </a:r>
                      <a:r>
                        <a:rPr lang="en-DE" sz="1200" b="0" u="none" strike="noStrike" dirty="0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293</a:t>
                      </a:r>
                      <a:endParaRPr lang="en-DE" sz="1200" b="0" i="0" u="none" strike="noStrike" dirty="0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7629037"/>
                  </a:ext>
                </a:extLst>
              </a:tr>
              <a:tr h="2106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DE" sz="1200" b="0" u="none" strike="noStrike" dirty="0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6</a:t>
                      </a:r>
                      <a:endParaRPr lang="en-DE" sz="1200" b="0" i="0" u="none" strike="noStrike" dirty="0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b"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1200" b="0" u="none" strike="noStrike" dirty="0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Brazil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b"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DE" sz="1200" b="0" u="none" strike="noStrike" dirty="0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28</a:t>
                      </a:r>
                      <a:endParaRPr lang="en-DE" sz="1200" b="0" i="0" u="none" strike="noStrike" dirty="0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DE" sz="1200" b="0" u="none" strike="noStrike" dirty="0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3 </a:t>
                      </a:r>
                      <a:r>
                        <a:rPr lang="en-DE" sz="1200" b="0" u="none" strike="noStrike" dirty="0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178</a:t>
                      </a:r>
                      <a:endParaRPr lang="en-DE" sz="1200" b="0" i="0" u="none" strike="noStrike" dirty="0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9957936"/>
                  </a:ext>
                </a:extLst>
              </a:tr>
              <a:tr h="2106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DE" sz="1200" b="0" u="none" strike="noStrike" dirty="0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7</a:t>
                      </a:r>
                      <a:endParaRPr lang="en-DE" sz="1200" b="0" i="0" u="none" strike="noStrike" dirty="0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b"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1200" b="0" u="none" strike="noStrike" dirty="0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Russian Federation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DE" sz="1200" b="0" u="none" strike="noStrike" dirty="0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28</a:t>
                      </a:r>
                      <a:endParaRPr lang="en-DE" sz="1200" b="0" i="0" u="none" strike="noStrike" dirty="0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DE" sz="1200" b="0" u="none" strike="noStrike" dirty="0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3 </a:t>
                      </a:r>
                      <a:r>
                        <a:rPr lang="en-DE" sz="1200" b="0" u="none" strike="noStrike" dirty="0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038</a:t>
                      </a:r>
                      <a:endParaRPr lang="en-DE" sz="1200" b="0" i="0" u="none" strike="noStrike" dirty="0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9473755"/>
                  </a:ext>
                </a:extLst>
              </a:tr>
              <a:tr h="2106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DE" sz="1200" b="0" u="none" strike="noStrike" dirty="0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8</a:t>
                      </a:r>
                      <a:endParaRPr lang="en-DE" sz="1200" b="0" i="0" u="none" strike="noStrike" dirty="0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b"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1200" b="0" u="none" strike="noStrike" dirty="0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Philippines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DE" sz="1200" b="0" u="none" strike="noStrike" dirty="0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20</a:t>
                      </a:r>
                      <a:endParaRPr lang="en-DE" sz="1200" b="0" i="0" u="none" strike="noStrike" dirty="0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DE" sz="1200" b="0" u="none" strike="noStrike" dirty="0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2 </a:t>
                      </a:r>
                      <a:r>
                        <a:rPr lang="en-DE" sz="1200" b="0" u="none" strike="noStrike" dirty="0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355</a:t>
                      </a:r>
                      <a:endParaRPr lang="en-DE" sz="1200" b="0" i="0" u="none" strike="noStrike" dirty="0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7516799"/>
                  </a:ext>
                </a:extLst>
              </a:tr>
              <a:tr h="2106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DE" sz="1200" b="0" u="none" strike="noStrike" dirty="0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9</a:t>
                      </a:r>
                      <a:endParaRPr lang="en-DE" sz="1200" b="0" i="0" u="none" strike="noStrike" dirty="0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b"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1200" b="0" u="none" strike="noStrike" dirty="0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Turkey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DE" sz="1200" b="0" u="none" strike="noStrike" dirty="0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15</a:t>
                      </a:r>
                      <a:endParaRPr lang="en-DE" sz="1200" b="0" i="0" u="none" strike="noStrike" dirty="0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DE" sz="1200" b="0" u="none" strike="noStrike" dirty="0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1 </a:t>
                      </a:r>
                      <a:r>
                        <a:rPr lang="en-DE" sz="1200" b="0" u="none" strike="noStrike" dirty="0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651</a:t>
                      </a:r>
                      <a:endParaRPr lang="en-DE" sz="1200" b="0" i="0" u="none" strike="noStrike" dirty="0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3696024"/>
                  </a:ext>
                </a:extLst>
              </a:tr>
              <a:tr h="2106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DE" sz="1200" b="0" u="none" strike="noStrike" dirty="0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10</a:t>
                      </a:r>
                      <a:endParaRPr lang="en-DE" sz="1200" b="0" i="0" u="none" strike="noStrike" dirty="0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b"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1200" b="0" u="none" strike="noStrike" dirty="0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Indonesia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DE" sz="1200" b="0" u="none" strike="noStrike" dirty="0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14</a:t>
                      </a:r>
                      <a:endParaRPr lang="en-DE" sz="1200" b="0" i="0" u="none" strike="noStrike" dirty="0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DE" sz="1200" b="0" u="none" strike="noStrike" dirty="0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1 </a:t>
                      </a:r>
                      <a:r>
                        <a:rPr lang="en-DE" sz="1200" b="0" u="none" strike="noStrike" dirty="0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504</a:t>
                      </a:r>
                      <a:endParaRPr lang="en-DE" sz="1200" b="0" i="0" u="none" strike="noStrike" dirty="0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051309"/>
                  </a:ext>
                </a:extLst>
              </a:tr>
              <a:tr h="2106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DE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Total</a:t>
                      </a:r>
                      <a:endParaRPr lang="en-DE" sz="1200" b="0" i="0" u="none" strike="noStrike" dirty="0">
                        <a:solidFill>
                          <a:schemeClr val="bg1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b"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GB" sz="1200" b="0" i="0" u="none" strike="noStrike" dirty="0">
                        <a:solidFill>
                          <a:schemeClr val="bg1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DE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315</a:t>
                      </a: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DE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34 868</a:t>
                      </a:r>
                    </a:p>
                  </a:txBody>
                  <a:tcPr marL="9525" marR="9525" marT="9525" marB="0" anchor="b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7263394"/>
                  </a:ext>
                </a:extLst>
              </a:tr>
            </a:tbl>
          </a:graphicData>
        </a:graphic>
      </p:graphicFrame>
      <p:sp>
        <p:nvSpPr>
          <p:cNvPr id="30" name="Title 1">
            <a:extLst>
              <a:ext uri="{FF2B5EF4-FFF2-40B4-BE49-F238E27FC236}">
                <a16:creationId xmlns:a16="http://schemas.microsoft.com/office/drawing/2014/main" id="{FCCED0BE-4172-C771-2D61-B0EC283EB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000" y="450000"/>
            <a:ext cx="9252154" cy="1015200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4200" dirty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</a:rPr>
              <a:t>Question 3</a:t>
            </a:r>
            <a:br>
              <a:rPr lang="en-US" sz="8000" dirty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</a:rPr>
            </a:br>
            <a:r>
              <a:rPr lang="en-ZA" sz="2000" dirty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</a:rPr>
              <a:t>Which </a:t>
            </a:r>
            <a:r>
              <a:rPr lang="en-US" sz="2000" b="0" i="0" kern="1200" dirty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</a:rPr>
              <a:t>countries are customers based in?</a:t>
            </a:r>
            <a:endParaRPr lang="en-US" sz="2000" dirty="0">
              <a:solidFill>
                <a:schemeClr val="bg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235672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24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26" name="Freeform: Shape 25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GB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C43CA3D-5F4B-E779-EEEC-F9224D5C8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000" y="450000"/>
            <a:ext cx="9252154" cy="1015200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4200" dirty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</a:rPr>
              <a:t>Question 4</a:t>
            </a:r>
            <a:br>
              <a:rPr lang="en-US" sz="8000" dirty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</a:rPr>
            </a:br>
            <a:r>
              <a:rPr lang="en-ZA" sz="2000" dirty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</a:rPr>
              <a:t>W</a:t>
            </a:r>
            <a:r>
              <a:rPr lang="en-US" sz="2000" dirty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</a:rPr>
              <a:t>here are customers with a high lifetime value based?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B42D5E4-BBBA-5F5D-8082-281D23463A0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0000" y="1692000"/>
            <a:ext cx="7290000" cy="467944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3347F3F-4FBE-EF29-82D2-DF0A50E6CBA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5174" y="4573126"/>
            <a:ext cx="1874938" cy="202028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B7D3690-CA60-22A4-AA13-634C8509F308}"/>
              </a:ext>
            </a:extLst>
          </p:cNvPr>
          <p:cNvSpPr txBox="1"/>
          <p:nvPr/>
        </p:nvSpPr>
        <p:spPr>
          <a:xfrm>
            <a:off x="2352912" y="6213076"/>
            <a:ext cx="3747822" cy="830997"/>
          </a:xfrm>
          <a:prstGeom prst="rect">
            <a:avLst/>
          </a:prstGeom>
          <a:solidFill>
            <a:schemeClr val="bg1"/>
          </a:solidFill>
          <a:ln>
            <a:solidFill>
              <a:srgbClr val="D9D9D9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rgbClr val="0E2741"/>
                </a:solidFill>
                <a:latin typeface="Heiti SC Medium" pitchFamily="2" charset="-128"/>
                <a:ea typeface="Heiti SC Medium" pitchFamily="2" charset="-128"/>
              </a:rPr>
              <a:t>While large markets like India, China and the United States lead in total revenue due to high customer numbers, the highest customer lifetime values are seen in </a:t>
            </a:r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C7C9A8CB-F56B-F125-C287-4A4FAAEDFA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8399919"/>
              </p:ext>
            </p:extLst>
          </p:nvPr>
        </p:nvGraphicFramePr>
        <p:xfrm>
          <a:off x="7075035" y="3760786"/>
          <a:ext cx="4699405" cy="27332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6710">
                  <a:extLst>
                    <a:ext uri="{9D8B030D-6E8A-4147-A177-3AD203B41FA5}">
                      <a16:colId xmlns:a16="http://schemas.microsoft.com/office/drawing/2014/main" val="4168617137"/>
                    </a:ext>
                  </a:extLst>
                </a:gridCol>
                <a:gridCol w="1218109">
                  <a:extLst>
                    <a:ext uri="{9D8B030D-6E8A-4147-A177-3AD203B41FA5}">
                      <a16:colId xmlns:a16="http://schemas.microsoft.com/office/drawing/2014/main" val="2337908303"/>
                    </a:ext>
                  </a:extLst>
                </a:gridCol>
                <a:gridCol w="978195">
                  <a:extLst>
                    <a:ext uri="{9D8B030D-6E8A-4147-A177-3AD203B41FA5}">
                      <a16:colId xmlns:a16="http://schemas.microsoft.com/office/drawing/2014/main" val="3770560960"/>
                    </a:ext>
                  </a:extLst>
                </a:gridCol>
                <a:gridCol w="988828">
                  <a:extLst>
                    <a:ext uri="{9D8B030D-6E8A-4147-A177-3AD203B41FA5}">
                      <a16:colId xmlns:a16="http://schemas.microsoft.com/office/drawing/2014/main" val="3071822694"/>
                    </a:ext>
                  </a:extLst>
                </a:gridCol>
                <a:gridCol w="967563">
                  <a:extLst>
                    <a:ext uri="{9D8B030D-6E8A-4147-A177-3AD203B41FA5}">
                      <a16:colId xmlns:a16="http://schemas.microsoft.com/office/drawing/2014/main" val="2699353612"/>
                    </a:ext>
                  </a:extLst>
                </a:gridCol>
              </a:tblGrid>
              <a:tr h="401007">
                <a:tc>
                  <a:txBody>
                    <a:bodyPr/>
                    <a:lstStyle/>
                    <a:p>
                      <a:pPr algn="ctr" rtl="0" fontAlgn="t"/>
                      <a:r>
                        <a:rPr lang="en-GB" sz="1000" u="none" strike="noStrike">
                          <a:effectLst/>
                        </a:rPr>
                        <a:t>Rank</a:t>
                      </a:r>
                      <a:endParaRPr lang="en-GB" sz="1000" b="1" i="0" u="none" strike="noStrike">
                        <a:solidFill>
                          <a:srgbClr val="FFFFFF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GB" sz="1000" u="none" strike="noStrike" dirty="0">
                          <a:effectLst/>
                        </a:rPr>
                        <a:t>Top 10 Countries (CLV)</a:t>
                      </a:r>
                      <a:endParaRPr lang="en-GB" sz="1000" b="1" i="0" u="none" strike="noStrike" dirty="0">
                        <a:solidFill>
                          <a:srgbClr val="FFFFFF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GB" sz="1000" u="none" strike="noStrike" dirty="0">
                          <a:effectLst/>
                        </a:rPr>
                        <a:t>No of Customers</a:t>
                      </a:r>
                      <a:endParaRPr lang="en-GB" sz="1000" b="1" i="0" u="none" strike="noStrike" dirty="0">
                        <a:solidFill>
                          <a:srgbClr val="FFFFFF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GB" sz="1000" u="none" strike="noStrike">
                          <a:effectLst/>
                        </a:rPr>
                        <a:t>Total Revenue</a:t>
                      </a:r>
                      <a:endParaRPr lang="en-GB" sz="1000" b="1" i="0" u="none" strike="noStrike">
                        <a:solidFill>
                          <a:srgbClr val="FFFFFF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GB" sz="1000" u="none" strike="noStrike" dirty="0">
                          <a:effectLst/>
                        </a:rPr>
                        <a:t>Average CLV</a:t>
                      </a:r>
                      <a:endParaRPr lang="en-GB" sz="1000" b="1" i="0" u="none" strike="noStrike" dirty="0">
                        <a:solidFill>
                          <a:srgbClr val="FFFFFF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314893971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000" u="none" strike="noStrike">
                          <a:effectLst/>
                        </a:rPr>
                        <a:t>1</a:t>
                      </a: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000" u="none" strike="noStrike">
                          <a:effectLst/>
                        </a:rPr>
                        <a:t>Réunion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000" u="none" strike="noStrike" dirty="0">
                          <a:effectLst/>
                        </a:rPr>
                        <a:t>1</a:t>
                      </a:r>
                      <a:endParaRPr lang="en-DE" sz="1000" b="0" i="0" u="none" strike="noStrike" dirty="0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000" u="none" strike="noStrike">
                          <a:effectLst/>
                        </a:rPr>
                        <a:t>216,54</a:t>
                      </a: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000" u="none" strike="noStrike">
                          <a:effectLst/>
                        </a:rPr>
                        <a:t>216,54</a:t>
                      </a: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27710495"/>
                  </a:ext>
                </a:extLst>
              </a:tr>
              <a:tr h="27487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000" u="none" strike="noStrike">
                          <a:effectLst/>
                        </a:rPr>
                        <a:t>2</a:t>
                      </a: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000" u="none" strike="noStrike">
                          <a:effectLst/>
                        </a:rPr>
                        <a:t>Vatican City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000" u="none" strike="noStrike">
                          <a:effectLst/>
                        </a:rPr>
                        <a:t>1</a:t>
                      </a: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000" u="none" strike="noStrike">
                          <a:effectLst/>
                        </a:rPr>
                        <a:t>152,66</a:t>
                      </a: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000" u="none" strike="noStrike" dirty="0">
                          <a:effectLst/>
                        </a:rPr>
                        <a:t>152,66</a:t>
                      </a:r>
                      <a:endParaRPr lang="en-DE" sz="1000" b="0" i="0" u="none" strike="noStrike" dirty="0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2357767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000" u="none" strike="noStrike">
                          <a:effectLst/>
                        </a:rPr>
                        <a:t>3</a:t>
                      </a: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000" u="none" strike="noStrike">
                          <a:effectLst/>
                        </a:rPr>
                        <a:t>Nauru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000" u="none" strike="noStrike">
                          <a:effectLst/>
                        </a:rPr>
                        <a:t>1</a:t>
                      </a: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000" u="none" strike="noStrike" dirty="0">
                          <a:effectLst/>
                        </a:rPr>
                        <a:t>148,69</a:t>
                      </a:r>
                      <a:endParaRPr lang="en-DE" sz="1000" b="0" i="0" u="none" strike="noStrike" dirty="0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000" u="none" strike="noStrike">
                          <a:effectLst/>
                        </a:rPr>
                        <a:t>148,69</a:t>
                      </a: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6561238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000" u="none" strike="noStrike">
                          <a:effectLst/>
                        </a:rPr>
                        <a:t>4</a:t>
                      </a: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000" u="none" strike="noStrike" dirty="0">
                          <a:effectLst/>
                        </a:rPr>
                        <a:t>Sweden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000" u="none" strike="noStrike">
                          <a:effectLst/>
                        </a:rPr>
                        <a:t>1</a:t>
                      </a: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000" u="none" strike="noStrike" dirty="0">
                          <a:effectLst/>
                        </a:rPr>
                        <a:t>144,66</a:t>
                      </a:r>
                      <a:endParaRPr lang="en-DE" sz="1000" b="0" i="0" u="none" strike="noStrike" dirty="0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000" u="none" strike="noStrike">
                          <a:effectLst/>
                        </a:rPr>
                        <a:t>144,66</a:t>
                      </a: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7352467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000" u="none" strike="noStrike">
                          <a:effectLst/>
                        </a:rPr>
                        <a:t>5</a:t>
                      </a: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000" u="none" strike="noStrike">
                          <a:effectLst/>
                        </a:rPr>
                        <a:t>Hong Kong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000" u="none" strike="noStrike">
                          <a:effectLst/>
                        </a:rPr>
                        <a:t>1</a:t>
                      </a: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000" u="none" strike="noStrike">
                          <a:effectLst/>
                        </a:rPr>
                        <a:t>142,7</a:t>
                      </a: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000" u="none" strike="noStrike">
                          <a:effectLst/>
                        </a:rPr>
                        <a:t>142,7</a:t>
                      </a: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1700186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000" u="none" strike="noStrike">
                          <a:effectLst/>
                        </a:rPr>
                        <a:t>6</a:t>
                      </a: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000" u="none" strike="noStrike">
                          <a:effectLst/>
                        </a:rPr>
                        <a:t>Thailand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000" u="none" strike="noStrike">
                          <a:effectLst/>
                        </a:rPr>
                        <a:t>3</a:t>
                      </a: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000" u="none" strike="noStrike">
                          <a:effectLst/>
                        </a:rPr>
                        <a:t>413,06</a:t>
                      </a: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000" u="none" strike="noStrike">
                          <a:effectLst/>
                        </a:rPr>
                        <a:t>137,69</a:t>
                      </a: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117318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000" u="none" strike="noStrike">
                          <a:effectLst/>
                        </a:rPr>
                        <a:t>7</a:t>
                      </a: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000" u="none" strike="noStrike">
                          <a:effectLst/>
                        </a:rPr>
                        <a:t>Belarus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000" u="none" strike="noStrike">
                          <a:effectLst/>
                        </a:rPr>
                        <a:t>2</a:t>
                      </a: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000" u="none" strike="noStrike">
                          <a:effectLst/>
                        </a:rPr>
                        <a:t>137,66</a:t>
                      </a: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000" u="none" strike="noStrike">
                          <a:effectLst/>
                        </a:rPr>
                        <a:t>137,66</a:t>
                      </a: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082772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000" u="none" strike="noStrike">
                          <a:effectLst/>
                        </a:rPr>
                        <a:t>8</a:t>
                      </a: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000" u="none" strike="noStrike">
                          <a:effectLst/>
                        </a:rPr>
                        <a:t>Greenland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000" u="none" strike="noStrike">
                          <a:effectLst/>
                        </a:rPr>
                        <a:t>1</a:t>
                      </a: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000" u="none" strike="noStrike">
                          <a:effectLst/>
                        </a:rPr>
                        <a:t>274,35</a:t>
                      </a: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000" u="none" strike="noStrike">
                          <a:effectLst/>
                        </a:rPr>
                        <a:t>137,18</a:t>
                      </a: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0570965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000" u="none" strike="noStrike">
                          <a:effectLst/>
                        </a:rPr>
                        <a:t>9</a:t>
                      </a: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000" u="none" strike="noStrike">
                          <a:effectLst/>
                        </a:rPr>
                        <a:t>Turkmenistan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000" u="none" strike="noStrike">
                          <a:effectLst/>
                        </a:rPr>
                        <a:t>1</a:t>
                      </a: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000" u="none" strike="noStrike">
                          <a:effectLst/>
                        </a:rPr>
                        <a:t>135,68</a:t>
                      </a: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000" u="none" strike="noStrike">
                          <a:effectLst/>
                        </a:rPr>
                        <a:t>135,68</a:t>
                      </a: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7250386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000" u="none" strike="noStrike">
                          <a:effectLst/>
                        </a:rPr>
                        <a:t>10</a:t>
                      </a: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000" u="none" strike="noStrike">
                          <a:effectLst/>
                        </a:rPr>
                        <a:t>Chad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000" u="none" strike="noStrike">
                          <a:effectLst/>
                        </a:rPr>
                        <a:t>1</a:t>
                      </a: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000" u="none" strike="noStrike">
                          <a:effectLst/>
                        </a:rPr>
                        <a:t>133,74</a:t>
                      </a: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000" u="none" strike="noStrike" dirty="0">
                          <a:effectLst/>
                        </a:rPr>
                        <a:t>133,74</a:t>
                      </a:r>
                      <a:endParaRPr lang="en-DE" sz="1000" b="0" i="0" u="none" strike="noStrike" dirty="0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07958535"/>
                  </a:ext>
                </a:extLst>
              </a:tr>
            </a:tbl>
          </a:graphicData>
        </a:graphic>
      </p:graphicFrame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F15F9853-9510-2CC1-788B-BB10673609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7817308"/>
              </p:ext>
            </p:extLst>
          </p:nvPr>
        </p:nvGraphicFramePr>
        <p:xfrm>
          <a:off x="7076252" y="1021686"/>
          <a:ext cx="3705161" cy="25289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6660">
                  <a:extLst>
                    <a:ext uri="{9D8B030D-6E8A-4147-A177-3AD203B41FA5}">
                      <a16:colId xmlns:a16="http://schemas.microsoft.com/office/drawing/2014/main" val="3179690266"/>
                    </a:ext>
                  </a:extLst>
                </a:gridCol>
                <a:gridCol w="1233376">
                  <a:extLst>
                    <a:ext uri="{9D8B030D-6E8A-4147-A177-3AD203B41FA5}">
                      <a16:colId xmlns:a16="http://schemas.microsoft.com/office/drawing/2014/main" val="489006370"/>
                    </a:ext>
                  </a:extLst>
                </a:gridCol>
                <a:gridCol w="967563">
                  <a:extLst>
                    <a:ext uri="{9D8B030D-6E8A-4147-A177-3AD203B41FA5}">
                      <a16:colId xmlns:a16="http://schemas.microsoft.com/office/drawing/2014/main" val="2755141592"/>
                    </a:ext>
                  </a:extLst>
                </a:gridCol>
                <a:gridCol w="967562">
                  <a:extLst>
                    <a:ext uri="{9D8B030D-6E8A-4147-A177-3AD203B41FA5}">
                      <a16:colId xmlns:a16="http://schemas.microsoft.com/office/drawing/2014/main" val="836587133"/>
                    </a:ext>
                  </a:extLst>
                </a:gridCol>
              </a:tblGrid>
              <a:tr h="357252">
                <a:tc>
                  <a:txBody>
                    <a:bodyPr/>
                    <a:lstStyle/>
                    <a:p>
                      <a:pPr algn="ctr" rtl="0" fontAlgn="t"/>
                      <a:r>
                        <a:rPr lang="en-GB" sz="1000" u="none" strike="noStrike" dirty="0">
                          <a:effectLst/>
                        </a:rPr>
                        <a:t>Rank</a:t>
                      </a:r>
                      <a:endParaRPr lang="en-GB" sz="1000" b="1" i="0" u="none" strike="noStrike" dirty="0">
                        <a:solidFill>
                          <a:srgbClr val="FFFFFF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GB" sz="1000" u="none" strike="noStrike" dirty="0">
                          <a:effectLst/>
                        </a:rPr>
                        <a:t>Top 10 Customers</a:t>
                      </a:r>
                      <a:endParaRPr lang="en-GB" sz="1000" b="1" i="0" u="none" strike="noStrike" dirty="0">
                        <a:solidFill>
                          <a:srgbClr val="FFFFFF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000" u="none" strike="noStrike" dirty="0">
                          <a:effectLst/>
                        </a:rPr>
                        <a:t>Country</a:t>
                      </a:r>
                      <a:endParaRPr lang="en-GB" sz="1000" b="1" i="0" u="none" strike="noStrike" dirty="0">
                        <a:solidFill>
                          <a:srgbClr val="FFFFFF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GB" sz="1000" u="none" strike="noStrike">
                          <a:effectLst/>
                        </a:rPr>
                        <a:t>Total Revenue</a:t>
                      </a:r>
                      <a:endParaRPr lang="en-GB" sz="1000" b="1" i="0" u="none" strike="noStrike">
                        <a:solidFill>
                          <a:srgbClr val="FFFFFF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223372945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000" u="none" strike="noStrike">
                          <a:effectLst/>
                        </a:rPr>
                        <a:t>1</a:t>
                      </a: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DE" sz="1000" u="none" strike="noStrike">
                          <a:effectLst/>
                        </a:rPr>
                        <a:t>526</a:t>
                      </a: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000" u="none" strike="noStrike" dirty="0">
                          <a:effectLst/>
                        </a:rPr>
                        <a:t>United States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DE" sz="1000" u="none" strike="noStrike">
                          <a:effectLst/>
                        </a:rPr>
                        <a:t>221,55</a:t>
                      </a: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5095864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000" u="none" strike="noStrike">
                          <a:effectLst/>
                        </a:rPr>
                        <a:t>2</a:t>
                      </a: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DE" sz="1000" u="none" strike="noStrike">
                          <a:effectLst/>
                        </a:rPr>
                        <a:t>148</a:t>
                      </a: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000" u="none" strike="noStrike">
                          <a:effectLst/>
                        </a:rPr>
                        <a:t>Réunion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DE" sz="1000" u="none" strike="noStrike">
                          <a:effectLst/>
                        </a:rPr>
                        <a:t>216,54</a:t>
                      </a: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879427710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000" u="none" strike="noStrike">
                          <a:effectLst/>
                        </a:rPr>
                        <a:t>3</a:t>
                      </a: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DE" sz="1000" u="none" strike="noStrike">
                          <a:effectLst/>
                        </a:rPr>
                        <a:t>144</a:t>
                      </a: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000" u="none" strike="noStrike">
                          <a:effectLst/>
                        </a:rPr>
                        <a:t>Belarus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DE" sz="1000" u="none" strike="noStrike">
                          <a:effectLst/>
                        </a:rPr>
                        <a:t>195,58</a:t>
                      </a: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930692994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000" u="none" strike="noStrike">
                          <a:effectLst/>
                        </a:rPr>
                        <a:t>4</a:t>
                      </a: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DE" sz="1000" u="none" strike="noStrike" dirty="0">
                          <a:effectLst/>
                        </a:rPr>
                        <a:t>137</a:t>
                      </a:r>
                      <a:endParaRPr lang="en-DE" sz="1000" b="0" i="0" u="none" strike="noStrike" dirty="0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000" u="none" strike="noStrike">
                          <a:effectLst/>
                        </a:rPr>
                        <a:t>Netherlands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DE" sz="1000" u="none" strike="noStrike">
                          <a:effectLst/>
                        </a:rPr>
                        <a:t>194,61</a:t>
                      </a: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2220940438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000" u="none" strike="noStrike">
                          <a:effectLst/>
                        </a:rPr>
                        <a:t>5</a:t>
                      </a: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DE" sz="1000" u="none" strike="noStrike">
                          <a:effectLst/>
                        </a:rPr>
                        <a:t>178</a:t>
                      </a: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000" u="none" strike="noStrike">
                          <a:effectLst/>
                        </a:rPr>
                        <a:t>Brazil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DE" sz="1000" u="none" strike="noStrike">
                          <a:effectLst/>
                        </a:rPr>
                        <a:t>189,62</a:t>
                      </a: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530940055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000" u="none" strike="noStrike">
                          <a:effectLst/>
                        </a:rPr>
                        <a:t>6</a:t>
                      </a: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DE" sz="1000" u="none" strike="noStrike">
                          <a:effectLst/>
                        </a:rPr>
                        <a:t>459</a:t>
                      </a: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000" u="none" strike="noStrike">
                          <a:effectLst/>
                        </a:rPr>
                        <a:t>Iran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DE" sz="1000" u="none" strike="noStrike">
                          <a:effectLst/>
                        </a:rPr>
                        <a:t>186,62</a:t>
                      </a: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674747317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000" u="none" strike="noStrike">
                          <a:effectLst/>
                        </a:rPr>
                        <a:t>7</a:t>
                      </a: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DE" sz="1000" u="none" strike="noStrike">
                          <a:effectLst/>
                        </a:rPr>
                        <a:t>469</a:t>
                      </a: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000" u="none" strike="noStrike">
                          <a:effectLst/>
                        </a:rPr>
                        <a:t>Spain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DE" sz="1000" u="none" strike="noStrike">
                          <a:effectLst/>
                        </a:rPr>
                        <a:t>177,6</a:t>
                      </a: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528074661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000" u="none" strike="noStrike">
                          <a:effectLst/>
                        </a:rPr>
                        <a:t>8</a:t>
                      </a: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DE" sz="1000" u="none" strike="noStrike">
                          <a:effectLst/>
                        </a:rPr>
                        <a:t>468</a:t>
                      </a: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000" u="none" strike="noStrike">
                          <a:effectLst/>
                        </a:rPr>
                        <a:t>India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DE" sz="1000" u="none" strike="noStrike">
                          <a:effectLst/>
                        </a:rPr>
                        <a:t>175,61</a:t>
                      </a: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2362182280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000" u="none" strike="noStrike">
                          <a:effectLst/>
                        </a:rPr>
                        <a:t>9</a:t>
                      </a: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DE" sz="1000" u="none" strike="noStrike">
                          <a:effectLst/>
                        </a:rPr>
                        <a:t>236</a:t>
                      </a: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000" u="none" strike="noStrike">
                          <a:effectLst/>
                        </a:rPr>
                        <a:t>Philippines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DE" sz="1000" u="none" strike="noStrike">
                          <a:effectLst/>
                        </a:rPr>
                        <a:t>174,59</a:t>
                      </a: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267832364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000" u="none" strike="noStrike">
                          <a:effectLst/>
                        </a:rPr>
                        <a:t>10</a:t>
                      </a: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DE" sz="1000" u="none" strike="noStrike" dirty="0">
                          <a:effectLst/>
                        </a:rPr>
                        <a:t>176</a:t>
                      </a:r>
                      <a:endParaRPr lang="en-DE" sz="1000" b="0" i="0" u="none" strike="noStrike" dirty="0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000" u="none" strike="noStrike" dirty="0">
                          <a:effectLst/>
                        </a:rPr>
                        <a:t>Algeria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DE" sz="1000" u="none" strike="noStrike" dirty="0">
                          <a:effectLst/>
                        </a:rPr>
                        <a:t>173,63</a:t>
                      </a:r>
                      <a:endParaRPr lang="en-DE" sz="1000" b="0" i="0" u="none" strike="noStrike" dirty="0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39775739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30002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F1C601D-F27A-8239-DFC4-5415AEC0BA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12E3267-7ABE-412B-8580-47EC0D1F61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0B62C5A-2250-4380-AB23-DB87446CC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D42CF425-7213-4F89-B0FF-4C2BDDD9C6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35DA97D-88F8-4249-B650-4FC9FD50A3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3F38673-6E30-4BAE-AC67-0B283EBF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202A25CB-1ED1-4C87-AB49-8D3BC684D1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ADB8294-BBF5-4EE7-8D08-DDECD12A1E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2AA68CD-BBCC-4482-B4F9-3EBE3A75D0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7" name="Freeform 15">
            <a:extLst>
              <a:ext uri="{FF2B5EF4-FFF2-40B4-BE49-F238E27FC236}">
                <a16:creationId xmlns:a16="http://schemas.microsoft.com/office/drawing/2014/main" id="{B58816D9-9E81-4B2B-95D3-C398BF15E1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29" name="Freeform 5">
            <a:extLst>
              <a:ext uri="{FF2B5EF4-FFF2-40B4-BE49-F238E27FC236}">
                <a16:creationId xmlns:a16="http://schemas.microsoft.com/office/drawing/2014/main" id="{BD26E291-370D-448F-BDB9-9A5999D46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4055532"/>
            <a:ext cx="12191695" cy="2802467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E3C1A22-743F-DE75-A2DD-A2DB43E7DC82}"/>
              </a:ext>
            </a:extLst>
          </p:cNvPr>
          <p:cNvSpPr txBox="1">
            <a:spLocks/>
          </p:cNvSpPr>
          <p:nvPr/>
        </p:nvSpPr>
        <p:spPr>
          <a:xfrm>
            <a:off x="450000" y="5580000"/>
            <a:ext cx="9149350" cy="86802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90000"/>
              </a:lnSpc>
            </a:pPr>
            <a:r>
              <a:rPr lang="en-US" sz="39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The Analysis</a:t>
            </a:r>
            <a:br>
              <a:rPr lang="en-US" sz="19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</a:br>
            <a:r>
              <a:rPr lang="en-US" sz="1800" b="1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Question 4:</a:t>
            </a:r>
            <a:r>
              <a:rPr lang="en-US" sz="18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 Where are customers with a high lifetime value based?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0C8611-9E9A-8DEB-CA64-9B13EAFC493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1303" y="201748"/>
            <a:ext cx="7156807" cy="4593946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E099455-F6AB-CC06-59B2-C4C18AEADF8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35885" y="566947"/>
            <a:ext cx="1874938" cy="2020282"/>
          </a:xfrm>
          <a:prstGeom prst="rect">
            <a:avLst/>
          </a:prstGeom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1F881B0-CCBD-A652-3B86-E5BFCD92A8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2219540"/>
              </p:ext>
            </p:extLst>
          </p:nvPr>
        </p:nvGraphicFramePr>
        <p:xfrm>
          <a:off x="7973354" y="1986448"/>
          <a:ext cx="3291999" cy="2943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7333">
                  <a:extLst>
                    <a:ext uri="{9D8B030D-6E8A-4147-A177-3AD203B41FA5}">
                      <a16:colId xmlns:a16="http://schemas.microsoft.com/office/drawing/2014/main" val="2699416747"/>
                    </a:ext>
                  </a:extLst>
                </a:gridCol>
                <a:gridCol w="1097333">
                  <a:extLst>
                    <a:ext uri="{9D8B030D-6E8A-4147-A177-3AD203B41FA5}">
                      <a16:colId xmlns:a16="http://schemas.microsoft.com/office/drawing/2014/main" val="3769322481"/>
                    </a:ext>
                  </a:extLst>
                </a:gridCol>
                <a:gridCol w="1097333">
                  <a:extLst>
                    <a:ext uri="{9D8B030D-6E8A-4147-A177-3AD203B41FA5}">
                      <a16:colId xmlns:a16="http://schemas.microsoft.com/office/drawing/2014/main" val="4176750335"/>
                    </a:ext>
                  </a:extLst>
                </a:gridCol>
              </a:tblGrid>
              <a:tr h="254770">
                <a:tc>
                  <a:txBody>
                    <a:bodyPr/>
                    <a:lstStyle/>
                    <a:p>
                      <a:r>
                        <a:rPr lang="en-GB" sz="1000" dirty="0"/>
                        <a:t>Country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Number of Customers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Average CLV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9330907"/>
                  </a:ext>
                </a:extLst>
              </a:tr>
              <a:tr h="254770">
                <a:tc>
                  <a:txBody>
                    <a:bodyPr/>
                    <a:lstStyle/>
                    <a:p>
                      <a:r>
                        <a:rPr lang="en-GB" sz="1000" dirty="0"/>
                        <a:t>Réunion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216.54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7537662"/>
                  </a:ext>
                </a:extLst>
              </a:tr>
              <a:tr h="254770">
                <a:tc>
                  <a:txBody>
                    <a:bodyPr/>
                    <a:lstStyle/>
                    <a:p>
                      <a:r>
                        <a:rPr lang="en-GB" sz="1000" dirty="0"/>
                        <a:t>Vatican 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152.66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2293225"/>
                  </a:ext>
                </a:extLst>
              </a:tr>
              <a:tr h="254770">
                <a:tc>
                  <a:txBody>
                    <a:bodyPr/>
                    <a:lstStyle/>
                    <a:p>
                      <a:r>
                        <a:rPr lang="en-GB" sz="1000" dirty="0"/>
                        <a:t>Nauru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148.69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5788127"/>
                  </a:ext>
                </a:extLst>
              </a:tr>
              <a:tr h="254770">
                <a:tc>
                  <a:txBody>
                    <a:bodyPr/>
                    <a:lstStyle/>
                    <a:p>
                      <a:r>
                        <a:rPr lang="en-GB" sz="1000" dirty="0"/>
                        <a:t>Sweden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144.66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7694613"/>
                  </a:ext>
                </a:extLst>
              </a:tr>
              <a:tr h="254770">
                <a:tc>
                  <a:txBody>
                    <a:bodyPr/>
                    <a:lstStyle/>
                    <a:p>
                      <a:r>
                        <a:rPr lang="en-GB" sz="1000" dirty="0"/>
                        <a:t>Hong Kong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142.70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3945398"/>
                  </a:ext>
                </a:extLst>
              </a:tr>
              <a:tr h="254770">
                <a:tc>
                  <a:txBody>
                    <a:bodyPr/>
                    <a:lstStyle/>
                    <a:p>
                      <a:r>
                        <a:rPr lang="en-GB" sz="1000" dirty="0"/>
                        <a:t>Thailand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139.68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8350765"/>
                  </a:ext>
                </a:extLst>
              </a:tr>
              <a:tr h="254770">
                <a:tc>
                  <a:txBody>
                    <a:bodyPr/>
                    <a:lstStyle/>
                    <a:p>
                      <a:r>
                        <a:rPr lang="en-GB" sz="1000" dirty="0"/>
                        <a:t>Belarus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138.67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7146573"/>
                  </a:ext>
                </a:extLst>
              </a:tr>
              <a:tr h="254770">
                <a:tc>
                  <a:txBody>
                    <a:bodyPr/>
                    <a:lstStyle/>
                    <a:p>
                      <a:r>
                        <a:rPr lang="en-GB" sz="1000" dirty="0"/>
                        <a:t>Greenland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137.66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8074812"/>
                  </a:ext>
                </a:extLst>
              </a:tr>
              <a:tr h="254770">
                <a:tc>
                  <a:txBody>
                    <a:bodyPr/>
                    <a:lstStyle/>
                    <a:p>
                      <a:r>
                        <a:rPr lang="en-GB" sz="1000" dirty="0"/>
                        <a:t>Turkmenistan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136.73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2881426"/>
                  </a:ext>
                </a:extLst>
              </a:tr>
              <a:tr h="254770">
                <a:tc>
                  <a:txBody>
                    <a:bodyPr/>
                    <a:lstStyle/>
                    <a:p>
                      <a:r>
                        <a:rPr lang="en-GB" sz="1000" dirty="0"/>
                        <a:t>Chad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135.68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70402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3096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1458678-6F2C-638E-124C-EC21B3B0DF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Picture 64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69" name="Oval 68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D27CF008-4B18-436D-B2D5-C1346C1243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CE22DAD8-5F67-4B73-ADA9-06EF381F7A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81" name="Freeform 16">
            <a:extLst>
              <a:ext uri="{FF2B5EF4-FFF2-40B4-BE49-F238E27FC236}">
                <a16:creationId xmlns:a16="http://schemas.microsoft.com/office/drawing/2014/main" id="{E4F17063-EDA4-417B-946F-BA357F3B3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D36F3EEA-55D4-4677-80E7-92D00B8F3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764DCE1B-9A92-5201-49D6-38F192246FD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85588018"/>
              </p:ext>
            </p:extLst>
          </p:nvPr>
        </p:nvGraphicFramePr>
        <p:xfrm>
          <a:off x="761206" y="727985"/>
          <a:ext cx="9150807" cy="39395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4" name="Title 1">
            <a:extLst>
              <a:ext uri="{FF2B5EF4-FFF2-40B4-BE49-F238E27FC236}">
                <a16:creationId xmlns:a16="http://schemas.microsoft.com/office/drawing/2014/main" id="{BA7CE86F-87D5-7F1E-44AC-DAD40F656CC2}"/>
              </a:ext>
            </a:extLst>
          </p:cNvPr>
          <p:cNvSpPr txBox="1">
            <a:spLocks/>
          </p:cNvSpPr>
          <p:nvPr/>
        </p:nvSpPr>
        <p:spPr>
          <a:xfrm>
            <a:off x="450000" y="5580000"/>
            <a:ext cx="9149350" cy="86802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90000"/>
              </a:lnSpc>
            </a:pPr>
            <a:r>
              <a:rPr lang="en-US" sz="3900" dirty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</a:rPr>
              <a:t>The Analysis</a:t>
            </a:r>
            <a:br>
              <a:rPr lang="en-US" sz="1900" dirty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</a:rPr>
            </a:br>
            <a:r>
              <a:rPr lang="en-US" sz="1800" b="1" dirty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</a:rPr>
              <a:t>Question 5:</a:t>
            </a:r>
            <a:r>
              <a:rPr lang="en-US" sz="1800" dirty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</a:rPr>
              <a:t> Do sales figures vary between geographic regions?</a:t>
            </a:r>
          </a:p>
        </p:txBody>
      </p:sp>
    </p:spTree>
    <p:extLst>
      <p:ext uri="{BB962C8B-B14F-4D97-AF65-F5344CB8AC3E}">
        <p14:creationId xmlns:p14="http://schemas.microsoft.com/office/powerpoint/2010/main" val="34835793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14935</TotalTime>
  <Words>1044</Words>
  <Application>Microsoft Macintosh PowerPoint</Application>
  <PresentationFormat>Widescreen</PresentationFormat>
  <Paragraphs>381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HEITI SC MEDIUM</vt:lpstr>
      <vt:lpstr>HEITI SC MEDIUM</vt:lpstr>
      <vt:lpstr>Aptos</vt:lpstr>
      <vt:lpstr>Century Gothic</vt:lpstr>
      <vt:lpstr>Menlo</vt:lpstr>
      <vt:lpstr>Wingdings 3</vt:lpstr>
      <vt:lpstr>Ion</vt:lpstr>
      <vt:lpstr>Rockbuster Stealth LLC</vt:lpstr>
      <vt:lpstr>Overview</vt:lpstr>
      <vt:lpstr>Key Questions</vt:lpstr>
      <vt:lpstr>Question 1 Which movies contributed the most / least to revenue gain?  </vt:lpstr>
      <vt:lpstr>Question 2 What was the average rental duration for all videos?</vt:lpstr>
      <vt:lpstr>Question 3 Which countries are customers based in?</vt:lpstr>
      <vt:lpstr>Question 4 Where are customers with a high lifetime value based? </vt:lpstr>
      <vt:lpstr>PowerPoint Presentation</vt:lpstr>
      <vt:lpstr>PowerPoint Presentation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David Griesel</dc:creator>
  <cp:lastModifiedBy>David Griesel</cp:lastModifiedBy>
  <cp:revision>26</cp:revision>
  <cp:lastPrinted>2025-06-09T19:54:04Z</cp:lastPrinted>
  <dcterms:created xsi:type="dcterms:W3CDTF">2024-09-11T19:52:03Z</dcterms:created>
  <dcterms:modified xsi:type="dcterms:W3CDTF">2025-06-17T20:49:04Z</dcterms:modified>
</cp:coreProperties>
</file>