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0"/>
  </p:notesMasterIdLst>
  <p:sldIdLst>
    <p:sldId id="256" r:id="rId2"/>
    <p:sldId id="258" r:id="rId3"/>
    <p:sldId id="263" r:id="rId4"/>
    <p:sldId id="265" r:id="rId5"/>
    <p:sldId id="271" r:id="rId6"/>
    <p:sldId id="272" r:id="rId7"/>
    <p:sldId id="273" r:id="rId8"/>
    <p:sldId id="27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314156"/>
    <a:srgbClr val="0E2741"/>
    <a:srgbClr val="D9D9D9"/>
    <a:srgbClr val="C2C2C2"/>
    <a:srgbClr val="E7EAED"/>
    <a:srgbClr val="929292"/>
    <a:srgbClr val="EA71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–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–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–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15"/>
    <p:restoredTop sz="94718"/>
  </p:normalViewPr>
  <p:slideViewPr>
    <p:cSldViewPr snapToGrid="0">
      <p:cViewPr varScale="1">
        <p:scale>
          <a:sx n="89" d="100"/>
          <a:sy n="89" d="100"/>
        </p:scale>
        <p:origin x="168" y="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200" b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Films in the Top 5 Revenue</a:t>
            </a:r>
            <a:r>
              <a:rPr lang="en-US" sz="1200" b="0" baseline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 </a:t>
            </a:r>
            <a:r>
              <a:rPr lang="en-US" sz="1200" b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Positions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30195666666666665"/>
          <c:y val="0.13423111111111111"/>
          <c:w val="0.60790694444444449"/>
          <c:h val="0.72868027777777777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 Revenue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Saturday Lambs</c:v>
                </c:pt>
                <c:pt idx="1">
                  <c:v>Goodfellas Salute</c:v>
                </c:pt>
                <c:pt idx="2">
                  <c:v>Zorro Ark</c:v>
                </c:pt>
                <c:pt idx="3">
                  <c:v>Wife Turn</c:v>
                </c:pt>
                <c:pt idx="4">
                  <c:v>Telegraph Voyage</c:v>
                </c:pt>
              </c:strCache>
            </c:strRef>
          </c:cat>
          <c:val>
            <c:numRef>
              <c:f>Sheet1!$B$2:$B$6</c:f>
              <c:numCache>
                <c:formatCode>_-* #,##0.00\ _€_-;\-* #,##0.00\ _€_-;_-* "-"??\ _€_-;_-@_-</c:formatCode>
                <c:ptCount val="5"/>
                <c:pt idx="0">
                  <c:v>204.72</c:v>
                </c:pt>
                <c:pt idx="1">
                  <c:v>209.69</c:v>
                </c:pt>
                <c:pt idx="2">
                  <c:v>214.69</c:v>
                </c:pt>
                <c:pt idx="3">
                  <c:v>223.69</c:v>
                </c:pt>
                <c:pt idx="4">
                  <c:v>231.73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C3-EC43-8E41-13E1C6E13D74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356051568"/>
        <c:axId val="1681636944"/>
      </c:barChart>
      <c:catAx>
        <c:axId val="35605156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681636944"/>
        <c:crosses val="autoZero"/>
        <c:auto val="1"/>
        <c:lblAlgn val="ctr"/>
        <c:lblOffset val="100"/>
        <c:noMultiLvlLbl val="0"/>
      </c:catAx>
      <c:valAx>
        <c:axId val="1681636944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sz="8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56051568"/>
        <c:crosses val="autoZero"/>
        <c:crossBetween val="between"/>
        <c:majorUnit val="10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none" spc="0" normalizeH="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pPr>
            <a:r>
              <a:rPr lang="en-US" sz="1200" b="0" i="0" u="none" strike="noStrike" kern="1200" cap="none" spc="0" normalizeH="0" baseline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Films Sharing the Bottom 5 Revenue Positions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none" spc="0" normalizeH="0" baseline="0">
              <a:solidFill>
                <a:schemeClr val="tx2"/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total_payments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/>
                    </a:solidFill>
                    <a:latin typeface="Heiti SC Medium" pitchFamily="2" charset="-128"/>
                    <a:ea typeface="Heiti SC Medium" pitchFamily="2" charset="-128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Cruelty Unforgiven</c:v>
                </c:pt>
                <c:pt idx="1">
                  <c:v>Rebel Airport</c:v>
                </c:pt>
                <c:pt idx="2">
                  <c:v>Duffel Apocalypse</c:v>
                </c:pt>
                <c:pt idx="3">
                  <c:v>Young Language</c:v>
                </c:pt>
                <c:pt idx="4">
                  <c:v>Freedom Cleopatra</c:v>
                </c:pt>
                <c:pt idx="5">
                  <c:v>Oklahoma Jumanji</c:v>
                </c:pt>
                <c:pt idx="6">
                  <c:v>Texas Watch</c:v>
                </c:pt>
              </c:strCache>
            </c:strRef>
          </c:cat>
          <c:val>
            <c:numRef>
              <c:f>Sheet1!$B$2:$B$8</c:f>
              <c:numCache>
                <c:formatCode>_-* #,##0.00\ _€_-;\-* #,##0.00\ _€_-;_-* "-"??\ _€_-;_-@_-</c:formatCode>
                <c:ptCount val="7"/>
                <c:pt idx="0">
                  <c:v>7.93</c:v>
                </c:pt>
                <c:pt idx="1">
                  <c:v>7.92</c:v>
                </c:pt>
                <c:pt idx="2">
                  <c:v>6.93</c:v>
                </c:pt>
                <c:pt idx="3">
                  <c:v>6.93</c:v>
                </c:pt>
                <c:pt idx="4">
                  <c:v>5.95</c:v>
                </c:pt>
                <c:pt idx="5">
                  <c:v>5.94</c:v>
                </c:pt>
                <c:pt idx="6">
                  <c:v>5.94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E01-F041-836A-CC5C133C9CB8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141336160"/>
        <c:axId val="1141022816"/>
      </c:barChart>
      <c:catAx>
        <c:axId val="1141336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141022816"/>
        <c:crosses val="autoZero"/>
        <c:auto val="1"/>
        <c:lblAlgn val="ctr"/>
        <c:lblOffset val="100"/>
        <c:noMultiLvlLbl val="0"/>
      </c:catAx>
      <c:valAx>
        <c:axId val="1141022816"/>
        <c:scaling>
          <c:orientation val="minMax"/>
          <c:max val="9"/>
          <c:min val="4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800" b="1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800" b="0" i="0" u="none" strike="noStrike" kern="1200" cap="none" spc="0" normalizeH="0" baseline="0" dirty="0">
                    <a:solidFill>
                      <a:schemeClr val="tx1"/>
                    </a:solidFill>
                  </a:rPr>
                  <a:t>(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  <a:latin typeface="Menlo" panose="020B0609030804020204" pitchFamily="49" charset="0"/>
                  </a:rPr>
                  <a:t>¤</a:t>
                </a:r>
                <a:r>
                  <a:rPr lang="en-DE" sz="800" b="0" i="0" u="none" strike="noStrike" kern="1200" cap="none" spc="0" normalizeH="0" baseline="0" dirty="0">
                    <a:solidFill>
                      <a:schemeClr val="tx1"/>
                    </a:solidFill>
                    <a:effectLst/>
                  </a:rPr>
                  <a:t>)</a:t>
                </a:r>
                <a:endParaRPr lang="en-GB" sz="800" b="1" i="0" u="none" strike="noStrike" kern="1200" baseline="0" dirty="0">
                  <a:solidFill>
                    <a:prstClr val="black">
                      <a:lumMod val="65000"/>
                      <a:lumOff val="35000"/>
                    </a:prstClr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800" b="1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GB"/>
            </a:p>
          </c:txPr>
        </c:title>
        <c:numFmt formatCode="_-* #,##0.00\ _€_-;\-* #,##0.00\ _€_-;_-* &quot;-&quot;??\ _€_-;_-@_-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141336160"/>
        <c:crosses val="autoZero"/>
        <c:crossBetween val="between"/>
        <c:majorUnit val="1"/>
        <c:minorUnit val="0.5"/>
      </c:valAx>
      <c:spPr>
        <a:noFill/>
        <a:ln w="25400"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rgbClr val="D9D9D9"/>
      </a:solidFill>
      <a:round/>
    </a:ln>
    <a:effectLst>
      <a:softEdge rad="0"/>
    </a:effectLst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  <a:cs typeface="+mj-cs"/>
              </a:defRPr>
            </a:pPr>
            <a:r>
              <a:rPr lang="en-US" sz="2000" b="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Revenue and Customer numbers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tx2"/>
              </a:solidFill>
              <a:latin typeface="HEITI SC MEDIUM" pitchFamily="2" charset="-128"/>
              <a:ea typeface="HEITI SC MEDIUM" pitchFamily="2" charset="-128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Middle East &amp; Africa</c:v>
                </c:pt>
                <c:pt idx="3">
                  <c:v>North America</c:v>
                </c:pt>
                <c:pt idx="4">
                  <c:v>Latin America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235</c:v>
                </c:pt>
                <c:pt idx="1">
                  <c:v>109</c:v>
                </c:pt>
                <c:pt idx="2">
                  <c:v>106</c:v>
                </c:pt>
                <c:pt idx="3">
                  <c:v>76</c:v>
                </c:pt>
                <c:pt idx="4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16-D746-9C66-A9671A5FF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7"/>
        <c:axId val="1969748240"/>
        <c:axId val="145855222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Total Revenue</c:v>
                </c:pt>
              </c:strCache>
            </c:strRef>
          </c:tx>
          <c:spPr>
            <a:ln w="2222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Sheet1!$A$2:$A$6</c:f>
              <c:strCache>
                <c:ptCount val="5"/>
                <c:pt idx="0">
                  <c:v>Asia-Pacific</c:v>
                </c:pt>
                <c:pt idx="1">
                  <c:v>Europe</c:v>
                </c:pt>
                <c:pt idx="2">
                  <c:v>Middle East &amp; Africa</c:v>
                </c:pt>
                <c:pt idx="3">
                  <c:v>North America</c:v>
                </c:pt>
                <c:pt idx="4">
                  <c:v>Latin America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26468</c:v>
                </c:pt>
                <c:pt idx="1">
                  <c:v>12256</c:v>
                </c:pt>
                <c:pt idx="2">
                  <c:v>11995</c:v>
                </c:pt>
                <c:pt idx="3">
                  <c:v>8591</c:v>
                </c:pt>
                <c:pt idx="4">
                  <c:v>8096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8B16-D746-9C66-A9671A5FF7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84031840"/>
        <c:axId val="1518270144"/>
      </c:lineChart>
      <c:catAx>
        <c:axId val="196974824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Heiti SC Medium" pitchFamily="2" charset="-128"/>
                <a:ea typeface="Heiti SC Medium" pitchFamily="2" charset="-128"/>
                <a:cs typeface="+mn-cs"/>
              </a:defRPr>
            </a:pPr>
            <a:endParaRPr lang="en-US"/>
          </a:p>
        </c:txPr>
        <c:crossAx val="1458552224"/>
        <c:crosses val="autoZero"/>
        <c:auto val="1"/>
        <c:lblAlgn val="ctr"/>
        <c:lblOffset val="100"/>
        <c:noMultiLvlLbl val="0"/>
      </c:catAx>
      <c:valAx>
        <c:axId val="1458552224"/>
        <c:scaling>
          <c:orientation val="minMax"/>
        </c:scaling>
        <c:delete val="0"/>
        <c:axPos val="l"/>
        <c:majorGridlines>
          <c:spPr>
            <a:ln w="0" cap="flat" cmpd="sng" algn="ctr">
              <a:solidFill>
                <a:schemeClr val="bg2"/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1"/>
                    </a:solidFill>
                    <a:latin typeface="HEITI SC MEDIUM" pitchFamily="2" charset="-128"/>
                    <a:ea typeface="HEITI SC MEDIUM" pitchFamily="2" charset="-128"/>
                    <a:cs typeface="+mn-cs"/>
                  </a:defRPr>
                </a:pPr>
                <a:r>
                  <a:rPr lang="en-US">
                    <a:solidFill>
                      <a:schemeClr val="accent1"/>
                    </a:solidFill>
                    <a:latin typeface="Heiti SC Medium" pitchFamily="2" charset="-128"/>
                    <a:ea typeface="Heiti SC Medium" pitchFamily="2" charset="-128"/>
                  </a:rPr>
                  <a:t>Number of Customers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1"/>
                  </a:solidFill>
                  <a:latin typeface="HEITI SC MEDIUM" pitchFamily="2" charset="-128"/>
                  <a:ea typeface="HEITI SC MEDIUM" pitchFamily="2" charset="-128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69748240"/>
        <c:crosses val="autoZero"/>
        <c:crossBetween val="between"/>
      </c:valAx>
      <c:valAx>
        <c:axId val="1518270144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accent2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>
                    <a:solidFill>
                      <a:schemeClr val="accent2"/>
                    </a:solidFill>
                  </a:rPr>
                  <a:t>Total Revenue </a:t>
                </a:r>
                <a:r>
                  <a:rPr lang="en-US" b="1" dirty="0">
                    <a:solidFill>
                      <a:srgbClr val="EA7131"/>
                    </a:solidFill>
                  </a:rPr>
                  <a:t>(</a:t>
                </a:r>
                <a:r>
                  <a:rPr lang="en-DE" sz="1200" b="1" i="0" u="none" strike="noStrike" kern="1200" baseline="0" dirty="0">
                    <a:solidFill>
                      <a:srgbClr val="EA7131"/>
                    </a:solidFill>
                    <a:effectLst/>
                    <a:latin typeface="Menlo" panose="020B0609030804020204" pitchFamily="49" charset="0"/>
                  </a:rPr>
                  <a:t>¤)</a:t>
                </a:r>
                <a:endParaRPr lang="en-US" b="1" dirty="0">
                  <a:solidFill>
                    <a:srgbClr val="EA7131"/>
                  </a:solidFill>
                </a:endParaRP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accent2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784031840"/>
        <c:crosses val="max"/>
        <c:crossBetween val="between"/>
      </c:valAx>
      <c:catAx>
        <c:axId val="178403184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518270144"/>
        <c:crosses val="autoZero"/>
        <c:auto val="1"/>
        <c:lblAlgn val="ctr"/>
        <c:lblOffset val="100"/>
        <c:noMultiLvlLbl val="0"/>
      </c:cat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lt1"/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03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CA2B6-52D6-DD40-AC41-D11F4BF1A7C4}" type="datetimeFigureOut">
              <a:rPr lang="en-GB" smtClean="0"/>
              <a:t>23/06/2025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F66B4B-2C01-2B42-9858-F4B6C9FD3D3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66910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5945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20387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F66B4B-2C01-2B42-9858-F4B6C9FD3D37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685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6/23/25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chart" Target="../charts/chart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6" Type="http://schemas.openxmlformats.org/officeDocument/2006/relationships/chart" Target="../charts/char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E6A222EB-A81E-4238-B08D-AAB1828C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014676C-074B-475A-8346-9C901C86CB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79C4C8E-197B-4679-AE96-B5147F971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56687" y="1930986"/>
            <a:ext cx="0" cy="3200400"/>
          </a:xfrm>
          <a:prstGeom prst="line">
            <a:avLst/>
          </a:prstGeom>
          <a:ln w="15875" cap="sq">
            <a:solidFill>
              <a:schemeClr val="tx2">
                <a:alpha val="70000"/>
              </a:schemeClr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44717A50-8379-6910-94A0-7F09990A6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266958"/>
            <a:ext cx="2904124" cy="4528457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Revenue and customer insights</a:t>
            </a:r>
          </a:p>
          <a:p>
            <a:pPr algn="r"/>
            <a:r>
              <a:rPr lang="en-US" sz="1200" cap="none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David Griesel</a:t>
            </a:r>
            <a:endParaRPr lang="en-US" sz="1400" dirty="0">
              <a:solidFill>
                <a:schemeClr val="tx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C7E68-90C9-AAD0-EEED-9D7E31422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54295" y="1266958"/>
            <a:ext cx="6808362" cy="4528457"/>
          </a:xfrm>
        </p:spPr>
        <p:txBody>
          <a:bodyPr anchor="ctr">
            <a:normAutofit/>
          </a:bodyPr>
          <a:lstStyle/>
          <a:p>
            <a:r>
              <a:rPr lang="en-US" sz="4800" dirty="0">
                <a:solidFill>
                  <a:schemeClr val="tx1"/>
                </a:solidFill>
                <a:latin typeface="Heiti SC Medium" pitchFamily="2" charset="-128"/>
                <a:ea typeface="Heiti SC Medium" pitchFamily="2" charset="-128"/>
              </a:rPr>
              <a:t>Streaming Service Launch Strategy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807C9206-9DD5-CA9D-9454-935FE978E9EF}"/>
              </a:ext>
            </a:extLst>
          </p:cNvPr>
          <p:cNvSpPr txBox="1">
            <a:spLocks/>
          </p:cNvSpPr>
          <p:nvPr/>
        </p:nvSpPr>
        <p:spPr>
          <a:xfrm>
            <a:off x="1673352" y="6223950"/>
            <a:ext cx="2385727" cy="5106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2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914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1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371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18288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2860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7432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2004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65760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None/>
              <a:defRPr sz="9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sz="1400" dirty="0">
              <a:latin typeface="Heiti SC Medium" pitchFamily="2" charset="-128"/>
              <a:ea typeface="Heiti SC Medium" pitchFamily="2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6572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07FA96-CF1C-E0AD-1264-2A1A92A7B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Picture 89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94" name="Oval 93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6" name="Picture 95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00" name="Rectangle 99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2BEFF1-896C-45B1-B02C-96A6A1BC38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Freeform 36">
            <a:extLst>
              <a:ext uri="{FF2B5EF4-FFF2-40B4-BE49-F238E27FC236}">
                <a16:creationId xmlns:a16="http://schemas.microsoft.com/office/drawing/2014/main" id="{BB237A14-61B1-4C00-A670-5D8D68A866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44637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: Shape 105">
            <a:extLst>
              <a:ext uri="{FF2B5EF4-FFF2-40B4-BE49-F238E27FC236}">
                <a16:creationId xmlns:a16="http://schemas.microsoft.com/office/drawing/2014/main" id="{8598F259-6F54-47A3-8D13-1603D786A3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1"/>
            <a:ext cx="4990911" cy="6858001"/>
          </a:xfrm>
          <a:custGeom>
            <a:avLst/>
            <a:gdLst>
              <a:gd name="connsiteX0" fmla="*/ 3646196 w 4990911"/>
              <a:gd name="connsiteY0" fmla="*/ 0 h 6858001"/>
              <a:gd name="connsiteX1" fmla="*/ 4989734 w 4990911"/>
              <a:gd name="connsiteY1" fmla="*/ 0 h 6858001"/>
              <a:gd name="connsiteX2" fmla="*/ 4964689 w 4990911"/>
              <a:gd name="connsiteY2" fmla="*/ 155677 h 6858001"/>
              <a:gd name="connsiteX3" fmla="*/ 4940820 w 4990911"/>
              <a:gd name="connsiteY3" fmla="*/ 310668 h 6858001"/>
              <a:gd name="connsiteX4" fmla="*/ 4917456 w 4990911"/>
              <a:gd name="connsiteY4" fmla="*/ 466344 h 6858001"/>
              <a:gd name="connsiteX5" fmla="*/ 4897453 w 4990911"/>
              <a:gd name="connsiteY5" fmla="*/ 622707 h 6858001"/>
              <a:gd name="connsiteX6" fmla="*/ 4877282 w 4990911"/>
              <a:gd name="connsiteY6" fmla="*/ 778383 h 6858001"/>
              <a:gd name="connsiteX7" fmla="*/ 4858456 w 4990911"/>
              <a:gd name="connsiteY7" fmla="*/ 934746 h 6858001"/>
              <a:gd name="connsiteX8" fmla="*/ 4842320 w 4990911"/>
              <a:gd name="connsiteY8" fmla="*/ 1089051 h 6858001"/>
              <a:gd name="connsiteX9" fmla="*/ 4827024 w 4990911"/>
              <a:gd name="connsiteY9" fmla="*/ 1245413 h 6858001"/>
              <a:gd name="connsiteX10" fmla="*/ 4813072 w 4990911"/>
              <a:gd name="connsiteY10" fmla="*/ 1401090 h 6858001"/>
              <a:gd name="connsiteX11" fmla="*/ 4800970 w 4990911"/>
              <a:gd name="connsiteY11" fmla="*/ 1554023 h 6858001"/>
              <a:gd name="connsiteX12" fmla="*/ 4788867 w 4990911"/>
              <a:gd name="connsiteY12" fmla="*/ 1709014 h 6858001"/>
              <a:gd name="connsiteX13" fmla="*/ 4778782 w 4990911"/>
              <a:gd name="connsiteY13" fmla="*/ 1861947 h 6858001"/>
              <a:gd name="connsiteX14" fmla="*/ 4770882 w 4990911"/>
              <a:gd name="connsiteY14" fmla="*/ 2014881 h 6858001"/>
              <a:gd name="connsiteX15" fmla="*/ 4762645 w 4990911"/>
              <a:gd name="connsiteY15" fmla="*/ 2167128 h 6858001"/>
              <a:gd name="connsiteX16" fmla="*/ 4755754 w 4990911"/>
              <a:gd name="connsiteY16" fmla="*/ 2318004 h 6858001"/>
              <a:gd name="connsiteX17" fmla="*/ 4750879 w 4990911"/>
              <a:gd name="connsiteY17" fmla="*/ 2467509 h 6858001"/>
              <a:gd name="connsiteX18" fmla="*/ 4746677 w 4990911"/>
              <a:gd name="connsiteY18" fmla="*/ 2617013 h 6858001"/>
              <a:gd name="connsiteX19" fmla="*/ 4742643 w 4990911"/>
              <a:gd name="connsiteY19" fmla="*/ 2765146 h 6858001"/>
              <a:gd name="connsiteX20" fmla="*/ 4740794 w 4990911"/>
              <a:gd name="connsiteY20" fmla="*/ 2911221 h 6858001"/>
              <a:gd name="connsiteX21" fmla="*/ 4738777 w 4990911"/>
              <a:gd name="connsiteY21" fmla="*/ 3057297 h 6858001"/>
              <a:gd name="connsiteX22" fmla="*/ 4737768 w 4990911"/>
              <a:gd name="connsiteY22" fmla="*/ 3201315 h 6858001"/>
              <a:gd name="connsiteX23" fmla="*/ 4738777 w 4990911"/>
              <a:gd name="connsiteY23" fmla="*/ 3343961 h 6858001"/>
              <a:gd name="connsiteX24" fmla="*/ 4738777 w 4990911"/>
              <a:gd name="connsiteY24" fmla="*/ 3485236 h 6858001"/>
              <a:gd name="connsiteX25" fmla="*/ 4740794 w 4990911"/>
              <a:gd name="connsiteY25" fmla="*/ 3625139 h 6858001"/>
              <a:gd name="connsiteX26" fmla="*/ 4743819 w 4990911"/>
              <a:gd name="connsiteY26" fmla="*/ 3762299 h 6858001"/>
              <a:gd name="connsiteX27" fmla="*/ 4746677 w 4990911"/>
              <a:gd name="connsiteY27" fmla="*/ 3898087 h 6858001"/>
              <a:gd name="connsiteX28" fmla="*/ 4749871 w 4990911"/>
              <a:gd name="connsiteY28" fmla="*/ 4031133 h 6858001"/>
              <a:gd name="connsiteX29" fmla="*/ 4754745 w 4990911"/>
              <a:gd name="connsiteY29" fmla="*/ 4163492 h 6858001"/>
              <a:gd name="connsiteX30" fmla="*/ 4759956 w 4990911"/>
              <a:gd name="connsiteY30" fmla="*/ 4293793 h 6858001"/>
              <a:gd name="connsiteX31" fmla="*/ 4764662 w 4990911"/>
              <a:gd name="connsiteY31" fmla="*/ 4421352 h 6858001"/>
              <a:gd name="connsiteX32" fmla="*/ 4777942 w 4990911"/>
              <a:gd name="connsiteY32" fmla="*/ 4670298 h 6858001"/>
              <a:gd name="connsiteX33" fmla="*/ 4792061 w 4990911"/>
              <a:gd name="connsiteY33" fmla="*/ 4908956 h 6858001"/>
              <a:gd name="connsiteX34" fmla="*/ 4806853 w 4990911"/>
              <a:gd name="connsiteY34" fmla="*/ 5138013 h 6858001"/>
              <a:gd name="connsiteX35" fmla="*/ 4823158 w 4990911"/>
              <a:gd name="connsiteY35" fmla="*/ 5354726 h 6858001"/>
              <a:gd name="connsiteX36" fmla="*/ 4840135 w 4990911"/>
              <a:gd name="connsiteY36" fmla="*/ 5561838 h 6858001"/>
              <a:gd name="connsiteX37" fmla="*/ 4858456 w 4990911"/>
              <a:gd name="connsiteY37" fmla="*/ 5753862 h 6858001"/>
              <a:gd name="connsiteX38" fmla="*/ 4876442 w 4990911"/>
              <a:gd name="connsiteY38" fmla="*/ 5934227 h 6858001"/>
              <a:gd name="connsiteX39" fmla="*/ 4894427 w 4990911"/>
              <a:gd name="connsiteY39" fmla="*/ 6100191 h 6858001"/>
              <a:gd name="connsiteX40" fmla="*/ 4911404 w 4990911"/>
              <a:gd name="connsiteY40" fmla="*/ 6252438 h 6858001"/>
              <a:gd name="connsiteX41" fmla="*/ 4927541 w 4990911"/>
              <a:gd name="connsiteY41" fmla="*/ 6387541 h 6858001"/>
              <a:gd name="connsiteX42" fmla="*/ 4942837 w 4990911"/>
              <a:gd name="connsiteY42" fmla="*/ 6509613 h 6858001"/>
              <a:gd name="connsiteX43" fmla="*/ 4955612 w 4990911"/>
              <a:gd name="connsiteY43" fmla="*/ 6612483 h 6858001"/>
              <a:gd name="connsiteX44" fmla="*/ 4967714 w 4990911"/>
              <a:gd name="connsiteY44" fmla="*/ 6698894 h 6858001"/>
              <a:gd name="connsiteX45" fmla="*/ 4985028 w 4990911"/>
              <a:gd name="connsiteY45" fmla="*/ 6817538 h 6858001"/>
              <a:gd name="connsiteX46" fmla="*/ 4990911 w 4990911"/>
              <a:gd name="connsiteY46" fmla="*/ 6858000 h 6858001"/>
              <a:gd name="connsiteX47" fmla="*/ 4085557 w 4990911"/>
              <a:gd name="connsiteY47" fmla="*/ 6858000 h 6858001"/>
              <a:gd name="connsiteX48" fmla="*/ 4085557 w 4990911"/>
              <a:gd name="connsiteY48" fmla="*/ 6858001 h 6858001"/>
              <a:gd name="connsiteX49" fmla="*/ 0 w 4990911"/>
              <a:gd name="connsiteY49" fmla="*/ 6858001 h 6858001"/>
              <a:gd name="connsiteX50" fmla="*/ 0 w 4990911"/>
              <a:gd name="connsiteY50" fmla="*/ 1 h 6858001"/>
              <a:gd name="connsiteX51" fmla="*/ 3646196 w 4990911"/>
              <a:gd name="connsiteY51" fmla="*/ 1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4990911" h="6858001">
                <a:moveTo>
                  <a:pt x="3646196" y="0"/>
                </a:moveTo>
                <a:lnTo>
                  <a:pt x="4989734" y="0"/>
                </a:lnTo>
                <a:lnTo>
                  <a:pt x="4964689" y="155677"/>
                </a:lnTo>
                <a:lnTo>
                  <a:pt x="4940820" y="310668"/>
                </a:lnTo>
                <a:lnTo>
                  <a:pt x="4917456" y="466344"/>
                </a:lnTo>
                <a:lnTo>
                  <a:pt x="4897453" y="622707"/>
                </a:lnTo>
                <a:lnTo>
                  <a:pt x="4877282" y="778383"/>
                </a:lnTo>
                <a:lnTo>
                  <a:pt x="4858456" y="934746"/>
                </a:lnTo>
                <a:lnTo>
                  <a:pt x="4842320" y="1089051"/>
                </a:lnTo>
                <a:lnTo>
                  <a:pt x="4827024" y="1245413"/>
                </a:lnTo>
                <a:lnTo>
                  <a:pt x="4813072" y="1401090"/>
                </a:lnTo>
                <a:lnTo>
                  <a:pt x="4800970" y="1554023"/>
                </a:lnTo>
                <a:lnTo>
                  <a:pt x="4788867" y="1709014"/>
                </a:lnTo>
                <a:lnTo>
                  <a:pt x="4778782" y="1861947"/>
                </a:lnTo>
                <a:lnTo>
                  <a:pt x="4770882" y="2014881"/>
                </a:lnTo>
                <a:lnTo>
                  <a:pt x="4762645" y="2167128"/>
                </a:lnTo>
                <a:lnTo>
                  <a:pt x="4755754" y="2318004"/>
                </a:lnTo>
                <a:lnTo>
                  <a:pt x="4750879" y="2467509"/>
                </a:lnTo>
                <a:lnTo>
                  <a:pt x="4746677" y="2617013"/>
                </a:lnTo>
                <a:lnTo>
                  <a:pt x="4742643" y="2765146"/>
                </a:lnTo>
                <a:lnTo>
                  <a:pt x="4740794" y="2911221"/>
                </a:lnTo>
                <a:lnTo>
                  <a:pt x="4738777" y="3057297"/>
                </a:lnTo>
                <a:lnTo>
                  <a:pt x="4737768" y="3201315"/>
                </a:lnTo>
                <a:lnTo>
                  <a:pt x="4738777" y="3343961"/>
                </a:lnTo>
                <a:lnTo>
                  <a:pt x="4738777" y="3485236"/>
                </a:lnTo>
                <a:lnTo>
                  <a:pt x="4740794" y="3625139"/>
                </a:lnTo>
                <a:lnTo>
                  <a:pt x="4743819" y="3762299"/>
                </a:lnTo>
                <a:lnTo>
                  <a:pt x="4746677" y="3898087"/>
                </a:lnTo>
                <a:lnTo>
                  <a:pt x="4749871" y="4031133"/>
                </a:lnTo>
                <a:lnTo>
                  <a:pt x="4754745" y="4163492"/>
                </a:lnTo>
                <a:lnTo>
                  <a:pt x="4759956" y="4293793"/>
                </a:lnTo>
                <a:lnTo>
                  <a:pt x="4764662" y="4421352"/>
                </a:lnTo>
                <a:lnTo>
                  <a:pt x="4777942" y="4670298"/>
                </a:lnTo>
                <a:lnTo>
                  <a:pt x="4792061" y="4908956"/>
                </a:lnTo>
                <a:lnTo>
                  <a:pt x="4806853" y="5138013"/>
                </a:lnTo>
                <a:lnTo>
                  <a:pt x="4823158" y="5354726"/>
                </a:lnTo>
                <a:lnTo>
                  <a:pt x="4840135" y="5561838"/>
                </a:lnTo>
                <a:lnTo>
                  <a:pt x="4858456" y="5753862"/>
                </a:lnTo>
                <a:lnTo>
                  <a:pt x="4876442" y="5934227"/>
                </a:lnTo>
                <a:lnTo>
                  <a:pt x="4894427" y="6100191"/>
                </a:lnTo>
                <a:lnTo>
                  <a:pt x="4911404" y="6252438"/>
                </a:lnTo>
                <a:lnTo>
                  <a:pt x="4927541" y="6387541"/>
                </a:lnTo>
                <a:lnTo>
                  <a:pt x="4942837" y="6509613"/>
                </a:lnTo>
                <a:lnTo>
                  <a:pt x="4955612" y="6612483"/>
                </a:lnTo>
                <a:lnTo>
                  <a:pt x="4967714" y="6698894"/>
                </a:lnTo>
                <a:lnTo>
                  <a:pt x="4985028" y="6817538"/>
                </a:lnTo>
                <a:lnTo>
                  <a:pt x="4990911" y="6858000"/>
                </a:lnTo>
                <a:lnTo>
                  <a:pt x="4085557" y="6858000"/>
                </a:lnTo>
                <a:lnTo>
                  <a:pt x="4085557" y="6858001"/>
                </a:lnTo>
                <a:lnTo>
                  <a:pt x="0" y="6858001"/>
                </a:lnTo>
                <a:lnTo>
                  <a:pt x="0" y="1"/>
                </a:lnTo>
                <a:lnTo>
                  <a:pt x="3646196" y="1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BA768A8-4FED-4ED8-9E46-6BE72188E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8D7247-5585-ACC3-DD69-BF23F465B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143" y="1645920"/>
            <a:ext cx="3522879" cy="4470821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/>
            <a:r>
              <a:rPr lang="en-US" sz="4200" b="0" i="0" kern="1200" dirty="0">
                <a:solidFill>
                  <a:srgbClr val="FFFFFF"/>
                </a:solidFill>
                <a:latin typeface="Heiti SC Medium" pitchFamily="2" charset="-128"/>
                <a:ea typeface="Heiti SC Medium" pitchFamily="2" charset="-128"/>
              </a:rPr>
              <a:t>Key 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D7F0E-922D-637B-639D-D53B879A81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00000" y="1645920"/>
            <a:ext cx="5919503" cy="4470821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1. Which movies contributed the most / least to 	revenue gain?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2. What was the average rental duration for all 	videos?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3. Which countries are customers based in?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</a:t>
            </a:r>
            <a:r>
              <a:rPr lang="en-US" dirty="0">
                <a:latin typeface="Heiti SC Medium" pitchFamily="2" charset="-128"/>
                <a:ea typeface="Heiti SC Medium" pitchFamily="2" charset="-128"/>
              </a:rPr>
              <a:t>4. Where are customers that spend the most 		located?</a:t>
            </a:r>
          </a:p>
          <a:p>
            <a:pPr>
              <a:buFont typeface="Wingdings 3" charset="2"/>
              <a:buChar char=""/>
            </a:pPr>
            <a:r>
              <a:rPr lang="en-US" dirty="0">
                <a:latin typeface="Heiti SC Medium" pitchFamily="2" charset="-128"/>
                <a:ea typeface="Heiti SC Medium" pitchFamily="2" charset="-128"/>
                <a:cs typeface="Alasassy Caps" panose="020F0502020204030204" pitchFamily="34" charset="0"/>
              </a:rPr>
              <a:t>	5. Do sales figures vary between geographic 	regions?</a:t>
            </a:r>
          </a:p>
        </p:txBody>
      </p:sp>
    </p:spTree>
    <p:extLst>
      <p:ext uri="{BB962C8B-B14F-4D97-AF65-F5344CB8AC3E}">
        <p14:creationId xmlns:p14="http://schemas.microsoft.com/office/powerpoint/2010/main" val="1156667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FFA7F8-2FBA-B47F-A230-D6DE93576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20CE2C-A068-7DFD-B00C-A78448A09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000" cy="1016654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1</a:t>
            </a: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movies contributed the most / least to revenue gain?</a:t>
            </a:r>
            <a:b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b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3" name="Content Placeholder 4">
            <a:extLst>
              <a:ext uri="{FF2B5EF4-FFF2-40B4-BE49-F238E27FC236}">
                <a16:creationId xmlns:a16="http://schemas.microsoft.com/office/drawing/2014/main" id="{73FBD830-2677-08D5-6114-1D373C47C1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3465819"/>
              </p:ext>
            </p:extLst>
          </p:nvPr>
        </p:nvGraphicFramePr>
        <p:xfrm>
          <a:off x="3251649" y="1684953"/>
          <a:ext cx="4115851" cy="351165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" name="Content Placeholder 5">
            <a:extLst>
              <a:ext uri="{FF2B5EF4-FFF2-40B4-BE49-F238E27FC236}">
                <a16:creationId xmlns:a16="http://schemas.microsoft.com/office/drawing/2014/main" id="{927BDDED-A6AC-CD11-660D-854938B3EF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4233428"/>
              </p:ext>
            </p:extLst>
          </p:nvPr>
        </p:nvGraphicFramePr>
        <p:xfrm>
          <a:off x="7626567" y="1692550"/>
          <a:ext cx="4115851" cy="35040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4FBF203-6DD7-6E56-0DC1-C707C844598E}"/>
              </a:ext>
            </a:extLst>
          </p:cNvPr>
          <p:cNvSpPr txBox="1"/>
          <p:nvPr/>
        </p:nvSpPr>
        <p:spPr>
          <a:xfrm>
            <a:off x="448435" y="5441585"/>
            <a:ext cx="11295127" cy="830997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Of the 1,000 titles registered in the system, only 958 were held in inventory, generating </a:t>
            </a:r>
            <a:r>
              <a:rPr lang="en-DE" sz="1200" b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66,888.39 in total revenue. </a:t>
            </a:r>
            <a:r>
              <a:rPr lang="en-GB" sz="1200" b="1" dirty="0">
                <a:latin typeface="HEITI SC MEDIUM" pitchFamily="2" charset="-128"/>
                <a:ea typeface="HEITI SC MEDIUM" pitchFamily="2" charset="-128"/>
              </a:rPr>
              <a:t>Film-level earnings varied significantly,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 with the top five titles — led by Telegraph Voyage and Wife Turn — generating between </a:t>
            </a:r>
            <a:r>
              <a:rPr lang="en-DE" sz="1200" b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204.72 and </a:t>
            </a:r>
            <a:r>
              <a:rPr lang="en-DE" sz="1200" b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231.73. At the other end of the spectrum, seven films occupied the bottom five positions, all earning less than </a:t>
            </a:r>
            <a:r>
              <a:rPr lang="en-DE" sz="1200" b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8.00, with Texas Watch and Oklahoma Jumanji tied for last place at just </a:t>
            </a:r>
            <a:r>
              <a:rPr lang="en-DE" sz="1200" b="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5.94 each.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4EE1F82-166B-05EE-5D47-AF83080FC2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9448844"/>
              </p:ext>
            </p:extLst>
          </p:nvPr>
        </p:nvGraphicFramePr>
        <p:xfrm>
          <a:off x="449582" y="1689100"/>
          <a:ext cx="254300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6200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171892">
                <a:tc gridSpan="2">
                  <a:txBody>
                    <a:bodyPr/>
                    <a:lstStyle/>
                    <a:p>
                      <a:r>
                        <a:rPr lang="en-GB" sz="1200" b="0" dirty="0">
                          <a:latin typeface="Heiti SC Medium" pitchFamily="2" charset="-128"/>
                          <a:ea typeface="Heiti SC Medium" pitchFamily="2" charset="-128"/>
                        </a:rPr>
                        <a:t>Film Catalogue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Titles (Registered)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1000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947605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Titles (Inventory)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958</a:t>
                      </a:r>
                    </a:p>
                  </a:txBody>
                  <a:tcP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Categories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Ratings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8544297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Languages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 (English)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57738"/>
                  </a:ext>
                </a:extLst>
              </a:tr>
              <a:tr h="17189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Release Years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 (2006)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31747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A51F418-1748-CC58-CA11-F025E0964F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1137927"/>
              </p:ext>
            </p:extLst>
          </p:nvPr>
        </p:nvGraphicFramePr>
        <p:xfrm>
          <a:off x="448435" y="3823830"/>
          <a:ext cx="2543000" cy="13716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477347">
                  <a:extLst>
                    <a:ext uri="{9D8B030D-6E8A-4147-A177-3AD203B41FA5}">
                      <a16:colId xmlns:a16="http://schemas.microsoft.com/office/drawing/2014/main" val="339224336"/>
                    </a:ext>
                  </a:extLst>
                </a:gridCol>
                <a:gridCol w="1065653">
                  <a:extLst>
                    <a:ext uri="{9D8B030D-6E8A-4147-A177-3AD203B41FA5}">
                      <a16:colId xmlns:a16="http://schemas.microsoft.com/office/drawing/2014/main" val="3779434735"/>
                    </a:ext>
                  </a:extLst>
                </a:gridCol>
              </a:tblGrid>
              <a:tr h="138626">
                <a:tc gridSpan="2">
                  <a:txBody>
                    <a:bodyPr/>
                    <a:lstStyle/>
                    <a:p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Revenue Earned per Film (</a:t>
                      </a:r>
                      <a:r>
                        <a:rPr lang="en-DE" sz="1200" b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923841"/>
                  </a:ext>
                </a:extLst>
              </a:tr>
              <a:tr h="138626">
                <a:tc>
                  <a:txBody>
                    <a:bodyPr/>
                    <a:lstStyle/>
                    <a:p>
                      <a:r>
                        <a:rPr lang="en-GB" sz="1200" dirty="0"/>
                        <a:t>Minimum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5,94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6144703"/>
                  </a:ext>
                </a:extLst>
              </a:tr>
              <a:tr h="138626">
                <a:tc>
                  <a:txBody>
                    <a:bodyPr/>
                    <a:lstStyle/>
                    <a:p>
                      <a:r>
                        <a:rPr lang="en-GB" sz="1200" dirty="0"/>
                        <a:t>Maximum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231,73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651543"/>
                  </a:ext>
                </a:extLst>
              </a:tr>
              <a:tr h="138626">
                <a:tc>
                  <a:txBody>
                    <a:bodyPr/>
                    <a:lstStyle/>
                    <a:p>
                      <a:r>
                        <a:rPr lang="en-GB" sz="1200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69,82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6076389"/>
                  </a:ext>
                </a:extLst>
              </a:tr>
              <a:tr h="138626">
                <a:tc>
                  <a:txBody>
                    <a:bodyPr/>
                    <a:lstStyle/>
                    <a:p>
                      <a:r>
                        <a:rPr lang="en-GB" sz="1200" b="0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b="0" dirty="0">
                          <a:latin typeface="Heiti SC Medium" pitchFamily="2" charset="-128"/>
                          <a:ea typeface="Heiti SC Medium" pitchFamily="2" charset="-128"/>
                        </a:rPr>
                        <a:t>66 888,39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228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2853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4AE879-D268-A8E2-73FB-0A7017E98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F1B8F9CB-890B-4CB8-B503-188A763E2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A632AB4-3837-4FD0-8B62-0A18B573F4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4" name="Oval 13">
            <a:extLst>
              <a:ext uri="{FF2B5EF4-FFF2-40B4-BE49-F238E27FC236}">
                <a16:creationId xmlns:a16="http://schemas.microsoft.com/office/drawing/2014/main" id="{C393B4A7-6ABF-423D-A762-3CDB4897A8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CD2319A-6FA9-4EFB-9EDF-730446742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1692A93-3514-4486-8B67-CCA4E0259B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01AD250C-F2EA-449F-9B14-DF5BB674C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852545-C0D4-4EA2-4A74-C6BE5451E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2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What was the average rental duration for all videos?</a:t>
            </a:r>
            <a:endParaRPr lang="en-US" sz="42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B0B3CD3F-8C74-F39A-55CA-BD5B52A183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206721"/>
              </p:ext>
            </p:extLst>
          </p:nvPr>
        </p:nvGraphicFramePr>
        <p:xfrm>
          <a:off x="460633" y="1692000"/>
          <a:ext cx="6854565" cy="2198917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370913">
                  <a:extLst>
                    <a:ext uri="{9D8B030D-6E8A-4147-A177-3AD203B41FA5}">
                      <a16:colId xmlns:a16="http://schemas.microsoft.com/office/drawing/2014/main" val="3518240565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1053112715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271272688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988732122"/>
                    </a:ext>
                  </a:extLst>
                </a:gridCol>
                <a:gridCol w="1370913">
                  <a:extLst>
                    <a:ext uri="{9D8B030D-6E8A-4147-A177-3AD203B41FA5}">
                      <a16:colId xmlns:a16="http://schemas.microsoft.com/office/drawing/2014/main" val="4006962435"/>
                    </a:ext>
                  </a:extLst>
                </a:gridCol>
              </a:tblGrid>
              <a:tr h="427212">
                <a:tc gridSpan="5"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Summary Statistics - </a:t>
                      </a: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Actual Rental Duration per Rental Term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3038989"/>
                  </a:ext>
                </a:extLst>
              </a:tr>
              <a:tr h="442927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Rental Term</a:t>
                      </a:r>
                    </a:p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(Days)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Number of</a:t>
                      </a:r>
                    </a:p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Transactions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Minimum Actual</a:t>
                      </a:r>
                    </a:p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Maximum Actual</a:t>
                      </a:r>
                    </a:p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Average Actual</a:t>
                      </a:r>
                    </a:p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Duration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7222695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3 366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50159787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3 213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88138083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3 132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016074020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3 352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29091558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2 798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06008626"/>
                  </a:ext>
                </a:extLst>
              </a:tr>
              <a:tr h="22146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All Terms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15 861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91971692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59734429-8CD8-050E-7214-6828D09C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343107"/>
              </p:ext>
            </p:extLst>
          </p:nvPr>
        </p:nvGraphicFramePr>
        <p:xfrm>
          <a:off x="450000" y="4156443"/>
          <a:ext cx="8155456" cy="2117048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403648">
                  <a:extLst>
                    <a:ext uri="{9D8B030D-6E8A-4147-A177-3AD203B41FA5}">
                      <a16:colId xmlns:a16="http://schemas.microsoft.com/office/drawing/2014/main" val="1551948019"/>
                    </a:ext>
                  </a:extLst>
                </a:gridCol>
                <a:gridCol w="624078">
                  <a:extLst>
                    <a:ext uri="{9D8B030D-6E8A-4147-A177-3AD203B41FA5}">
                      <a16:colId xmlns:a16="http://schemas.microsoft.com/office/drawing/2014/main" val="3788222376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2189853800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263329540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1571681892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2374924295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3413631062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1272307420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1551486808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2266029091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1441530657"/>
                    </a:ext>
                  </a:extLst>
                </a:gridCol>
                <a:gridCol w="612773">
                  <a:extLst>
                    <a:ext uri="{9D8B030D-6E8A-4147-A177-3AD203B41FA5}">
                      <a16:colId xmlns:a16="http://schemas.microsoft.com/office/drawing/2014/main" val="59068508"/>
                    </a:ext>
                  </a:extLst>
                </a:gridCol>
              </a:tblGrid>
              <a:tr h="451148">
                <a:tc rowSpan="2"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Rental </a:t>
                      </a: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Term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gridSpan="11"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Number of Transactions - </a:t>
                      </a:r>
                      <a:r>
                        <a:rPr lang="en-GB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Actual Rental Duration 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1351727"/>
                  </a:ext>
                </a:extLst>
              </a:tr>
              <a:tr h="3920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0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Days</a:t>
                      </a: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8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9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 Days</a:t>
                      </a: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8107467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400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385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88697666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401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47710715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327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335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669735383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383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372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430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355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53890448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 Days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97131398"/>
                  </a:ext>
                </a:extLst>
              </a:tr>
              <a:tr h="2123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All Terms</a:t>
                      </a:r>
                      <a:endParaRPr lang="en-GB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105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1644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1795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1714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1681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1761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1783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1821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1762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1691</a:t>
                      </a:r>
                      <a:endParaRPr lang="en-DE" sz="1200" b="1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104</a:t>
                      </a:r>
                      <a:endParaRPr lang="en-DE" sz="1200" b="1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marL="9525" marR="9525" marT="9525" marB="0"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80903715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C23BE0E8-0B5B-892B-5AD1-83607BFD38AA}"/>
              </a:ext>
            </a:extLst>
          </p:cNvPr>
          <p:cNvSpPr txBox="1"/>
          <p:nvPr/>
        </p:nvSpPr>
        <p:spPr>
          <a:xfrm>
            <a:off x="9055456" y="4688207"/>
            <a:ext cx="2686544" cy="1569660"/>
          </a:xfrm>
          <a:prstGeom prst="rect">
            <a:avLst/>
          </a:prstGeom>
          <a:noFill/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Returns were also evenly distributed between 1 and 9 days regardless of the assigned duration, with notably fewer same-day and 10-day returns, suggesting that </a:t>
            </a:r>
            <a:r>
              <a:rPr lang="en-GB" sz="1200" b="1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specified terms had limited influence on actual return behaviour.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3B8B5CB-D900-F0F7-B632-C91B65A66F21}"/>
              </a:ext>
            </a:extLst>
          </p:cNvPr>
          <p:cNvSpPr txBox="1"/>
          <p:nvPr/>
        </p:nvSpPr>
        <p:spPr>
          <a:xfrm>
            <a:off x="7786464" y="2557568"/>
            <a:ext cx="3955536" cy="1015663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While each film was assigned a fixed rental term between 3 and 7 days, </a:t>
            </a:r>
            <a:r>
              <a:rPr lang="en-GB" sz="1200" b="1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actual return behaviour showed no variation</a:t>
            </a:r>
            <a:r>
              <a:rPr lang="en-GB" sz="1200" dirty="0">
                <a:solidFill>
                  <a:srgbClr val="0E2741"/>
                </a:solidFill>
                <a:latin typeface="Heiti SC Medium" pitchFamily="2" charset="-128"/>
                <a:ea typeface="Heiti SC Medium" pitchFamily="2" charset="-128"/>
              </a:rPr>
              <a:t>, ranging from same-day returns to as long as 10 days, with an average of 5 days.</a:t>
            </a:r>
          </a:p>
        </p:txBody>
      </p:sp>
    </p:spTree>
    <p:extLst>
      <p:ext uri="{BB962C8B-B14F-4D97-AF65-F5344CB8AC3E}">
        <p14:creationId xmlns:p14="http://schemas.microsoft.com/office/powerpoint/2010/main" val="9311304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CAAA0C-E6C1-0E31-29A2-3D9C3DD105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0000" y="1692001"/>
            <a:ext cx="6027248" cy="3841136"/>
          </a:xfrm>
          <a:prstGeom prst="rect">
            <a:avLst/>
          </a:prstGeom>
          <a:ln>
            <a:solidFill>
              <a:srgbClr val="D9D9D9"/>
            </a:solidFill>
          </a:ln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1A1989E-C662-E549-FF27-F5D32BAF53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39367" y="5007026"/>
            <a:ext cx="1530303" cy="15763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94BE6E-5CA1-06E6-71A6-934F76198079}"/>
              </a:ext>
            </a:extLst>
          </p:cNvPr>
          <p:cNvSpPr txBox="1"/>
          <p:nvPr/>
        </p:nvSpPr>
        <p:spPr>
          <a:xfrm>
            <a:off x="6662058" y="5098230"/>
            <a:ext cx="5079802" cy="1461939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There were 599 customers based in 108 countries, but </a:t>
            </a:r>
            <a:r>
              <a:rPr lang="en-GB" sz="1200" b="1" dirty="0">
                <a:latin typeface="HEITI SC MEDIUM" pitchFamily="2" charset="-128"/>
                <a:ea typeface="HEITI SC MEDIUM" pitchFamily="2" charset="-128"/>
              </a:rPr>
              <a:t>activity was concentrated in a small number of high-volume markets. 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The top 10 countries accounted for 315 customers (53% of 599) and </a:t>
            </a:r>
            <a:r>
              <a:rPr lang="en-DE" sz="120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34,868 in revenue (52% of </a:t>
            </a:r>
            <a:r>
              <a:rPr lang="en-DE" sz="120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66,888). </a:t>
            </a:r>
          </a:p>
          <a:p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These countries also ranked identically in both metrics, indicating a strong alignment between customer volume and revenue contribution.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6D5885-E476-80BD-4577-C81B0E2D27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14827"/>
              </p:ext>
            </p:extLst>
          </p:nvPr>
        </p:nvGraphicFramePr>
        <p:xfrm>
          <a:off x="6662058" y="1692001"/>
          <a:ext cx="5079801" cy="329184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683659">
                  <a:extLst>
                    <a:ext uri="{9D8B030D-6E8A-4147-A177-3AD203B41FA5}">
                      <a16:colId xmlns:a16="http://schemas.microsoft.com/office/drawing/2014/main" val="1207301369"/>
                    </a:ext>
                  </a:extLst>
                </a:gridCol>
                <a:gridCol w="1611817">
                  <a:extLst>
                    <a:ext uri="{9D8B030D-6E8A-4147-A177-3AD203B41FA5}">
                      <a16:colId xmlns:a16="http://schemas.microsoft.com/office/drawing/2014/main" val="2989665518"/>
                    </a:ext>
                  </a:extLst>
                </a:gridCol>
                <a:gridCol w="1425291">
                  <a:extLst>
                    <a:ext uri="{9D8B030D-6E8A-4147-A177-3AD203B41FA5}">
                      <a16:colId xmlns:a16="http://schemas.microsoft.com/office/drawing/2014/main" val="1153779388"/>
                    </a:ext>
                  </a:extLst>
                </a:gridCol>
                <a:gridCol w="1359034">
                  <a:extLst>
                    <a:ext uri="{9D8B030D-6E8A-4147-A177-3AD203B41FA5}">
                      <a16:colId xmlns:a16="http://schemas.microsoft.com/office/drawing/2014/main" val="3966196670"/>
                    </a:ext>
                  </a:extLst>
                </a:gridCol>
              </a:tblGrid>
              <a:tr h="203156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Rank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Top 10 Countries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Customers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ctr"/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Revenue (</a:t>
                      </a:r>
                      <a:r>
                        <a:rPr lang="en-DE" sz="1200" b="1" i="0" u="none" strike="noStrike" kern="1200" cap="none" spc="0" normalizeH="0" baseline="0" dirty="0">
                          <a:effectLst/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¤</a:t>
                      </a:r>
                      <a:r>
                        <a:rPr lang="en-GB" sz="1200" b="1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) </a:t>
                      </a:r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48713093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India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6 561,52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9174702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China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5 757,87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400219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4 081,43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857528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Japan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AE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3 447,84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0076163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Mexico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3 293,10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7629037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Brazil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3 177,59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39957936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Russian Federation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3 037,91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473755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8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Philippines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2 355,42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7516799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9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Turkey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1 651,15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93696024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Indonesia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1 504,35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051309"/>
                  </a:ext>
                </a:extLst>
              </a:tr>
              <a:tr h="203156">
                <a:tc>
                  <a:txBody>
                    <a:bodyPr/>
                    <a:lstStyle/>
                    <a:p>
                      <a:pPr marL="0" marR="0" lvl="0" indent="0" algn="ctr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DE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315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r" rtl="0" fontAlgn="b"/>
                      <a:r>
                        <a:rPr lang="en-DE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34 868,18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97263394"/>
                  </a:ext>
                </a:extLst>
              </a:tr>
            </a:tbl>
          </a:graphicData>
        </a:graphic>
      </p:graphicFrame>
      <p:sp>
        <p:nvSpPr>
          <p:cNvPr id="30" name="Title 1">
            <a:extLst>
              <a:ext uri="{FF2B5EF4-FFF2-40B4-BE49-F238E27FC236}">
                <a16:creationId xmlns:a16="http://schemas.microsoft.com/office/drawing/2014/main" id="{FCCED0BE-4172-C771-2D61-B0EC283EBC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3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Which </a:t>
            </a:r>
            <a:r>
              <a:rPr lang="en-US" sz="2000" b="0" i="0" kern="1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countries are customers based in?</a:t>
            </a:r>
            <a:endParaRPr lang="en-US" sz="2000" dirty="0">
              <a:solidFill>
                <a:schemeClr val="bg1"/>
              </a:solidFill>
              <a:latin typeface="Heiti SC Medium" pitchFamily="2" charset="-128"/>
              <a:ea typeface="Heiti SC Medium" pitchFamily="2" charset="-128"/>
            </a:endParaRPr>
          </a:p>
        </p:txBody>
      </p:sp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4FED5E3-F5B5-5F52-25D4-FF013B67C3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33436"/>
              </p:ext>
            </p:extLst>
          </p:nvPr>
        </p:nvGraphicFramePr>
        <p:xfrm>
          <a:off x="2042833" y="5188569"/>
          <a:ext cx="2186493" cy="13716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33818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052675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225552">
                <a:tc gridSpan="2">
                  <a:txBody>
                    <a:bodyPr/>
                    <a:lstStyle/>
                    <a:p>
                      <a:r>
                        <a:rPr lang="en-GB" sz="1200" b="1" dirty="0">
                          <a:latin typeface="Heiti SC Medium" pitchFamily="2" charset="-128"/>
                          <a:ea typeface="Heiti SC Medium" pitchFamily="2" charset="-128"/>
                        </a:rPr>
                        <a:t>Customers per Country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259119"/>
                  </a:ext>
                </a:extLst>
              </a:tr>
              <a:tr h="225552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599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13467"/>
                  </a:ext>
                </a:extLst>
              </a:tr>
            </a:tbl>
          </a:graphicData>
        </a:graphic>
      </p:graphicFrame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C8FC1C13-80CD-51D4-82F7-C6070B87C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9916201"/>
              </p:ext>
            </p:extLst>
          </p:nvPr>
        </p:nvGraphicFramePr>
        <p:xfrm>
          <a:off x="4301387" y="5188569"/>
          <a:ext cx="2186494" cy="13716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19245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067249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255203">
                <a:tc gridSpan="2">
                  <a:txBody>
                    <a:bodyPr/>
                    <a:lstStyle/>
                    <a:p>
                      <a:r>
                        <a:rPr lang="en-GB" sz="1200" b="1" i="0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Revenue per Country (</a:t>
                      </a:r>
                      <a:r>
                        <a:rPr lang="en-DE" sz="1200" b="1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DE" sz="1200" b="1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)</a:t>
                      </a:r>
                      <a:endParaRPr lang="en-GB" sz="1200" b="1" i="0" dirty="0">
                        <a:solidFill>
                          <a:schemeClr val="bg1"/>
                        </a:solidFill>
                        <a:latin typeface="HEITI SC MEDIUM" pitchFamily="2" charset="-128"/>
                        <a:ea typeface="HEITI SC MEDIUM" pitchFamily="2" charset="-128"/>
                        <a:cs typeface="Cordia New" panose="020B0304020202020204" pitchFamily="34" charset="-34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r"/>
                      <a:endParaRPr lang="en-GB" sz="1200" b="1" dirty="0">
                        <a:solidFill>
                          <a:schemeClr val="bg1"/>
                        </a:solidFill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25520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67,82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25520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6 561,52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25520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200" b="0" i="0" kern="1200" dirty="0">
                          <a:solidFill>
                            <a:schemeClr val="dk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619,34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5596503"/>
                  </a:ext>
                </a:extLst>
              </a:tr>
              <a:tr h="255203">
                <a:tc>
                  <a:txBody>
                    <a:bodyPr/>
                    <a:lstStyle/>
                    <a:p>
                      <a:r>
                        <a:rPr lang="en-GB" sz="1200" b="0" i="0" dirty="0"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DE" sz="1200" b="0" i="0" kern="1200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  <a:cs typeface="Cordia New" panose="020B0304020202020204" pitchFamily="34" charset="-34"/>
                        </a:rPr>
                        <a:t>66 888,39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085442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35672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C43CA3D-5F4B-E779-EEEC-F9224D5C8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000" y="450000"/>
            <a:ext cx="9252154" cy="10152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2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4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ZA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W</a:t>
            </a:r>
            <a:r>
              <a:rPr lang="en-US" sz="2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here are customers that spend the most located?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B7D3690-CA60-22A4-AA13-634C8509F308}"/>
              </a:ext>
            </a:extLst>
          </p:cNvPr>
          <p:cNvSpPr txBox="1"/>
          <p:nvPr/>
        </p:nvSpPr>
        <p:spPr>
          <a:xfrm>
            <a:off x="7353746" y="2122668"/>
            <a:ext cx="4388255" cy="164660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1" dirty="0">
                <a:latin typeface="HEITI SC MEDIUM" pitchFamily="2" charset="-128"/>
                <a:ea typeface="HEITI SC MEDIUM" pitchFamily="2" charset="-128"/>
              </a:rPr>
              <a:t>Top-spending customers were not limited to high-volume markets. 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They came from a diverse mix of countries, including major markets such as the United States and India, as well as smaller ones like Réunion and Belarus. </a:t>
            </a:r>
          </a:p>
          <a:p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Despite their high individual spending, the combined contribution of the top 10 customers amounted to just </a:t>
            </a:r>
            <a:r>
              <a:rPr lang="en-DE" sz="120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1 906 (3% of the </a:t>
            </a:r>
            <a:r>
              <a:rPr lang="en-DE" sz="1200" u="none" strike="noStrike" kern="1200" cap="none" spc="0" normalizeH="0" baseline="0" dirty="0">
                <a:solidFill>
                  <a:schemeClr val="tx1"/>
                </a:solidFill>
                <a:effectLst/>
                <a:latin typeface="Menlo" panose="020B0609030804020204" pitchFamily="49" charset="0"/>
              </a:rPr>
              <a:t>¤</a:t>
            </a:r>
            <a:r>
              <a:rPr lang="en-GB" sz="1200" dirty="0">
                <a:latin typeface="Heiti SC Medium" pitchFamily="2" charset="-128"/>
                <a:ea typeface="Heiti SC Medium" pitchFamily="2" charset="-128"/>
              </a:rPr>
              <a:t>66 888 total revenue).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15F9853-9510-2CC1-788B-BB10673609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9876924"/>
              </p:ext>
            </p:extLst>
          </p:nvPr>
        </p:nvGraphicFramePr>
        <p:xfrm>
          <a:off x="449999" y="1692000"/>
          <a:ext cx="6453749" cy="3955172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812845">
                  <a:extLst>
                    <a:ext uri="{9D8B030D-6E8A-4147-A177-3AD203B41FA5}">
                      <a16:colId xmlns:a16="http://schemas.microsoft.com/office/drawing/2014/main" val="3179690266"/>
                    </a:ext>
                  </a:extLst>
                </a:gridCol>
                <a:gridCol w="1868119">
                  <a:extLst>
                    <a:ext uri="{9D8B030D-6E8A-4147-A177-3AD203B41FA5}">
                      <a16:colId xmlns:a16="http://schemas.microsoft.com/office/drawing/2014/main" val="489006370"/>
                    </a:ext>
                  </a:extLst>
                </a:gridCol>
                <a:gridCol w="1873530">
                  <a:extLst>
                    <a:ext uri="{9D8B030D-6E8A-4147-A177-3AD203B41FA5}">
                      <a16:colId xmlns:a16="http://schemas.microsoft.com/office/drawing/2014/main" val="2755141592"/>
                    </a:ext>
                  </a:extLst>
                </a:gridCol>
                <a:gridCol w="1899255">
                  <a:extLst>
                    <a:ext uri="{9D8B030D-6E8A-4147-A177-3AD203B41FA5}">
                      <a16:colId xmlns:a16="http://schemas.microsoft.com/office/drawing/2014/main" val="836587133"/>
                    </a:ext>
                  </a:extLst>
                </a:gridCol>
              </a:tblGrid>
              <a:tr h="304244">
                <a:tc gridSpan="4"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Top 10 Customers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rtl="0" fontAlgn="t"/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r" rtl="0" fontAlgn="t"/>
                      <a:endParaRPr lang="en-GB" sz="1200" b="1" i="0" u="none" strike="noStrike" dirty="0">
                        <a:solidFill>
                          <a:srgbClr val="FFFFFF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221746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Rank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Customer </a:t>
                      </a:r>
                      <a:r>
                        <a:rPr lang="en-GB" sz="1200" b="1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ID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Country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GB" sz="120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Total Spent</a:t>
                      </a:r>
                      <a:endParaRPr lang="en-GB" sz="1200" b="1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60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729453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526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United States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221,55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T w="381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5095864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Réunion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216,54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9427710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3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144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Belarus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195,58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0692994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137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Netherlands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194,61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0940438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5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Brazil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189,62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940055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459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Iran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186,62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747317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7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469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Spain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177,60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8074661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468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India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175,61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2182280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236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Philippines</a:t>
                      </a:r>
                      <a:endParaRPr lang="en-GB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174,59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7832364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u="none" strike="noStrike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10</a:t>
                      </a:r>
                      <a:endParaRPr lang="en-DE" sz="1200" b="0" i="0" u="none" strike="noStrike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176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GB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Algeria</a:t>
                      </a:r>
                      <a:endParaRPr lang="en-GB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u="none" strike="noStrike" dirty="0"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173,63</a:t>
                      </a:r>
                      <a:endParaRPr lang="en-DE" sz="1200" b="0" i="0" u="none" strike="noStrike" dirty="0">
                        <a:solidFill>
                          <a:srgbClr val="000000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7573965"/>
                  </a:ext>
                </a:extLst>
              </a:tr>
              <a:tr h="30424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DE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</a:p>
                  </a:txBody>
                  <a:tcPr anchor="ctr">
                    <a:lnR w="12700" cmpd="sng">
                      <a:noFill/>
                    </a:lnR>
                    <a:solidFill>
                      <a:srgbClr val="156082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rtl="0" fontAlgn="t"/>
                      <a:endParaRPr lang="en-DE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pPr algn="l" rtl="0" fontAlgn="t"/>
                      <a:endParaRPr lang="en-GB" sz="1200" b="0" i="0" u="none" strike="noStrike" dirty="0">
                        <a:solidFill>
                          <a:schemeClr val="bg1"/>
                        </a:solidFill>
                        <a:effectLst/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 rtl="0" fontAlgn="t"/>
                      <a:r>
                        <a:rPr lang="en-DE" sz="1200" b="0" i="0" u="none" strike="noStrike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1 905,95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8076239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34D7AD3D-CC16-6DEE-9312-1FA5B1F44A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5567620"/>
              </p:ext>
            </p:extLst>
          </p:nvPr>
        </p:nvGraphicFramePr>
        <p:xfrm>
          <a:off x="7353746" y="4129873"/>
          <a:ext cx="2186493" cy="1517300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133818">
                  <a:extLst>
                    <a:ext uri="{9D8B030D-6E8A-4147-A177-3AD203B41FA5}">
                      <a16:colId xmlns:a16="http://schemas.microsoft.com/office/drawing/2014/main" val="2313367942"/>
                    </a:ext>
                  </a:extLst>
                </a:gridCol>
                <a:gridCol w="1052675">
                  <a:extLst>
                    <a:ext uri="{9D8B030D-6E8A-4147-A177-3AD203B41FA5}">
                      <a16:colId xmlns:a16="http://schemas.microsoft.com/office/drawing/2014/main" val="1851298237"/>
                    </a:ext>
                  </a:extLst>
                </a:gridCol>
              </a:tblGrid>
              <a:tr h="303460">
                <a:tc gridSpan="2">
                  <a:txBody>
                    <a:bodyPr/>
                    <a:lstStyle/>
                    <a:p>
                      <a:r>
                        <a:rPr lang="en-GB" sz="1200" b="1" dirty="0">
                          <a:latin typeface="Heiti SC Medium" pitchFamily="2" charset="-128"/>
                          <a:ea typeface="Heiti SC Medium" pitchFamily="2" charset="-128"/>
                        </a:rPr>
                        <a:t>Revenue per Customer </a:t>
                      </a:r>
                      <a:r>
                        <a:rPr lang="en-GB" sz="1200" b="0" dirty="0">
                          <a:solidFill>
                            <a:schemeClr val="bg1"/>
                          </a:solidFill>
                          <a:latin typeface="Heiti SC Medium" pitchFamily="2" charset="-128"/>
                          <a:ea typeface="Heiti SC Medium" pitchFamily="2" charset="-128"/>
                        </a:rPr>
                        <a:t>(</a:t>
                      </a:r>
                      <a:r>
                        <a:rPr lang="en-DE" sz="1200" b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Menlo" panose="020B0609030804020204" pitchFamily="49" charset="0"/>
                        </a:rPr>
                        <a:t>¤</a:t>
                      </a:r>
                      <a:r>
                        <a:rPr lang="en-GB" sz="1200" b="0" u="none" strike="noStrike" kern="1200" cap="none" spc="0" normalizeH="0" baseline="0" dirty="0">
                          <a:solidFill>
                            <a:schemeClr val="bg1"/>
                          </a:solidFill>
                          <a:effectLst/>
                          <a:latin typeface="Heiti SC Medium" pitchFamily="2" charset="-128"/>
                          <a:ea typeface="Heiti SC Medium" pitchFamily="2" charset="-128"/>
                        </a:rPr>
                        <a:t>)</a:t>
                      </a:r>
                      <a:endParaRPr lang="en-GB" sz="1200" b="1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166806"/>
                  </a:ext>
                </a:extLst>
              </a:tr>
              <a:tr h="3034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Minimum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50,85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98299366"/>
                  </a:ext>
                </a:extLst>
              </a:tr>
              <a:tr h="3034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Maximum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221,55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2558276"/>
                  </a:ext>
                </a:extLst>
              </a:tr>
              <a:tr h="3034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Average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111,67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91259119"/>
                  </a:ext>
                </a:extLst>
              </a:tr>
              <a:tr h="303460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66 888,39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71134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30002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4CD14DB-BB81-479F-A1FC-1C75640E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943A91B-7CA7-4592-A975-73B1BF8C4C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4" name="Freeform 7">
            <a:extLst>
              <a:ext uri="{FF2B5EF4-FFF2-40B4-BE49-F238E27FC236}">
                <a16:creationId xmlns:a16="http://schemas.microsoft.com/office/drawing/2014/main" id="{EC471314-E46A-414B-8D91-74880E84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entury Gothic" panose="020B0502020202020204"/>
              <a:ea typeface="+mn-ea"/>
              <a:cs typeface="+mn-cs"/>
            </a:endParaRPr>
          </a:p>
        </p:txBody>
      </p:sp>
      <p:sp useBgFill="1">
        <p:nvSpPr>
          <p:cNvPr id="26" name="Freeform: Shape 25">
            <a:extLst>
              <a:ext uri="{FF2B5EF4-FFF2-40B4-BE49-F238E27FC236}">
                <a16:creationId xmlns:a16="http://schemas.microsoft.com/office/drawing/2014/main" id="{6A681326-1C9D-44A3-A627-3871BDAE4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GB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C9DC886-1477-8DE5-673A-BDC6DD0FB705}"/>
              </a:ext>
            </a:extLst>
          </p:cNvPr>
          <p:cNvSpPr txBox="1">
            <a:spLocks/>
          </p:cNvSpPr>
          <p:nvPr/>
        </p:nvSpPr>
        <p:spPr>
          <a:xfrm>
            <a:off x="450000" y="450000"/>
            <a:ext cx="9252154" cy="101520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8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9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Question 5</a:t>
            </a:r>
            <a:br>
              <a:rPr lang="en-US" sz="80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</a:br>
            <a:r>
              <a:rPr lang="en-US" sz="1800" dirty="0">
                <a:solidFill>
                  <a:schemeClr val="bg1"/>
                </a:solidFill>
                <a:latin typeface="Heiti SC Medium" pitchFamily="2" charset="-128"/>
                <a:ea typeface="Heiti SC Medium" pitchFamily="2" charset="-128"/>
              </a:rPr>
              <a:t>Do sales figures vary between geographic regions? 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ABB0DAFE-C60C-D30F-9D78-DC725F844B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263001"/>
              </p:ext>
            </p:extLst>
          </p:nvPr>
        </p:nvGraphicFramePr>
        <p:xfrm>
          <a:off x="450001" y="1692002"/>
          <a:ext cx="6774764" cy="328222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9DEB362B-EBF0-1055-1146-8747D91CC370}"/>
              </a:ext>
            </a:extLst>
          </p:cNvPr>
          <p:cNvSpPr txBox="1"/>
          <p:nvPr/>
        </p:nvSpPr>
        <p:spPr>
          <a:xfrm>
            <a:off x="450000" y="5310983"/>
            <a:ext cx="5701655" cy="461665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r>
              <a:rPr lang="en-GB" sz="1200" dirty="0"/>
              <a:t>Despite differences in scale, </a:t>
            </a:r>
            <a:r>
              <a:rPr lang="en-GB" sz="1200" b="1" dirty="0"/>
              <a:t>average revenue per customer was consistent across all regions</a:t>
            </a:r>
            <a:r>
              <a:rPr lang="en-GB" sz="1200" dirty="0"/>
              <a:t>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E926FDC-271A-9FDF-2B79-5B7AD8955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588693"/>
              </p:ext>
            </p:extLst>
          </p:nvPr>
        </p:nvGraphicFramePr>
        <p:xfrm>
          <a:off x="6491235" y="4260501"/>
          <a:ext cx="5250763" cy="2310567"/>
        </p:xfrm>
        <a:graphic>
          <a:graphicData uri="http://schemas.openxmlformats.org/drawingml/2006/table">
            <a:tbl>
              <a:tblPr firstRow="1" lastRow="1" bandRow="1">
                <a:tableStyleId>{5C22544A-7EE6-4342-B048-85BDC9FD1C3A}</a:tableStyleId>
              </a:tblPr>
              <a:tblGrid>
                <a:gridCol w="1785509">
                  <a:extLst>
                    <a:ext uri="{9D8B030D-6E8A-4147-A177-3AD203B41FA5}">
                      <a16:colId xmlns:a16="http://schemas.microsoft.com/office/drawing/2014/main" val="1811108354"/>
                    </a:ext>
                  </a:extLst>
                </a:gridCol>
                <a:gridCol w="1135231">
                  <a:extLst>
                    <a:ext uri="{9D8B030D-6E8A-4147-A177-3AD203B41FA5}">
                      <a16:colId xmlns:a16="http://schemas.microsoft.com/office/drawing/2014/main" val="3152758780"/>
                    </a:ext>
                  </a:extLst>
                </a:gridCol>
                <a:gridCol w="1179318">
                  <a:extLst>
                    <a:ext uri="{9D8B030D-6E8A-4147-A177-3AD203B41FA5}">
                      <a16:colId xmlns:a16="http://schemas.microsoft.com/office/drawing/2014/main" val="1982232855"/>
                    </a:ext>
                  </a:extLst>
                </a:gridCol>
                <a:gridCol w="1150705">
                  <a:extLst>
                    <a:ext uri="{9D8B030D-6E8A-4147-A177-3AD203B41FA5}">
                      <a16:colId xmlns:a16="http://schemas.microsoft.com/office/drawing/2014/main" val="2715002849"/>
                    </a:ext>
                  </a:extLst>
                </a:gridCol>
              </a:tblGrid>
              <a:tr h="646959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Region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Customer Count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Total Revenue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Average per Customer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104556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Asia-Pacific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26 233,24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4407447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Europe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12 182,34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8952657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Middle East &amp; Africa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11 911,99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9964874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North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8 543,66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2927616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South America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8 017,16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111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381604"/>
                  </a:ext>
                </a:extLst>
              </a:tr>
              <a:tr h="277268"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Total</a:t>
                      </a:r>
                    </a:p>
                  </a:txBody>
                  <a:tcPr>
                    <a:lnR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1200" dirty="0">
                        <a:latin typeface="Heiti SC Medium" pitchFamily="2" charset="-128"/>
                        <a:ea typeface="Heiti SC Medium" pitchFamily="2" charset="-128"/>
                      </a:endParaRPr>
                    </a:p>
                  </a:txBody>
                  <a:tcPr>
                    <a:lnL w="12700" cap="flat" cmpd="sng" algn="ctr">
                      <a:solidFill>
                        <a:srgbClr val="15608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66 888,39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>
                          <a:latin typeface="Heiti SC Medium" pitchFamily="2" charset="-128"/>
                          <a:ea typeface="Heiti SC Medium" pitchFamily="2" charset="-128"/>
                        </a:rPr>
                        <a:t>599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098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5C2B5F0-0C38-3C88-CA47-A057B05CC573}"/>
              </a:ext>
            </a:extLst>
          </p:cNvPr>
          <p:cNvSpPr txBox="1"/>
          <p:nvPr/>
        </p:nvSpPr>
        <p:spPr>
          <a:xfrm>
            <a:off x="7674765" y="2660301"/>
            <a:ext cx="40672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D9D9D9"/>
            </a:solidFill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GB" sz="1200" b="1" dirty="0"/>
              <a:t>Sales figures varied significantly by region, largely mirroring customer distribution.</a:t>
            </a:r>
            <a:r>
              <a:rPr lang="en-GB" sz="1200" dirty="0"/>
              <a:t> Asia-Pacific had the highest customer count and revenue, followed by Europe and the Middle East &amp; Africa with similar volumes. North America and Latin America contributed the least.</a:t>
            </a:r>
          </a:p>
        </p:txBody>
      </p:sp>
    </p:spTree>
    <p:extLst>
      <p:ext uri="{BB962C8B-B14F-4D97-AF65-F5344CB8AC3E}">
        <p14:creationId xmlns:p14="http://schemas.microsoft.com/office/powerpoint/2010/main" val="23568997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EAB9E4-06AB-CD9F-7D7B-1D06AC45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1B28F63-CF00-448F-B141-FE33C33B18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E609E2-8522-44E4-9077-980E5BCF3E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FA533C5-33E3-4611-AF9F-72811D8B2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949AD42-25FD-4C3D-9EEE-B7FEC58099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AC7D913-60B7-4603-881B-831DA5D3A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7F0FDC4-AD8C-47D9-9131-623C98ADB0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4" name="Freeform: Shape 23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1C5B5C-3B76-5E8F-CDA7-BE47B3436F6D}"/>
              </a:ext>
            </a:extLst>
          </p:cNvPr>
          <p:cNvSpPr txBox="1"/>
          <p:nvPr/>
        </p:nvSpPr>
        <p:spPr>
          <a:xfrm>
            <a:off x="1219437" y="1854820"/>
            <a:ext cx="6974911" cy="418831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HEITI SC MEDIUM" pitchFamily="2" charset="-128"/>
                <a:ea typeface="HEITI SC MEDIUM" pitchFamily="2" charset="-128"/>
              </a:rPr>
              <a:t>Catalogue performance was uneven</a:t>
            </a:r>
            <a:r>
              <a:rPr lang="en-GB" sz="1600" dirty="0">
                <a:latin typeface="Heiti SC Medium" pitchFamily="2" charset="-128"/>
                <a:ea typeface="Heiti SC Medium" pitchFamily="2" charset="-128"/>
              </a:rPr>
              <a:t>, with a small number of titles generating disproportionately high revenue and many earning very little.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HEITI SC MEDIUM" pitchFamily="2" charset="-128"/>
                <a:ea typeface="HEITI SC MEDIUM" pitchFamily="2" charset="-128"/>
              </a:rPr>
              <a:t>Return behaviour showed little correlation</a:t>
            </a:r>
            <a:r>
              <a:rPr lang="en-GB" sz="1600" dirty="0">
                <a:latin typeface="Heiti SC Medium" pitchFamily="2" charset="-128"/>
                <a:ea typeface="Heiti SC Medium" pitchFamily="2" charset="-128"/>
              </a:rPr>
              <a:t> with assigned rental terms, suggesting customer habits were independent of predefined rental policies.</a:t>
            </a:r>
          </a:p>
          <a:p>
            <a:pPr marL="342900" indent="-342900">
              <a:buFont typeface="+mj-lt"/>
              <a:buAutoNum type="arabicPeriod"/>
            </a:pPr>
            <a:endParaRPr lang="en-GB" sz="1600" b="1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HEITI SC MEDIUM" pitchFamily="2" charset="-128"/>
                <a:ea typeface="HEITI SC MEDIUM" pitchFamily="2" charset="-128"/>
              </a:rPr>
              <a:t>Customer activity was highly concentrated</a:t>
            </a:r>
            <a:r>
              <a:rPr lang="en-GB" sz="1600" dirty="0">
                <a:latin typeface="Heiti SC Medium" pitchFamily="2" charset="-128"/>
                <a:ea typeface="Heiti SC Medium" pitchFamily="2" charset="-128"/>
              </a:rPr>
              <a:t>, with just 10 countries responsible for over half of global revenue and customer volume.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HEITI SC MEDIUM" pitchFamily="2" charset="-128"/>
                <a:ea typeface="HEITI SC MEDIUM" pitchFamily="2" charset="-128"/>
              </a:rPr>
              <a:t>Top spenders were globally dispersed</a:t>
            </a:r>
            <a:r>
              <a:rPr lang="en-GB" sz="1600" dirty="0">
                <a:latin typeface="Heiti SC Medium" pitchFamily="2" charset="-128"/>
                <a:ea typeface="Heiti SC Medium" pitchFamily="2" charset="-128"/>
              </a:rPr>
              <a:t>, but their individual impact on total revenue was limited.</a:t>
            </a:r>
          </a:p>
          <a:p>
            <a:pPr marL="342900" indent="-342900">
              <a:buFont typeface="+mj-lt"/>
              <a:buAutoNum type="arabicPeriod"/>
            </a:pPr>
            <a:endParaRPr lang="en-GB" sz="1600" dirty="0">
              <a:latin typeface="Heiti SC Medium" pitchFamily="2" charset="-128"/>
              <a:ea typeface="Heiti SC Medium" pitchFamily="2" charset="-128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600" b="1" dirty="0">
                <a:latin typeface="HEITI SC MEDIUM" pitchFamily="2" charset="-128"/>
                <a:ea typeface="HEITI SC MEDIUM" pitchFamily="2" charset="-128"/>
              </a:rPr>
              <a:t>Asia-Pacific led all regions</a:t>
            </a:r>
            <a:r>
              <a:rPr lang="en-GB" sz="1600" dirty="0">
                <a:latin typeface="Heiti SC Medium" pitchFamily="2" charset="-128"/>
                <a:ea typeface="Heiti SC Medium" pitchFamily="2" charset="-128"/>
              </a:rPr>
              <a:t> in both customer count and revenue, followed by Europe and the Middle East &amp; Africa.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B1583-2D94-D122-9DF8-887BD4738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5" y="592183"/>
            <a:ext cx="6974915" cy="1008017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5600" b="0" i="0" kern="1200" dirty="0">
                <a:solidFill>
                  <a:schemeClr val="tx2"/>
                </a:solidFill>
                <a:latin typeface="Heiti SC Medium" pitchFamily="2" charset="-128"/>
                <a:ea typeface="Heiti SC Medium" pitchFamily="2" charset="-128"/>
              </a:rPr>
              <a:t>Summary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1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22186</TotalTime>
  <Words>1053</Words>
  <Application>Microsoft Macintosh PowerPoint</Application>
  <PresentationFormat>Widescreen</PresentationFormat>
  <Paragraphs>339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Heiti SC Medium</vt:lpstr>
      <vt:lpstr>Heiti SC Medium</vt:lpstr>
      <vt:lpstr>Aptos</vt:lpstr>
      <vt:lpstr>Century Gothic</vt:lpstr>
      <vt:lpstr>Menlo</vt:lpstr>
      <vt:lpstr>Wingdings 3</vt:lpstr>
      <vt:lpstr>Ion</vt:lpstr>
      <vt:lpstr>Streaming Service Launch Strategy</vt:lpstr>
      <vt:lpstr>Key Questions</vt:lpstr>
      <vt:lpstr>Question 1 Which movies contributed the most / least to revenue gain?  </vt:lpstr>
      <vt:lpstr>Question 2 What was the average rental duration for all videos?</vt:lpstr>
      <vt:lpstr>Question 3 Which countries are customers based in?</vt:lpstr>
      <vt:lpstr>Question 4 Where are customers that spend the most located? </vt:lpstr>
      <vt:lpstr>PowerPoint Presentation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Griesel</dc:creator>
  <cp:lastModifiedBy>David Griesel</cp:lastModifiedBy>
  <cp:revision>36</cp:revision>
  <cp:lastPrinted>2025-06-09T19:54:04Z</cp:lastPrinted>
  <dcterms:created xsi:type="dcterms:W3CDTF">2024-09-11T19:52:03Z</dcterms:created>
  <dcterms:modified xsi:type="dcterms:W3CDTF">2025-06-23T15:15:39Z</dcterms:modified>
</cp:coreProperties>
</file>