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9" r:id="rId10"/>
    <p:sldId id="268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utorial" id="{E8B8B779-C037-4864-B17C-C02845DED49A}">
          <p14:sldIdLst>
            <p14:sldId id="256"/>
            <p14:sldId id="259"/>
          </p14:sldIdLst>
        </p14:section>
        <p14:section name="Functions" id="{BEF183DA-0346-4785-A897-98D0CCA0CB88}">
          <p14:sldIdLst>
            <p14:sldId id="260"/>
            <p14:sldId id="261"/>
            <p14:sldId id="262"/>
            <p14:sldId id="263"/>
            <p14:sldId id="266"/>
            <p14:sldId id="267"/>
            <p14:sldId id="269"/>
            <p14:sldId id="268"/>
            <p14:sldId id="270"/>
            <p14:sldId id="271"/>
            <p14:sldId id="273"/>
            <p14:sldId id="272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6433" autoAdjust="0"/>
  </p:normalViewPr>
  <p:slideViewPr>
    <p:cSldViewPr snapToGrid="0">
      <p:cViewPr varScale="1">
        <p:scale>
          <a:sx n="136" d="100"/>
          <a:sy n="136" d="100"/>
        </p:scale>
        <p:origin x="138" y="108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Python 3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7: Functions</a:t>
            </a:r>
          </a:p>
        </p:txBody>
      </p:sp>
    </p:spTree>
    <p:extLst>
      <p:ext uri="{BB962C8B-B14F-4D97-AF65-F5344CB8AC3E}">
        <p14:creationId xmlns:p14="http://schemas.microsoft.com/office/powerpoint/2010/main" val="33914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reasons to use functions is a programming principle called D.R.Y. (Don't Repeat Yourself).</a:t>
            </a:r>
          </a:p>
          <a:p>
            <a:r>
              <a:rPr lang="en-GB" dirty="0"/>
              <a:t>When possible, you should try not to repeat yourself in programming.</a:t>
            </a:r>
          </a:p>
          <a:p>
            <a:r>
              <a:rPr lang="en-GB" dirty="0"/>
              <a:t>This is because if you need to change something, you should only have to change it in one place.</a:t>
            </a:r>
          </a:p>
          <a:p>
            <a:r>
              <a:rPr lang="en-GB" dirty="0"/>
              <a:t>If you have copy + pasted something into multiple places, then you need to track down every single place you have done this and edit them.</a:t>
            </a:r>
          </a:p>
        </p:txBody>
      </p:sp>
    </p:spTree>
    <p:extLst>
      <p:ext uri="{BB962C8B-B14F-4D97-AF65-F5344CB8AC3E}">
        <p14:creationId xmlns:p14="http://schemas.microsoft.com/office/powerpoint/2010/main" val="387524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Bad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/>
          </a:bodyPr>
          <a:lstStyle/>
          <a:p>
            <a:r>
              <a:rPr lang="en-GB" dirty="0"/>
              <a:t>This program has a mistake in it.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Example4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2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6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8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1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– Good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2999131" cy="41954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With a function instead, the program might have looked like this.</a:t>
            </a:r>
          </a:p>
          <a:p>
            <a:r>
              <a:rPr lang="en-GB" dirty="0"/>
              <a:t>This still has the same error in it.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r>
              <a:rPr lang="en-GB" dirty="0">
                <a:solidFill>
                  <a:srgbClr val="FFFF00"/>
                </a:solidFill>
              </a:rPr>
              <a:t>Can you find the mistake ?</a:t>
            </a:r>
          </a:p>
          <a:p>
            <a:r>
              <a:rPr lang="en-GB" dirty="0">
                <a:solidFill>
                  <a:srgbClr val="FFFF00"/>
                </a:solidFill>
              </a:rPr>
              <a:t>Can you fix it ?</a:t>
            </a:r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4901" y="2052917"/>
            <a:ext cx="67349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Example5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print(f"{a} + {b} = {a - b}")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add(4,2)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add(10,6)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add(8,4)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17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3812720" cy="4195481"/>
          </a:xfrm>
        </p:spPr>
        <p:txBody>
          <a:bodyPr/>
          <a:lstStyle/>
          <a:p>
            <a:r>
              <a:rPr lang="en-GB" dirty="0"/>
              <a:t>So far we have been dealing with positional arguments.</a:t>
            </a:r>
          </a:p>
          <a:p>
            <a:r>
              <a:rPr lang="en-GB" dirty="0"/>
              <a:t>This snippet of code has a </a:t>
            </a:r>
            <a:r>
              <a:rPr lang="en-GB" dirty="0" err="1"/>
              <a:t>firstname</a:t>
            </a:r>
            <a:r>
              <a:rPr lang="en-GB" dirty="0"/>
              <a:t> and a surname argument, and you give it in order.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0146" y="5524739"/>
            <a:ext cx="36425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Does it do what you think it does ?</a:t>
            </a:r>
          </a:p>
        </p:txBody>
      </p:sp>
      <p:sp>
        <p:nvSpPr>
          <p:cNvPr id="6" name="Rectangle 5"/>
          <p:cNvSpPr/>
          <p:nvPr/>
        </p:nvSpPr>
        <p:spPr>
          <a:xfrm>
            <a:off x="5348472" y="205975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Example6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surname):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print("&lt;Say this in a robot voice&gt;")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Surname: {surname}")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("David", "Groves")</a:t>
            </a:r>
          </a:p>
        </p:txBody>
      </p:sp>
    </p:spTree>
    <p:extLst>
      <p:ext uri="{BB962C8B-B14F-4D97-AF65-F5344CB8AC3E}">
        <p14:creationId xmlns:p14="http://schemas.microsoft.com/office/powerpoint/2010/main" val="25034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362493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can also have named arguments.</a:t>
            </a:r>
          </a:p>
          <a:p>
            <a:r>
              <a:rPr lang="en-GB" dirty="0"/>
              <a:t>When you declare a function, you declare a variable name for the named argument, and a default value.</a:t>
            </a:r>
          </a:p>
          <a:p>
            <a:r>
              <a:rPr lang="en-GB" dirty="0"/>
              <a:t>If the named argument is omitted from the program, the default value used where the function is declared is used.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Remember :-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MUST</a:t>
            </a:r>
            <a:r>
              <a:rPr lang="en-GB" dirty="0"/>
              <a:t> specify positional arguments when calling a function.</a:t>
            </a:r>
          </a:p>
          <a:p>
            <a:pPr lvl="1"/>
            <a:r>
              <a:rPr lang="en-GB" dirty="0"/>
              <a:t>You </a:t>
            </a:r>
            <a:r>
              <a:rPr lang="en-GB" b="1" u="sng" dirty="0"/>
              <a:t>MAY</a:t>
            </a:r>
            <a:r>
              <a:rPr lang="en-GB" dirty="0"/>
              <a:t> specify named arguments, and if you don't, the default value will be used.</a:t>
            </a:r>
          </a:p>
          <a:p>
            <a:pPr lvl="1"/>
            <a:endParaRPr lang="en-GB" dirty="0"/>
          </a:p>
          <a:p>
            <a:r>
              <a:rPr lang="en-GB" dirty="0"/>
              <a:t>Lets look at an example on the next slide to tie this all together !</a:t>
            </a:r>
          </a:p>
        </p:txBody>
      </p:sp>
    </p:spTree>
    <p:extLst>
      <p:ext uri="{BB962C8B-B14F-4D97-AF65-F5344CB8AC3E}">
        <p14:creationId xmlns:p14="http://schemas.microsoft.com/office/powerpoint/2010/main" val="122110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Example7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(items, separator=" "):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 items[:-1]: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(f"{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}{separator}", end="")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print(f"{items[-1]}")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numbers = [1,2,3,4,5]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separator=", 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separator="--&gt;")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separator="\n")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print_separated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/>
              <a:t>takes</a:t>
            </a:r>
          </a:p>
          <a:p>
            <a:pPr lvl="1"/>
            <a:r>
              <a:rPr lang="en-GB" dirty="0"/>
              <a:t>1 positional argument, the list of items.</a:t>
            </a:r>
          </a:p>
          <a:p>
            <a:pPr lvl="1"/>
            <a:r>
              <a:rPr lang="en-GB" dirty="0"/>
              <a:t>Optionally a separator argument, which if you omit is set to a space.</a:t>
            </a:r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2789478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Named Arguments – 2</a:t>
            </a:r>
            <a:r>
              <a:rPr lang="en-GB" baseline="30000" dirty="0"/>
              <a:t>nd</a:t>
            </a:r>
            <a:r>
              <a:rPr lang="en-GB" dirty="0"/>
              <a:t> Example.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Example8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maths(a, b, operator="+"):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"+":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+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"-":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-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"*":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* b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operator == "/":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a / b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print(maths(3,3,"+"))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print(maths(4,6))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print(maths(6,3,"*"))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print(maths(16,4,"/"))</a:t>
            </a:r>
          </a:p>
          <a:p>
            <a:pPr marL="0" indent="0">
              <a:buNone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print(maths(128,128))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Here is a different example, perhaps a less useful one !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083397" y="4848399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37127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Class Functions.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89279" y="1853248"/>
            <a:ext cx="5428060" cy="48194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Example9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- b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subtract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print(maths(3,3))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print(maths(128,64))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maths = add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print(maths(9,5))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5243167" cy="3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Functions in Python are called "first class objects".</a:t>
            </a:r>
          </a:p>
          <a:p>
            <a:r>
              <a:rPr lang="en-GB" dirty="0">
                <a:latin typeface="+mn-lt"/>
              </a:rPr>
              <a:t>This isn't true in all programming languages.</a:t>
            </a:r>
          </a:p>
          <a:p>
            <a:r>
              <a:rPr lang="en-GB" dirty="0">
                <a:latin typeface="+mn-lt"/>
              </a:rPr>
              <a:t>This means you can assign a function to a variable and then use it.</a:t>
            </a:r>
          </a:p>
          <a:p>
            <a:r>
              <a:rPr lang="en-GB" dirty="0">
                <a:latin typeface="+mn-lt"/>
              </a:rPr>
              <a:t>This might seem a little odd at first, so have a look at this example.</a:t>
            </a:r>
            <a:endParaRPr lang="en-GB" dirty="0"/>
          </a:p>
          <a:p>
            <a:pPr lvl="1"/>
            <a:r>
              <a:rPr lang="en-GB" i="1" u="sng" dirty="0">
                <a:latin typeface="+mn-lt"/>
              </a:rPr>
              <a:t>Note: </a:t>
            </a:r>
            <a:r>
              <a:rPr lang="en-GB" i="1" u="sng" dirty="0" err="1">
                <a:latin typeface="+mn-lt"/>
              </a:rPr>
              <a:t>Pycharm</a:t>
            </a:r>
            <a:r>
              <a:rPr lang="en-GB" i="1" u="sng" dirty="0">
                <a:latin typeface="+mn-lt"/>
              </a:rPr>
              <a:t> might try and autocomplete brackets because normally you want to use a function rather than assign a function to a variable. Just use backspace to remove the autocompleted brackets.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111" y="5359145"/>
            <a:ext cx="36425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Type it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Is that what it did ?</a:t>
            </a:r>
          </a:p>
        </p:txBody>
      </p:sp>
    </p:spTree>
    <p:extLst>
      <p:ext uri="{BB962C8B-B14F-4D97-AF65-F5344CB8AC3E}">
        <p14:creationId xmlns:p14="http://schemas.microsoft.com/office/powerpoint/2010/main" val="61436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use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You should use a function when :-</a:t>
            </a:r>
          </a:p>
          <a:p>
            <a:pPr lvl="1"/>
            <a:r>
              <a:rPr lang="en-GB" dirty="0">
                <a:latin typeface="+mn-lt"/>
              </a:rPr>
              <a:t>Multiple parts of your program might want to do something.</a:t>
            </a:r>
          </a:p>
          <a:p>
            <a:pPr lvl="1"/>
            <a:r>
              <a:rPr lang="en-GB" dirty="0">
                <a:latin typeface="+mn-lt"/>
              </a:rPr>
              <a:t>When you want to break your program down into smaller subtasks to make it easier for a human to read and understand.</a:t>
            </a:r>
          </a:p>
          <a:p>
            <a:pPr lvl="1"/>
            <a:r>
              <a:rPr lang="en-GB" dirty="0">
                <a:latin typeface="+mn-lt"/>
              </a:rPr>
              <a:t>Keeping DRY. Not repeating yourself. If you want to change how something works, you only need to change it once if you have written a function and kept using it.</a:t>
            </a:r>
          </a:p>
        </p:txBody>
      </p:sp>
    </p:spTree>
    <p:extLst>
      <p:ext uri="{BB962C8B-B14F-4D97-AF65-F5344CB8AC3E}">
        <p14:creationId xmlns:p14="http://schemas.microsoft.com/office/powerpoint/2010/main" val="10864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Use Of Functions.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6111" y="1853247"/>
            <a:ext cx="10582062" cy="3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>
                <a:latin typeface="+mn-lt"/>
              </a:rPr>
              <a:t>The next examples are code written without functions on the left.</a:t>
            </a:r>
          </a:p>
          <a:p>
            <a:r>
              <a:rPr lang="en-GB" dirty="0">
                <a:latin typeface="+mn-lt"/>
              </a:rPr>
              <a:t>Then versions written with functions on the right.</a:t>
            </a:r>
          </a:p>
          <a:p>
            <a:endParaRPr lang="en-GB" dirty="0">
              <a:latin typeface="+mn-lt"/>
            </a:endParaRPr>
          </a:p>
          <a:p>
            <a:r>
              <a:rPr lang="en-GB" dirty="0">
                <a:latin typeface="+mn-lt"/>
              </a:rPr>
              <a:t>They both do the same thing.</a:t>
            </a:r>
          </a:p>
          <a:p>
            <a:r>
              <a:rPr lang="en-GB" dirty="0">
                <a:latin typeface="+mn-lt"/>
              </a:rPr>
              <a:t>See if you understand why the code with functions is easier to understand and to edit.</a:t>
            </a:r>
          </a:p>
        </p:txBody>
      </p:sp>
    </p:spTree>
    <p:extLst>
      <p:ext uri="{BB962C8B-B14F-4D97-AF65-F5344CB8AC3E}">
        <p14:creationId xmlns:p14="http://schemas.microsoft.com/office/powerpoint/2010/main" val="193727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of this week.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about functions !</a:t>
            </a:r>
          </a:p>
        </p:txBody>
      </p:sp>
    </p:spTree>
    <p:extLst>
      <p:ext uri="{BB962C8B-B14F-4D97-AF65-F5344CB8AC3E}">
        <p14:creationId xmlns:p14="http://schemas.microsoft.com/office/powerpoint/2010/main" val="145143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1.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5573457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Example10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3m by 5m has area { 3 * 5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different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2m by 6m has area { 2 * 6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yet another different rectangle.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5m by 7m has area { 5 * 7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Calculate the area of a final rectangle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4m by 4m has area { 4 * 4 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517463"/>
            <a:ext cx="6096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Example11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rectangle with sides {a}m by {b}m has area {a * b}m squared")</a:t>
            </a:r>
          </a:p>
          <a:p>
            <a:endParaRPr lang="en-GB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(3,5)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(2,6)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(5,7)</a:t>
            </a:r>
          </a:p>
          <a:p>
            <a:r>
              <a:rPr lang="en-GB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print_area_rectangle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(4,4)</a:t>
            </a:r>
          </a:p>
        </p:txBody>
      </p:sp>
    </p:spTree>
    <p:extLst>
      <p:ext uri="{BB962C8B-B14F-4D97-AF65-F5344CB8AC3E}">
        <p14:creationId xmlns:p14="http://schemas.microsoft.com/office/powerpoint/2010/main" val="158698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Functions vs Functions 2.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1517463"/>
            <a:ext cx="657023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Example12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(1,6))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 +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(1,4))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results = []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(1,5))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2778" y="1517463"/>
            <a:ext cx="46296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Example13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rolls(dice, sides, 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results = []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range(times):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0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range(dice):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 +=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random.randint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(1,sides)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results.append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return(results)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2 dice with 6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print(rolls(2,6,10))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3 dice with 4 sides 10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print(rolls(3,4,10))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f"Rolling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1 die with 20 sides 5 times")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print(rolls(1,20,5))</a:t>
            </a: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7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!</a:t>
            </a:r>
          </a:p>
        </p:txBody>
      </p:sp>
      <p:pic>
        <p:nvPicPr>
          <p:cNvPr id="3074" name="Picture 2" descr="Image result for homework bart simp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429" y="1623155"/>
            <a:ext cx="8930759" cy="498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4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3937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Homework1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double():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(double(8))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(double(16))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(double(32))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(double(14))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(double(11))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69748" y="2059459"/>
            <a:ext cx="3937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38524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9730" y="2059459"/>
            <a:ext cx="6260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Homework2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(numbers):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([3,4,5]))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([2,3,4]))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multiply_together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([2,2,2,2]))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6388" y="2059459"/>
            <a:ext cx="41601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32138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 smtClean="0"/>
              <a:t>It should return the names of babies of the animals listed.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89686" y="2927864"/>
            <a:ext cx="626075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Homework3</a:t>
            </a: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(animal):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("Dog"))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("Cat"))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Kangaroo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Cow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baby_name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Llama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8423" y="2707853"/>
            <a:ext cx="4160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Pup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Chick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Joey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Don't know :(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78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749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function so the program has the expected output.</a:t>
            </a:r>
          </a:p>
          <a:p>
            <a:endParaRPr lang="en-GB" dirty="0"/>
          </a:p>
          <a:p>
            <a:r>
              <a:rPr lang="en-GB" dirty="0" smtClean="0"/>
              <a:t>It should return the area of a circle from a given radius. Assume all units are in centimetres.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89685" y="2927864"/>
            <a:ext cx="1040884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Homework4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3.14159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 radius in [3, 5, 9, 12, 44]: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radius {radius}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circleArea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(radius)} cm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9686" y="4882245"/>
            <a:ext cx="104088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F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</a:t>
            </a:r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3 cm is 28.27431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5 cm is 78.53975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9 cm is 254.46878999999998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12 cm is 452.38896 cm squared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Area of circle of radius 44 cm is 6082.11824 cm squared</a:t>
            </a: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1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686" y="1507524"/>
            <a:ext cx="100995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note the following rules for international phone numbers.</a:t>
            </a:r>
          </a:p>
          <a:p>
            <a:endParaRPr lang="en-GB" dirty="0"/>
          </a:p>
          <a:p>
            <a:r>
              <a:rPr lang="en-GB" dirty="0"/>
              <a:t>To convert a UK phone number to an international number (that you could call from any country), you should :-</a:t>
            </a:r>
          </a:p>
          <a:p>
            <a:r>
              <a:rPr lang="en-GB" dirty="0"/>
              <a:t>	1.) Remove the 0 from the front of it.</a:t>
            </a:r>
          </a:p>
          <a:p>
            <a:r>
              <a:rPr lang="en-GB" dirty="0"/>
              <a:t>	2.) Add the country code +44 to the front of it.</a:t>
            </a:r>
          </a:p>
          <a:p>
            <a:endParaRPr lang="en-GB" dirty="0"/>
          </a:p>
          <a:p>
            <a:r>
              <a:rPr lang="en-GB" dirty="0"/>
              <a:t>To convert a US phone number to an international number.</a:t>
            </a:r>
          </a:p>
          <a:p>
            <a:r>
              <a:rPr lang="en-GB" dirty="0"/>
              <a:t>	1.) Add the country code +1 to the front of it.</a:t>
            </a:r>
          </a:p>
          <a:p>
            <a:endParaRPr lang="en-GB" dirty="0"/>
          </a:p>
          <a:p>
            <a:r>
              <a:rPr lang="en-GB" dirty="0"/>
              <a:t>To convert a German phone to an international number, you should :-</a:t>
            </a:r>
          </a:p>
          <a:p>
            <a:r>
              <a:rPr lang="en-GB" dirty="0"/>
              <a:t>	1.) Remove any number of 0's that are at the front of it.</a:t>
            </a:r>
          </a:p>
          <a:p>
            <a:r>
              <a:rPr lang="en-GB" dirty="0"/>
              <a:t>	2.) Add the country code +49 to the front of it.</a:t>
            </a:r>
          </a:p>
        </p:txBody>
      </p:sp>
    </p:spTree>
    <p:extLst>
      <p:ext uri="{BB962C8B-B14F-4D97-AF65-F5344CB8AC3E}">
        <p14:creationId xmlns:p14="http://schemas.microsoft.com/office/powerpoint/2010/main" val="1216164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5 (part 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6162" y="1853248"/>
            <a:ext cx="10099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Complete the three functions below, so the rules indicated in the previous example are followed.</a:t>
            </a:r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06162" y="2776578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3978" y="276766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Expected Output</a:t>
            </a:r>
          </a:p>
          <a:p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+44717171717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+15551112345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+15559876543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+44123456789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+449876543</a:t>
            </a:r>
          </a:p>
        </p:txBody>
      </p:sp>
    </p:spTree>
    <p:extLst>
      <p:ext uri="{BB962C8B-B14F-4D97-AF65-F5344CB8AC3E}">
        <p14:creationId xmlns:p14="http://schemas.microsoft.com/office/powerpoint/2010/main" val="3487239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Section !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162" y="2425169"/>
            <a:ext cx="4662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Homework5 (Dave's first answer).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Remove the leading 0's.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"+44"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"+1"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"+49"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stripped_string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20591" y="2425169"/>
            <a:ext cx="62148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Week7, Bonus.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number.lstrip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("0")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"+"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countrycode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+ number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44)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(number, 1)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(number):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add_country_code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strip_leading_zeros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(number), 49)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("0717171717"))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("5551112345"))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("5559876543"))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("0123456789"))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de_to_int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("0009876543"))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730" y="1243914"/>
            <a:ext cx="100831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Both these programs do the same thing.</a:t>
            </a:r>
          </a:p>
          <a:p>
            <a:endParaRPr lang="en-GB" sz="1400" dirty="0"/>
          </a:p>
          <a:p>
            <a:r>
              <a:rPr lang="en-GB" sz="1400" dirty="0">
                <a:solidFill>
                  <a:srgbClr val="FFFF00"/>
                </a:solidFill>
              </a:rPr>
              <a:t>Write 2 or 3 paragraphs comparing and contrasting them.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do you think is the easiest to read and understand ?</a:t>
            </a:r>
          </a:p>
          <a:p>
            <a:r>
              <a:rPr lang="en-GB" sz="1400" dirty="0">
                <a:solidFill>
                  <a:srgbClr val="FFFF00"/>
                </a:solidFill>
              </a:rPr>
              <a:t>Which would be easier to add additional countries to ?</a:t>
            </a:r>
          </a:p>
        </p:txBody>
      </p:sp>
    </p:spTree>
    <p:extLst>
      <p:ext uri="{BB962C8B-B14F-4D97-AF65-F5344CB8AC3E}">
        <p14:creationId xmlns:p14="http://schemas.microsoft.com/office/powerpoint/2010/main" val="358573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have already been using functions without knowing it !</a:t>
            </a:r>
          </a:p>
          <a:p>
            <a:r>
              <a:rPr lang="en-GB" dirty="0"/>
              <a:t>Here are some you have already used :-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reversed()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type()</a:t>
            </a:r>
          </a:p>
        </p:txBody>
      </p:sp>
    </p:spTree>
    <p:extLst>
      <p:ext uri="{BB962C8B-B14F-4D97-AF65-F5344CB8AC3E}">
        <p14:creationId xmlns:p14="http://schemas.microsoft.com/office/powerpoint/2010/main" val="62840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are the components of a function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Functions can take </a:t>
            </a:r>
            <a:r>
              <a:rPr lang="en-GB" b="1" u="sng" dirty="0"/>
              <a:t>arguments</a:t>
            </a:r>
            <a:r>
              <a:rPr lang="en-GB" dirty="0"/>
              <a:t>, and can have </a:t>
            </a:r>
            <a:r>
              <a:rPr lang="en-GB" b="1" u="sng" dirty="0"/>
              <a:t>return values</a:t>
            </a:r>
            <a:r>
              <a:rPr lang="en-GB" dirty="0"/>
              <a:t>.</a:t>
            </a:r>
          </a:p>
          <a:p>
            <a:r>
              <a:rPr lang="en-GB" dirty="0"/>
              <a:t>Although a function CAN take arguments, and CAN have a return value, these are both optional.</a:t>
            </a:r>
          </a:p>
          <a:p>
            <a:r>
              <a:rPr lang="en-GB" dirty="0"/>
              <a:t>The arguments are the things inside the brackets, and they are input to the function.</a:t>
            </a:r>
          </a:p>
          <a:p>
            <a:pPr lvl="1"/>
            <a:r>
              <a:rPr lang="en-GB" dirty="0"/>
              <a:t>For example, the string "Hello World" is the argument here to string.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print("Hello World")</a:t>
            </a:r>
          </a:p>
          <a:p>
            <a:r>
              <a:rPr lang="en-GB" dirty="0"/>
              <a:t>The return values are what you get out of a function.</a:t>
            </a:r>
          </a:p>
          <a:p>
            <a:pPr lvl="1"/>
            <a:r>
              <a:rPr lang="en-GB" dirty="0"/>
              <a:t>For example, the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here is the return value,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"What is your name?" </a:t>
            </a:r>
            <a:r>
              <a:rPr lang="en-GB" dirty="0"/>
              <a:t>is the argument.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input("What is your name ?")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9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Defining a function.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Last week, we said we would write a happy birthday function.</a:t>
            </a:r>
          </a:p>
          <a:p>
            <a:r>
              <a:rPr lang="en-GB" dirty="0"/>
              <a:t>So we need to know how to define a function.</a:t>
            </a:r>
          </a:p>
          <a:p>
            <a:r>
              <a:rPr lang="en-GB" dirty="0"/>
              <a:t>Here is a very simple example.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436661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Example1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hello(name):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{name}"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print(hello("David"))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A more complicated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The last program might have seemed a bit silly.</a:t>
            </a:r>
          </a:p>
          <a:p>
            <a:r>
              <a:rPr lang="en-GB" dirty="0"/>
              <a:t>But we can make it much more complicated when hopefully it will show you why it is more useful.</a:t>
            </a:r>
          </a:p>
          <a:p>
            <a:pPr lvl="1"/>
            <a:r>
              <a:rPr lang="en-GB" i="1" dirty="0"/>
              <a:t>Note: This has no return values.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it will do before you run it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Example2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(name):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you,")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f"Happy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birthday, dear {name}")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print("Happy birthday to you!")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print("======================")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("Annabelle")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("Billy")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happy_birthday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("Christopher")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Multiple arguments.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/>
          </a:bodyPr>
          <a:lstStyle/>
          <a:p>
            <a:r>
              <a:rPr lang="en-GB" dirty="0"/>
              <a:t>Functions can have more complicated error messages when you get things wrong with functions.</a:t>
            </a:r>
          </a:p>
          <a:p>
            <a:r>
              <a:rPr lang="en-GB" dirty="0"/>
              <a:t>This program has an error in it, and won't work.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Type in this program.</a:t>
            </a:r>
          </a:p>
          <a:p>
            <a:r>
              <a:rPr lang="en-GB" dirty="0">
                <a:solidFill>
                  <a:srgbClr val="FFFF00"/>
                </a:solidFill>
              </a:rPr>
              <a:t>Can you work out what the error will be and why ?</a:t>
            </a: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Week7, Example3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add(a, b):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print(add("Hello", 3))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7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Errors.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366612" cy="419548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This was my error message.</a:t>
            </a:r>
          </a:p>
          <a:p>
            <a:r>
              <a:rPr lang="en-GB" dirty="0"/>
              <a:t>The top section (in green) shows where the function was called, or used.</a:t>
            </a:r>
          </a:p>
          <a:p>
            <a:r>
              <a:rPr lang="en-GB" dirty="0"/>
              <a:t>The bottom section (in orange) shows where the actual error took place, and what it was.</a:t>
            </a:r>
          </a:p>
          <a:p>
            <a:endParaRPr lang="en-GB" dirty="0"/>
          </a:p>
          <a:p>
            <a:r>
              <a:rPr lang="en-GB" dirty="0"/>
              <a:t>So you can deduce, add was called with "Hello" and 3.</a:t>
            </a:r>
          </a:p>
          <a:p>
            <a:r>
              <a:rPr lang="en-GB" dirty="0"/>
              <a:t>And you had a </a:t>
            </a:r>
            <a:r>
              <a:rPr lang="en-GB" dirty="0" err="1"/>
              <a:t>TypeError</a:t>
            </a:r>
            <a:r>
              <a:rPr lang="en-GB" dirty="0"/>
              <a:t>, because you tried to add a string and an integer.</a:t>
            </a:r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endParaRPr lang="en-GB" dirty="0">
              <a:solidFill>
                <a:srgbClr val="FFFF00"/>
              </a:solidFill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05292" y="2052917"/>
            <a:ext cx="586177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6, in &lt;module&gt;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print(add("Hello", 3))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"example.py", line 4, in add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+ b</a:t>
            </a:r>
          </a:p>
          <a:p>
            <a:pPr marL="0" indent="0">
              <a:buNone/>
            </a:pP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must be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not </a:t>
            </a:r>
            <a:r>
              <a:rPr lang="en-GB" sz="16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GB" sz="16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0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DRY: Don't repeat yourself.</a:t>
            </a:r>
          </a:p>
        </p:txBody>
      </p:sp>
      <p:pic>
        <p:nvPicPr>
          <p:cNvPr id="1026" name="Picture 2" descr="Image result for dont repea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136" y="1790388"/>
            <a:ext cx="7892793" cy="424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549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23445</TotalTime>
  <Words>2406</Words>
  <Application>Microsoft Office PowerPoint</Application>
  <PresentationFormat>Widescreen</PresentationFormat>
  <Paragraphs>470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Courier New</vt:lpstr>
      <vt:lpstr>Wingdings 3</vt:lpstr>
      <vt:lpstr>Ion</vt:lpstr>
      <vt:lpstr>Learning Python 3 </vt:lpstr>
      <vt:lpstr>Goals of this week.</vt:lpstr>
      <vt:lpstr>What is a function.</vt:lpstr>
      <vt:lpstr>What are the components of a function ?</vt:lpstr>
      <vt:lpstr>Defining a function.</vt:lpstr>
      <vt:lpstr>A more complicated example.</vt:lpstr>
      <vt:lpstr>Multiple arguments.</vt:lpstr>
      <vt:lpstr>Errors.</vt:lpstr>
      <vt:lpstr>DRY: Don't repeat yourself.</vt:lpstr>
      <vt:lpstr>DRY</vt:lpstr>
      <vt:lpstr>DRY – Bad Example.</vt:lpstr>
      <vt:lpstr>DRY – Good Example.</vt:lpstr>
      <vt:lpstr>Positional Arguments.</vt:lpstr>
      <vt:lpstr>Named Arguments.</vt:lpstr>
      <vt:lpstr>Named Arguments – Example.</vt:lpstr>
      <vt:lpstr>Named Arguments – 2nd Example.</vt:lpstr>
      <vt:lpstr>First Class Functions.</vt:lpstr>
      <vt:lpstr>When to use functions.</vt:lpstr>
      <vt:lpstr>Good Use Of Functions.</vt:lpstr>
      <vt:lpstr>No Functions vs Functions 1.</vt:lpstr>
      <vt:lpstr>No Functions vs Functions 2.</vt:lpstr>
      <vt:lpstr>Homework !</vt:lpstr>
      <vt:lpstr>Homework 1</vt:lpstr>
      <vt:lpstr>Homework 2</vt:lpstr>
      <vt:lpstr>Homework 3</vt:lpstr>
      <vt:lpstr>Homework 4</vt:lpstr>
      <vt:lpstr>Homework 5 (part 1)</vt:lpstr>
      <vt:lpstr>Homework 5 (part 2)</vt:lpstr>
      <vt:lpstr>Bonus Section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Python 3</dc:title>
  <dc:creator>David Groves</dc:creator>
  <cp:lastModifiedBy>David Groves</cp:lastModifiedBy>
  <cp:revision>216</cp:revision>
  <dcterms:created xsi:type="dcterms:W3CDTF">2018-02-27T14:28:42Z</dcterms:created>
  <dcterms:modified xsi:type="dcterms:W3CDTF">2018-07-16T23:38:32Z</dcterms:modified>
</cp:coreProperties>
</file>