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69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854" autoAdjust="0"/>
    <p:restoredTop sz="94660"/>
  </p:normalViewPr>
  <p:slideViewPr>
    <p:cSldViewPr snapToGrid="0">
      <p:cViewPr varScale="1">
        <p:scale>
          <a:sx n="96" d="100"/>
          <a:sy n="96" d="100"/>
        </p:scale>
        <p:origin x="90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pycharm/download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Learning Python 3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Week 1: Getting setup and running your very first </a:t>
            </a:r>
            <a:r>
              <a:rPr lang="en-GB" dirty="0" err="1" smtClean="0"/>
              <a:t>programS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1429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Well done 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wrote and ran your first computer program, congratulations !</a:t>
            </a:r>
          </a:p>
        </p:txBody>
      </p:sp>
      <p:pic>
        <p:nvPicPr>
          <p:cNvPr id="1026" name="Picture 2" descr="Image result for fireworks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497" y="2763805"/>
            <a:ext cx="8083356" cy="3618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0934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Making it easier (with better tools) 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can get tools to do all this in one program though.</a:t>
            </a:r>
          </a:p>
          <a:p>
            <a:r>
              <a:rPr lang="en-GB" dirty="0" smtClean="0"/>
              <a:t>I recommend a tool called “</a:t>
            </a:r>
            <a:r>
              <a:rPr lang="en-GB" dirty="0" err="1" smtClean="0"/>
              <a:t>PyCharm</a:t>
            </a:r>
            <a:r>
              <a:rPr lang="en-GB" dirty="0" smtClean="0"/>
              <a:t>”.</a:t>
            </a:r>
          </a:p>
          <a:p>
            <a:r>
              <a:rPr lang="en-GB" dirty="0" smtClean="0"/>
              <a:t>You can get it from </a:t>
            </a:r>
          </a:p>
          <a:p>
            <a:pPr lvl="1"/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www.jetbrains.com/pycharm/download</a:t>
            </a:r>
            <a:endParaRPr lang="en-GB" dirty="0" smtClean="0"/>
          </a:p>
          <a:p>
            <a:r>
              <a:rPr lang="en-GB" dirty="0" smtClean="0"/>
              <a:t>You should pick the community edition.</a:t>
            </a:r>
          </a:p>
          <a:p>
            <a:endParaRPr lang="en-GB" dirty="0"/>
          </a:p>
          <a:p>
            <a:r>
              <a:rPr lang="en-GB" b="1" u="sng" dirty="0" smtClean="0">
                <a:solidFill>
                  <a:srgbClr val="FFFF00"/>
                </a:solidFill>
              </a:rPr>
              <a:t>ACTION</a:t>
            </a:r>
            <a:r>
              <a:rPr lang="en-GB" u="sng" dirty="0" smtClean="0">
                <a:solidFill>
                  <a:srgbClr val="FFFF00"/>
                </a:solidFill>
              </a:rPr>
              <a:t>:</a:t>
            </a:r>
            <a:r>
              <a:rPr lang="en-GB" dirty="0" smtClean="0">
                <a:solidFill>
                  <a:srgbClr val="FFFF00"/>
                </a:solidFill>
              </a:rPr>
              <a:t> Install </a:t>
            </a:r>
            <a:r>
              <a:rPr lang="en-GB" dirty="0" err="1" smtClean="0">
                <a:solidFill>
                  <a:srgbClr val="FFFF00"/>
                </a:solidFill>
              </a:rPr>
              <a:t>PyCharm</a:t>
            </a:r>
            <a:r>
              <a:rPr lang="en-GB" dirty="0" smtClean="0">
                <a:solidFill>
                  <a:srgbClr val="FFFF00"/>
                </a:solidFill>
              </a:rPr>
              <a:t> on your computer.</a:t>
            </a:r>
            <a:endParaRPr lang="en-GB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337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FIXME: Do you need to do anything else to install and have </a:t>
            </a:r>
            <a:r>
              <a:rPr lang="en-GB" dirty="0" err="1" smtClean="0"/>
              <a:t>Pycharm</a:t>
            </a:r>
            <a:r>
              <a:rPr lang="en-GB" dirty="0" smtClean="0"/>
              <a:t> run on a fresh install 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0903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</a:t>
            </a:r>
            <a:r>
              <a:rPr lang="en-GB" dirty="0" err="1" smtClean="0"/>
              <a:t>PyCharm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PyCharm</a:t>
            </a:r>
            <a:r>
              <a:rPr lang="en-GB" dirty="0" smtClean="0"/>
              <a:t> is an example of an IDE (Integrated Development Environment).</a:t>
            </a:r>
          </a:p>
          <a:p>
            <a:r>
              <a:rPr lang="en-GB" dirty="0" smtClean="0"/>
              <a:t>It puts all the tools you need to create, run and debug programs in once place.</a:t>
            </a:r>
          </a:p>
          <a:p>
            <a:r>
              <a:rPr lang="en-GB" dirty="0" smtClean="0"/>
              <a:t>It helps you to write code with a large variety of features.</a:t>
            </a:r>
          </a:p>
          <a:p>
            <a:r>
              <a:rPr lang="en-GB" dirty="0" smtClean="0"/>
              <a:t>As we continue this course, you will learn about several of these features.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5333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Making a Hello World Project.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4653676" cy="4195481"/>
          </a:xfrm>
        </p:spPr>
        <p:txBody>
          <a:bodyPr/>
          <a:lstStyle/>
          <a:p>
            <a:pPr marL="0" indent="0">
              <a:buNone/>
            </a:pPr>
            <a:r>
              <a:rPr lang="en-GB" b="1" u="sng" dirty="0" smtClean="0">
                <a:solidFill>
                  <a:srgbClr val="FFFF00"/>
                </a:solidFill>
              </a:rPr>
              <a:t>ACTIONS:</a:t>
            </a:r>
          </a:p>
          <a:p>
            <a:r>
              <a:rPr lang="en-GB" dirty="0" smtClean="0">
                <a:solidFill>
                  <a:srgbClr val="FFFF00"/>
                </a:solidFill>
              </a:rPr>
              <a:t>Load </a:t>
            </a:r>
            <a:r>
              <a:rPr lang="en-GB" dirty="0" err="1" smtClean="0">
                <a:solidFill>
                  <a:srgbClr val="FFFF00"/>
                </a:solidFill>
              </a:rPr>
              <a:t>PyCharm</a:t>
            </a:r>
            <a:r>
              <a:rPr lang="en-GB" dirty="0" smtClean="0">
                <a:solidFill>
                  <a:srgbClr val="FFFF00"/>
                </a:solidFill>
              </a:rPr>
              <a:t>.</a:t>
            </a:r>
          </a:p>
          <a:p>
            <a:r>
              <a:rPr lang="en-GB" dirty="0" smtClean="0">
                <a:solidFill>
                  <a:srgbClr val="FFFF00"/>
                </a:solidFill>
              </a:rPr>
              <a:t>Use File -&gt; New Project.</a:t>
            </a:r>
          </a:p>
          <a:p>
            <a:r>
              <a:rPr lang="en-GB" dirty="0" smtClean="0">
                <a:solidFill>
                  <a:srgbClr val="FFFF00"/>
                </a:solidFill>
              </a:rPr>
              <a:t>Call the project “</a:t>
            </a:r>
            <a:r>
              <a:rPr lang="en-GB" dirty="0" err="1" smtClean="0">
                <a:solidFill>
                  <a:srgbClr val="FFFF00"/>
                </a:solidFill>
              </a:rPr>
              <a:t>Hello_World</a:t>
            </a:r>
            <a:r>
              <a:rPr lang="en-GB" dirty="0" smtClean="0">
                <a:solidFill>
                  <a:srgbClr val="FFFF00"/>
                </a:solidFill>
              </a:rPr>
              <a:t>”, like in the screenshot.</a:t>
            </a:r>
          </a:p>
          <a:p>
            <a:endParaRPr lang="en-GB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GB" b="1" u="sng" dirty="0" smtClean="0">
                <a:solidFill>
                  <a:srgbClr val="FFFF00"/>
                </a:solidFill>
              </a:rPr>
              <a:t>KEY POINT:</a:t>
            </a:r>
          </a:p>
          <a:p>
            <a:r>
              <a:rPr lang="en-GB" dirty="0" smtClean="0">
                <a:solidFill>
                  <a:srgbClr val="FFFF00"/>
                </a:solidFill>
              </a:rPr>
              <a:t>This is how we will create all projects in the future. So remember this !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988" y="1853248"/>
            <a:ext cx="6046235" cy="377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226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Creating the Hello World File.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1094" y="2052918"/>
            <a:ext cx="4096139" cy="4195481"/>
          </a:xfrm>
        </p:spPr>
        <p:txBody>
          <a:bodyPr/>
          <a:lstStyle/>
          <a:p>
            <a:r>
              <a:rPr lang="en-GB" dirty="0" smtClean="0"/>
              <a:t>This will have created a folder on your PC for your new Hello World project.</a:t>
            </a:r>
          </a:p>
          <a:p>
            <a:r>
              <a:rPr lang="en-GB" dirty="0" smtClean="0"/>
              <a:t>To create a file in it, you should right click the main folder on the right, and create a Python file.</a:t>
            </a:r>
          </a:p>
          <a:p>
            <a:endParaRPr lang="en-GB" dirty="0" smtClean="0"/>
          </a:p>
          <a:p>
            <a:r>
              <a:rPr lang="en-GB" b="1" u="sng" dirty="0" smtClean="0">
                <a:solidFill>
                  <a:srgbClr val="FFFF00"/>
                </a:solidFill>
              </a:rPr>
              <a:t>Action</a:t>
            </a:r>
            <a:r>
              <a:rPr lang="en-GB" dirty="0" smtClean="0">
                <a:solidFill>
                  <a:srgbClr val="FFFF00"/>
                </a:solidFill>
              </a:rPr>
              <a:t>: Create a file called “</a:t>
            </a:r>
            <a:r>
              <a:rPr lang="en-GB" dirty="0" err="1" smtClean="0">
                <a:solidFill>
                  <a:srgbClr val="FFFF00"/>
                </a:solidFill>
              </a:rPr>
              <a:t>Hello_World</a:t>
            </a:r>
            <a:r>
              <a:rPr lang="en-GB" dirty="0" smtClean="0">
                <a:solidFill>
                  <a:srgbClr val="FFFF00"/>
                </a:solidFill>
              </a:rPr>
              <a:t>”</a:t>
            </a:r>
            <a:endParaRPr lang="en-GB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5796" y="2052917"/>
            <a:ext cx="7080028" cy="419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11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Writing Hello World in </a:t>
            </a:r>
            <a:r>
              <a:rPr lang="en-GB" dirty="0" err="1" smtClean="0"/>
              <a:t>PyCharm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4730957" cy="4496969"/>
          </a:xfrm>
        </p:spPr>
        <p:txBody>
          <a:bodyPr>
            <a:normAutofit/>
          </a:bodyPr>
          <a:lstStyle/>
          <a:p>
            <a:r>
              <a:rPr lang="en-GB" b="1" u="sng" dirty="0" smtClean="0">
                <a:solidFill>
                  <a:srgbClr val="FFFF00"/>
                </a:solidFill>
              </a:rPr>
              <a:t>ACTION:</a:t>
            </a:r>
            <a:r>
              <a:rPr lang="en-GB" dirty="0" smtClean="0">
                <a:solidFill>
                  <a:srgbClr val="FFFF00"/>
                </a:solidFill>
              </a:rPr>
              <a:t> Write the same Hello World program you wrote before in the right hand window.</a:t>
            </a:r>
          </a:p>
          <a:p>
            <a:endParaRPr lang="en-GB" dirty="0">
              <a:solidFill>
                <a:srgbClr val="FFFF00"/>
              </a:solidFill>
            </a:endParaRPr>
          </a:p>
          <a:p>
            <a:r>
              <a:rPr lang="en-GB" dirty="0" smtClean="0"/>
              <a:t>Note: You will see </a:t>
            </a:r>
            <a:r>
              <a:rPr lang="en-GB" dirty="0" err="1" smtClean="0"/>
              <a:t>PyCharm</a:t>
            </a:r>
            <a:r>
              <a:rPr lang="en-GB" dirty="0" smtClean="0"/>
              <a:t> colours things in for you. These colours are useful and you will learn what they mean later.</a:t>
            </a:r>
            <a:endParaRPr lang="en-GB" dirty="0"/>
          </a:p>
          <a:p>
            <a:endParaRPr lang="en-GB" dirty="0" smtClean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297" y="1441174"/>
            <a:ext cx="5884052" cy="358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959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Run the Program.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416373"/>
            <a:ext cx="3537281" cy="5153391"/>
          </a:xfrm>
        </p:spPr>
        <p:txBody>
          <a:bodyPr>
            <a:normAutofit/>
          </a:bodyPr>
          <a:lstStyle/>
          <a:p>
            <a:r>
              <a:rPr lang="en-GB" b="1" u="sng" dirty="0" smtClean="0">
                <a:solidFill>
                  <a:srgbClr val="FFFF00"/>
                </a:solidFill>
              </a:rPr>
              <a:t>ACTION: </a:t>
            </a:r>
            <a:r>
              <a:rPr lang="en-GB" dirty="0" smtClean="0">
                <a:solidFill>
                  <a:srgbClr val="FFFF00"/>
                </a:solidFill>
              </a:rPr>
              <a:t>Use </a:t>
            </a:r>
            <a:r>
              <a:rPr lang="en-GB" dirty="0" err="1" smtClean="0">
                <a:solidFill>
                  <a:srgbClr val="FFFF00"/>
                </a:solidFill>
              </a:rPr>
              <a:t>PyCharm</a:t>
            </a:r>
            <a:r>
              <a:rPr lang="en-GB" dirty="0" smtClean="0">
                <a:solidFill>
                  <a:srgbClr val="FFFF00"/>
                </a:solidFill>
              </a:rPr>
              <a:t> to run the program. Right click on the tab with the file in it, and select “Run”.</a:t>
            </a:r>
          </a:p>
          <a:p>
            <a:r>
              <a:rPr lang="en-GB" b="1" u="sng" dirty="0" smtClean="0">
                <a:solidFill>
                  <a:srgbClr val="FFFF00"/>
                </a:solidFill>
              </a:rPr>
              <a:t>CHECK:</a:t>
            </a:r>
            <a:r>
              <a:rPr lang="en-GB" dirty="0" smtClean="0">
                <a:solidFill>
                  <a:srgbClr val="FFFF00"/>
                </a:solidFill>
              </a:rPr>
              <a:t> Confirm you have the “Hello World” output in the new bottom tab.</a:t>
            </a:r>
          </a:p>
          <a:p>
            <a:r>
              <a:rPr lang="en-GB" b="1" u="sng" dirty="0" smtClean="0">
                <a:solidFill>
                  <a:srgbClr val="FFFF00"/>
                </a:solidFill>
              </a:rPr>
              <a:t>SHORTCUT:</a:t>
            </a:r>
            <a:r>
              <a:rPr lang="en-GB" dirty="0" smtClean="0">
                <a:solidFill>
                  <a:srgbClr val="FFFF00"/>
                </a:solidFill>
              </a:rPr>
              <a:t> Now you can press the green “play” button to run the program again.</a:t>
            </a:r>
            <a:endParaRPr lang="en-GB" b="1" u="sng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321" y="2066899"/>
            <a:ext cx="6789453" cy="4140129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4442791" y="5029200"/>
            <a:ext cx="71561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292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Homework </a:t>
            </a:r>
            <a:r>
              <a:rPr lang="en-GB" dirty="0" smtClean="0">
                <a:sym typeface="Wingdings" panose="05000000000000000000" pitchFamily="2" charset="2"/>
              </a:rPr>
              <a:t>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03313" y="1461052"/>
            <a:ext cx="5049010" cy="4787347"/>
          </a:xfrm>
        </p:spPr>
        <p:txBody>
          <a:bodyPr/>
          <a:lstStyle/>
          <a:p>
            <a:r>
              <a:rPr lang="en-GB" dirty="0" smtClean="0"/>
              <a:t>This weeks homework is quite easy.</a:t>
            </a:r>
          </a:p>
          <a:p>
            <a:endParaRPr lang="en-GB" dirty="0"/>
          </a:p>
          <a:p>
            <a:r>
              <a:rPr lang="en-GB" dirty="0" smtClean="0"/>
              <a:t>Project1: “Hello Universe”.</a:t>
            </a:r>
          </a:p>
          <a:p>
            <a:pPr lvl="1"/>
            <a:r>
              <a:rPr lang="en-GB" dirty="0" smtClean="0"/>
              <a:t>Write a program like the one that said hello to the world, but instead says hello to the entire universe instead.</a:t>
            </a:r>
          </a:p>
          <a:p>
            <a:r>
              <a:rPr lang="en-GB" dirty="0" smtClean="0"/>
              <a:t>Project2: “1 to 10”.</a:t>
            </a:r>
          </a:p>
          <a:p>
            <a:pPr lvl="1"/>
            <a:r>
              <a:rPr lang="en-GB" dirty="0" smtClean="0"/>
              <a:t>Write a program, which prints the numbers 1 to 10, each on a separate line.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6314730" y="1461053"/>
            <a:ext cx="5049010" cy="478734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GB" b="1" dirty="0" smtClean="0"/>
              <a:t>Expected Output</a:t>
            </a:r>
            <a:br>
              <a:rPr lang="en-GB" b="1" dirty="0" smtClean="0"/>
            </a:br>
            <a:r>
              <a:rPr lang="en-GB" b="1" dirty="0" smtClean="0"/>
              <a:t>Project 1</a:t>
            </a:r>
          </a:p>
          <a:p>
            <a:pPr marL="0" indent="0">
              <a:buNone/>
            </a:pPr>
            <a:r>
              <a:rPr lang="en-GB" dirty="0" smtClean="0"/>
              <a:t/>
            </a:r>
            <a:br>
              <a:rPr lang="en-GB" dirty="0" smtClean="0"/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Hello Universe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1" dirty="0"/>
              <a:t>Project </a:t>
            </a:r>
            <a:r>
              <a:rPr lang="en-GB" b="1" dirty="0" smtClean="0"/>
              <a:t>2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31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we will learn next week 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will learn how to ask the person running the program questions, and use the answers they give in running the program.</a:t>
            </a:r>
          </a:p>
          <a:p>
            <a:endParaRPr lang="en-GB" dirty="0" smtClean="0"/>
          </a:p>
          <a:p>
            <a:r>
              <a:rPr lang="en-GB" dirty="0" smtClean="0"/>
              <a:t>We will learn a much better way to write the 1 to 10 program.</a:t>
            </a:r>
          </a:p>
          <a:p>
            <a:endParaRPr lang="en-GB" dirty="0" smtClean="0"/>
          </a:p>
          <a:p>
            <a:r>
              <a:rPr lang="en-GB" dirty="0" smtClean="0"/>
              <a:t>We will learn how to easily make it count to a million !</a:t>
            </a:r>
          </a:p>
          <a:p>
            <a:endParaRPr lang="en-GB" dirty="0"/>
          </a:p>
          <a:p>
            <a:r>
              <a:rPr lang="en-GB" dirty="0" smtClean="0"/>
              <a:t>We will learn how to make decisions and to do different things.</a:t>
            </a:r>
          </a:p>
        </p:txBody>
      </p:sp>
    </p:spTree>
    <p:extLst>
      <p:ext uri="{BB962C8B-B14F-4D97-AF65-F5344CB8AC3E}">
        <p14:creationId xmlns:p14="http://schemas.microsoft.com/office/powerpoint/2010/main" val="2310603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Python 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Python is a programming language. Other famous programming languages include “Java”,</a:t>
            </a:r>
            <a:r>
              <a:rPr lang="en-GB" dirty="0"/>
              <a:t> </a:t>
            </a:r>
            <a:r>
              <a:rPr lang="en-GB" dirty="0" smtClean="0"/>
              <a:t>“</a:t>
            </a:r>
            <a:r>
              <a:rPr lang="en-GB" dirty="0" err="1" smtClean="0"/>
              <a:t>Javascript</a:t>
            </a:r>
            <a:r>
              <a:rPr lang="en-GB" dirty="0" smtClean="0"/>
              <a:t>”, “C”, “Ruby” and “PHP”.</a:t>
            </a:r>
          </a:p>
          <a:p>
            <a:r>
              <a:rPr lang="en-GB" dirty="0" smtClean="0"/>
              <a:t>Python is a major programming language which has been used to build sites and services such as :-</a:t>
            </a:r>
          </a:p>
          <a:p>
            <a:pPr lvl="1"/>
            <a:r>
              <a:rPr lang="en-GB" dirty="0" smtClean="0"/>
              <a:t>Dropbox (who employ the engineer who first made Python).</a:t>
            </a:r>
          </a:p>
          <a:p>
            <a:pPr lvl="1"/>
            <a:r>
              <a:rPr lang="en-GB" dirty="0" err="1" smtClean="0"/>
              <a:t>Youtube</a:t>
            </a:r>
            <a:r>
              <a:rPr lang="en-GB" dirty="0" smtClean="0"/>
              <a:t> (who use Python to build the </a:t>
            </a:r>
            <a:r>
              <a:rPr lang="en-GB" dirty="0" err="1" smtClean="0"/>
              <a:t>Youtube</a:t>
            </a:r>
            <a:r>
              <a:rPr lang="en-GB" dirty="0" smtClean="0"/>
              <a:t> webpages).</a:t>
            </a:r>
          </a:p>
          <a:p>
            <a:pPr lvl="1"/>
            <a:r>
              <a:rPr lang="en-GB" dirty="0" err="1" smtClean="0"/>
              <a:t>Instragram</a:t>
            </a:r>
            <a:endParaRPr lang="en-GB" dirty="0" smtClean="0"/>
          </a:p>
          <a:p>
            <a:pPr lvl="1"/>
            <a:r>
              <a:rPr lang="en-GB" dirty="0" smtClean="0"/>
              <a:t>The Large </a:t>
            </a:r>
            <a:r>
              <a:rPr lang="en-GB" dirty="0" err="1" smtClean="0"/>
              <a:t>Hardron</a:t>
            </a:r>
            <a:r>
              <a:rPr lang="en-GB" dirty="0" smtClean="0"/>
              <a:t> </a:t>
            </a:r>
            <a:r>
              <a:rPr lang="en-GB" dirty="0" err="1" smtClean="0"/>
              <a:t>Colider</a:t>
            </a:r>
            <a:endParaRPr lang="en-GB" dirty="0" smtClean="0"/>
          </a:p>
          <a:p>
            <a:pPr lvl="1"/>
            <a:r>
              <a:rPr lang="en-GB" dirty="0" err="1" smtClean="0"/>
              <a:t>Lucasfilm</a:t>
            </a:r>
            <a:r>
              <a:rPr lang="en-GB" dirty="0" smtClean="0"/>
              <a:t> (who used Python to control the special effects on the recent Star Wars movies).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1435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version of Python 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There are two main versions of Python in use today, which are very similar but not 100% compatible.</a:t>
            </a:r>
          </a:p>
          <a:p>
            <a:pPr lvl="1"/>
            <a:r>
              <a:rPr lang="en-GB" b="1" dirty="0" smtClean="0"/>
              <a:t>Python 2:</a:t>
            </a:r>
            <a:r>
              <a:rPr lang="en-GB" dirty="0" smtClean="0"/>
              <a:t> Was originally released in 2000. The last version of Python 2 will be released in 2020 and then the language will get no further support.</a:t>
            </a:r>
            <a:endParaRPr lang="en-GB" b="1" dirty="0" smtClean="0"/>
          </a:p>
          <a:p>
            <a:pPr lvl="1"/>
            <a:r>
              <a:rPr lang="en-GB" b="1" dirty="0" smtClean="0"/>
              <a:t>Python 3: </a:t>
            </a:r>
            <a:r>
              <a:rPr lang="en-GB" dirty="0" smtClean="0"/>
              <a:t>The first version was released in 2008, and support will continue.</a:t>
            </a:r>
          </a:p>
          <a:p>
            <a:pPr lvl="1"/>
            <a:endParaRPr lang="en-GB" dirty="0"/>
          </a:p>
          <a:p>
            <a:r>
              <a:rPr lang="en-GB" dirty="0" smtClean="0"/>
              <a:t>We will be learning Python 3 exclusively.</a:t>
            </a:r>
          </a:p>
          <a:p>
            <a:endParaRPr lang="en-GB" dirty="0"/>
          </a:p>
          <a:p>
            <a:r>
              <a:rPr lang="en-GB" b="1" u="sng" dirty="0" smtClean="0">
                <a:solidFill>
                  <a:srgbClr val="FFFF00"/>
                </a:solidFill>
              </a:rPr>
              <a:t>KEY FACT:</a:t>
            </a:r>
            <a:r>
              <a:rPr lang="en-GB" b="1" dirty="0" smtClean="0">
                <a:solidFill>
                  <a:srgbClr val="FFFF00"/>
                </a:solidFill>
              </a:rPr>
              <a:t> </a:t>
            </a:r>
            <a:r>
              <a:rPr lang="en-GB" dirty="0" smtClean="0">
                <a:solidFill>
                  <a:srgbClr val="FFFF00"/>
                </a:solidFill>
              </a:rPr>
              <a:t>Be careful what examples you find on the internet. Make sure they are for Python 3 or they might not work !</a:t>
            </a:r>
            <a:endParaRPr lang="en-GB" b="1" u="sng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965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Getting Python 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9"/>
            <a:ext cx="4267758" cy="4611492"/>
          </a:xfrm>
        </p:spPr>
        <p:txBody>
          <a:bodyPr>
            <a:normAutofit/>
          </a:bodyPr>
          <a:lstStyle/>
          <a:p>
            <a:r>
              <a:rPr lang="en-GB" dirty="0" smtClean="0"/>
              <a:t>On Windows, you should install Python3 from :-</a:t>
            </a:r>
          </a:p>
          <a:p>
            <a:pPr lvl="1"/>
            <a:r>
              <a:rPr lang="en-GB" sz="1400" dirty="0">
                <a:hlinkClick r:id="rId2"/>
              </a:rPr>
              <a:t>https://www.python.org/downloads</a:t>
            </a:r>
            <a:r>
              <a:rPr lang="en-GB" sz="1400" dirty="0" smtClean="0">
                <a:hlinkClick r:id="rId2"/>
              </a:rPr>
              <a:t>/</a:t>
            </a:r>
            <a:endParaRPr lang="en-GB" sz="1400" dirty="0"/>
          </a:p>
          <a:p>
            <a:pPr lvl="1"/>
            <a:endParaRPr lang="en-GB" dirty="0"/>
          </a:p>
          <a:p>
            <a:r>
              <a:rPr lang="en-GB" b="1" u="sng" dirty="0" smtClean="0">
                <a:solidFill>
                  <a:srgbClr val="FFFF00"/>
                </a:solidFill>
              </a:rPr>
              <a:t>ACTION:</a:t>
            </a:r>
            <a:r>
              <a:rPr lang="en-GB" b="1" dirty="0" smtClean="0">
                <a:solidFill>
                  <a:srgbClr val="FFFF00"/>
                </a:solidFill>
              </a:rPr>
              <a:t> </a:t>
            </a:r>
            <a:r>
              <a:rPr lang="en-GB" dirty="0" smtClean="0">
                <a:solidFill>
                  <a:srgbClr val="FFFF00"/>
                </a:solidFill>
              </a:rPr>
              <a:t>Visit this webpage, download Python and install it.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212" y="2920607"/>
            <a:ext cx="6631150" cy="333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846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Hello World 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Computer programmers traditionally use “Hello World” as the first program they write in any programming language.</a:t>
            </a:r>
          </a:p>
          <a:p>
            <a:r>
              <a:rPr lang="en-GB" dirty="0" smtClean="0"/>
              <a:t>It simply prints “Hello World” on the screen.</a:t>
            </a:r>
          </a:p>
          <a:p>
            <a:r>
              <a:rPr lang="en-GB" dirty="0" smtClean="0"/>
              <a:t>It proves several things :-</a:t>
            </a:r>
          </a:p>
          <a:p>
            <a:pPr lvl="1"/>
            <a:r>
              <a:rPr lang="en-GB" dirty="0" smtClean="0"/>
              <a:t>You can write, save, and run a simple program.</a:t>
            </a:r>
          </a:p>
          <a:p>
            <a:pPr lvl="1"/>
            <a:r>
              <a:rPr lang="en-GB" dirty="0" smtClean="0"/>
              <a:t>You have installed Python correctly.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2630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tools to use to write programs.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can write programs with any text editor.</a:t>
            </a:r>
          </a:p>
          <a:p>
            <a:r>
              <a:rPr lang="en-GB" dirty="0" smtClean="0"/>
              <a:t>Later you will get a better tool, but this will show you that you don’t need anything fancy to write a program (but it can help make it easier !).</a:t>
            </a:r>
          </a:p>
          <a:p>
            <a:r>
              <a:rPr lang="en-GB" dirty="0" smtClean="0"/>
              <a:t>We will write our first program using notepad that comes with Windows.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b="1" u="sng" dirty="0" smtClean="0">
                <a:solidFill>
                  <a:srgbClr val="FFFF00"/>
                </a:solidFill>
              </a:rPr>
              <a:t>ACTION:</a:t>
            </a:r>
            <a:r>
              <a:rPr lang="en-GB" b="1" dirty="0" smtClean="0">
                <a:solidFill>
                  <a:srgbClr val="FFFF00"/>
                </a:solidFill>
              </a:rPr>
              <a:t> </a:t>
            </a:r>
            <a:r>
              <a:rPr lang="en-GB" dirty="0" smtClean="0">
                <a:solidFill>
                  <a:srgbClr val="FFFF00"/>
                </a:solidFill>
              </a:rPr>
              <a:t>Run notepad by pressing the windows key, typing “notepad” and pressing enter. You should get an empty notepad window you can type things into.</a:t>
            </a:r>
            <a:endParaRPr lang="en-GB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799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Your first program.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46110" y="2059458"/>
            <a:ext cx="6578473" cy="4324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 smtClean="0">
                <a:latin typeface="+mn-lt"/>
                <a:cs typeface="Courier New" panose="02070309020205020404" pitchFamily="49" charset="0"/>
              </a:rPr>
              <a:t>The first program is just the line listed on the right.</a:t>
            </a:r>
          </a:p>
          <a:p>
            <a:r>
              <a:rPr lang="en-GB" dirty="0" smtClean="0">
                <a:latin typeface="+mn-lt"/>
                <a:cs typeface="Courier New" panose="02070309020205020404" pitchFamily="49" charset="0"/>
              </a:rPr>
              <a:t>Your notepad window should look like the example on the right when you are finished.</a:t>
            </a:r>
          </a:p>
          <a:p>
            <a:r>
              <a:rPr lang="en-GB" dirty="0" smtClean="0">
                <a:latin typeface="+mn-lt"/>
                <a:cs typeface="Courier New" panose="02070309020205020404" pitchFamily="49" charset="0"/>
              </a:rPr>
              <a:t>It is very important when programming to be precise. The computer cares about the case (capital letters vs normal letters), the exact types of brackets and the exact types of quotes.</a:t>
            </a:r>
          </a:p>
          <a:p>
            <a:pPr lvl="1"/>
            <a:r>
              <a:rPr lang="en-GB" dirty="0" smtClean="0">
                <a:latin typeface="+mn-lt"/>
                <a:cs typeface="Courier New" panose="02070309020205020404" pitchFamily="49" charset="0"/>
              </a:rPr>
              <a:t>For example, (, { and [ are all different and using the wrong types of brackets will cause your program to not work !</a:t>
            </a:r>
          </a:p>
          <a:p>
            <a:r>
              <a:rPr lang="en-GB" b="1" u="sng" dirty="0" smtClean="0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Action:</a:t>
            </a:r>
            <a:r>
              <a:rPr lang="en-GB" b="1" dirty="0" smtClean="0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 </a:t>
            </a:r>
            <a:r>
              <a:rPr lang="en-GB" dirty="0" smtClean="0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Type the program into the notepad window.</a:t>
            </a:r>
          </a:p>
          <a:p>
            <a:endParaRPr lang="en-GB" dirty="0">
              <a:latin typeface="+mn-lt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4583" y="3311248"/>
            <a:ext cx="4584915" cy="127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514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Saving your program.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46111" y="2059458"/>
            <a:ext cx="4032982" cy="43248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 smtClean="0">
                <a:latin typeface="+mn-lt"/>
                <a:cs typeface="Courier New" panose="02070309020205020404" pitchFamily="49" charset="0"/>
              </a:rPr>
              <a:t>Now you need to save the program.</a:t>
            </a:r>
          </a:p>
          <a:p>
            <a:r>
              <a:rPr lang="en-GB" dirty="0" smtClean="0">
                <a:latin typeface="+mn-lt"/>
                <a:cs typeface="Courier New" panose="02070309020205020404" pitchFamily="49" charset="0"/>
              </a:rPr>
              <a:t>Like with other things, use the “File” </a:t>
            </a:r>
            <a:r>
              <a:rPr lang="en-GB" dirty="0" smtClean="0">
                <a:latin typeface="+mn-lt"/>
                <a:cs typeface="Courier New" panose="02070309020205020404" pitchFamily="49" charset="0"/>
                <a:sym typeface="Wingdings" panose="05000000000000000000" pitchFamily="2" charset="2"/>
              </a:rPr>
              <a:t> “Save” option to save the file.</a:t>
            </a:r>
          </a:p>
          <a:p>
            <a:r>
              <a:rPr lang="en-GB" dirty="0" smtClean="0">
                <a:latin typeface="+mn-lt"/>
                <a:cs typeface="Courier New" panose="02070309020205020404" pitchFamily="49" charset="0"/>
                <a:sym typeface="Wingdings" panose="05000000000000000000" pitchFamily="2" charset="2"/>
              </a:rPr>
              <a:t>We will need to give the program a name. This can be anything you want.</a:t>
            </a:r>
          </a:p>
          <a:p>
            <a:r>
              <a:rPr lang="en-GB" dirty="0" smtClean="0">
                <a:latin typeface="+mn-lt"/>
                <a:cs typeface="Courier New" panose="02070309020205020404" pitchFamily="49" charset="0"/>
                <a:sym typeface="Wingdings" panose="05000000000000000000" pitchFamily="2" charset="2"/>
              </a:rPr>
              <a:t>You should save it in “This PC” -&gt; “Documents”.</a:t>
            </a:r>
            <a:endParaRPr lang="en-GB" dirty="0" smtClean="0">
              <a:latin typeface="+mn-lt"/>
              <a:cs typeface="Courier New" panose="02070309020205020404" pitchFamily="49" charset="0"/>
            </a:endParaRPr>
          </a:p>
          <a:p>
            <a:r>
              <a:rPr lang="en-GB" b="1" u="sng" dirty="0" smtClean="0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Action:</a:t>
            </a:r>
            <a:r>
              <a:rPr lang="en-GB" b="1" dirty="0" smtClean="0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 </a:t>
            </a:r>
            <a:r>
              <a:rPr lang="en-GB" dirty="0" smtClean="0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Save the program. Remember what you called it ! </a:t>
            </a:r>
          </a:p>
          <a:p>
            <a:endParaRPr lang="en-GB" dirty="0">
              <a:latin typeface="+mn-lt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8225" y="2001793"/>
            <a:ext cx="6512273" cy="414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870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Running your program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5009164" cy="4195481"/>
          </a:xfrm>
        </p:spPr>
        <p:txBody>
          <a:bodyPr/>
          <a:lstStyle/>
          <a:p>
            <a:r>
              <a:rPr lang="en-GB" dirty="0" smtClean="0"/>
              <a:t>You can use the command prompt to run Python programs.</a:t>
            </a:r>
          </a:p>
          <a:p>
            <a:r>
              <a:rPr lang="en-GB" dirty="0" smtClean="0"/>
              <a:t>The command prompt has many other uses – and later in this course we will find other uses.</a:t>
            </a:r>
          </a:p>
          <a:p>
            <a:endParaRPr lang="en-GB" dirty="0" smtClean="0"/>
          </a:p>
          <a:p>
            <a:r>
              <a:rPr lang="en-GB" b="1" u="sng" dirty="0" smtClean="0">
                <a:solidFill>
                  <a:srgbClr val="FFFF00"/>
                </a:solidFill>
              </a:rPr>
              <a:t>ACTION:</a:t>
            </a:r>
            <a:r>
              <a:rPr lang="en-GB" b="1" dirty="0" smtClean="0">
                <a:solidFill>
                  <a:srgbClr val="FFFF00"/>
                </a:solidFill>
              </a:rPr>
              <a:t> </a:t>
            </a:r>
            <a:r>
              <a:rPr lang="en-GB" dirty="0" smtClean="0">
                <a:solidFill>
                  <a:srgbClr val="FFFF00"/>
                </a:solidFill>
              </a:rPr>
              <a:t>Copy the commands shown in the command prompt on the right.</a:t>
            </a:r>
          </a:p>
          <a:p>
            <a:r>
              <a:rPr lang="en-GB" b="1" u="sng" dirty="0" smtClean="0">
                <a:solidFill>
                  <a:srgbClr val="FFFF00"/>
                </a:solidFill>
              </a:rPr>
              <a:t>CHECK:</a:t>
            </a:r>
            <a:r>
              <a:rPr lang="en-GB" b="1" dirty="0" smtClean="0">
                <a:solidFill>
                  <a:srgbClr val="FFFF00"/>
                </a:solidFill>
              </a:rPr>
              <a:t> </a:t>
            </a:r>
            <a:r>
              <a:rPr lang="en-GB" dirty="0" smtClean="0">
                <a:solidFill>
                  <a:srgbClr val="FFFF00"/>
                </a:solidFill>
              </a:rPr>
              <a:t>You should see the result “Hello World !”</a:t>
            </a:r>
            <a:endParaRPr lang="en-GB" b="1" u="sng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370" y="2303884"/>
            <a:ext cx="4448175" cy="2324100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7912359" y="3228392"/>
            <a:ext cx="942392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8680579" y="3545633"/>
            <a:ext cx="1956319" cy="1244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1491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542</TotalTime>
  <Words>1124</Words>
  <Application>Microsoft Office PowerPoint</Application>
  <PresentationFormat>Widescreen</PresentationFormat>
  <Paragraphs>119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Century Gothic</vt:lpstr>
      <vt:lpstr>Courier New</vt:lpstr>
      <vt:lpstr>Wingdings</vt:lpstr>
      <vt:lpstr>Wingdings 3</vt:lpstr>
      <vt:lpstr>Ion</vt:lpstr>
      <vt:lpstr>Learning Python 3 </vt:lpstr>
      <vt:lpstr>What is Python ?</vt:lpstr>
      <vt:lpstr>What version of Python ?</vt:lpstr>
      <vt:lpstr>Getting Python 3</vt:lpstr>
      <vt:lpstr>Hello World !</vt:lpstr>
      <vt:lpstr>What tools to use to write programs.</vt:lpstr>
      <vt:lpstr>Your first program.</vt:lpstr>
      <vt:lpstr>Saving your program.</vt:lpstr>
      <vt:lpstr>Running your program</vt:lpstr>
      <vt:lpstr>Well done !</vt:lpstr>
      <vt:lpstr>Making it easier (with better tools) !</vt:lpstr>
      <vt:lpstr>FIXME: Do you need to do anything else to install and have Pycharm run on a fresh install ?</vt:lpstr>
      <vt:lpstr>What is PyCharm</vt:lpstr>
      <vt:lpstr>Making a Hello World Project.</vt:lpstr>
      <vt:lpstr>Creating the Hello World File.</vt:lpstr>
      <vt:lpstr>Writing Hello World in PyCharm.</vt:lpstr>
      <vt:lpstr>Run the Program.</vt:lpstr>
      <vt:lpstr>Homework </vt:lpstr>
      <vt:lpstr>What we will learn next week 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Python 3</dc:title>
  <dc:creator>David Groves</dc:creator>
  <cp:lastModifiedBy>David Groves</cp:lastModifiedBy>
  <cp:revision>20</cp:revision>
  <dcterms:created xsi:type="dcterms:W3CDTF">2018-02-27T14:28:42Z</dcterms:created>
  <dcterms:modified xsi:type="dcterms:W3CDTF">2018-02-27T23:31:25Z</dcterms:modified>
</cp:coreProperties>
</file>