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6" r:id="rId4"/>
    <p:sldId id="260" r:id="rId5"/>
    <p:sldId id="264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5" r:id="rId19"/>
    <p:sldId id="273" r:id="rId20"/>
    <p:sldId id="274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  <p14:sldId id="276"/>
            <p14:sldId id="260"/>
            <p14:sldId id="264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7"/>
            <p14:sldId id="275"/>
            <p14:sldId id="273"/>
            <p14:sldId id="274"/>
          </p14:sldIdLst>
        </p14:section>
        <p14:section name="Homework" id="{58F40B92-EA96-44EF-BD4A-D1E80F75E29E}">
          <p14:sldIdLst>
            <p14:sldId id="278"/>
            <p14:sldId id="279"/>
            <p14:sldId id="280"/>
            <p14:sldId id="281"/>
          </p14:sldIdLst>
        </p14:section>
        <p14:section name="Next Week" id="{B2E86CDA-F55E-42CA-B38B-16B67EE4F37C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Learning Python 3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 2: VARIABLES, LOOPS, INPUTS, AND DECISIONS.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User Input.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57516" cy="4195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 can use input() to get the user to type in a string when the program is run.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(Note: You will need to click on the window at the bottom and type something in to have it work).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6534" y="18532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input("What is your name: 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" + a)</a:t>
            </a:r>
          </a:p>
        </p:txBody>
      </p:sp>
    </p:spTree>
    <p:extLst>
      <p:ext uri="{BB962C8B-B14F-4D97-AF65-F5344CB8AC3E}">
        <p14:creationId xmlns:p14="http://schemas.microsoft.com/office/powerpoint/2010/main" val="23315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integer is term from mathematics for a type of number.</a:t>
            </a:r>
          </a:p>
          <a:p>
            <a:r>
              <a:rPr lang="en-GB" dirty="0" smtClean="0"/>
              <a:t>An integer is a whole number, but can be either positive or negative.</a:t>
            </a:r>
          </a:p>
          <a:p>
            <a:endParaRPr lang="en-GB" dirty="0"/>
          </a:p>
          <a:p>
            <a:r>
              <a:rPr lang="en-GB" dirty="0" smtClean="0"/>
              <a:t>These are integers: 	</a:t>
            </a:r>
            <a:r>
              <a:rPr lang="en-GB" b="1" dirty="0" smtClean="0">
                <a:solidFill>
                  <a:srgbClr val="92D050"/>
                </a:solidFill>
              </a:rPr>
              <a:t>-9, -4, 0, 333, 123199414</a:t>
            </a:r>
            <a:endParaRPr lang="en-GB" b="1" dirty="0">
              <a:solidFill>
                <a:srgbClr val="92D050"/>
              </a:solidFill>
            </a:endParaRPr>
          </a:p>
          <a:p>
            <a:r>
              <a:rPr lang="en-GB" dirty="0" smtClean="0"/>
              <a:t>These are not: 		</a:t>
            </a:r>
            <a:r>
              <a:rPr lang="en-GB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-0.5, 3.1415, 55.9</a:t>
            </a:r>
          </a:p>
          <a:p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GB" dirty="0" smtClean="0"/>
              <a:t>Python can deal with decimal numbers, but we will learn about this in a later week. For now, just integers !</a:t>
            </a:r>
            <a:endParaRPr lang="en-GB" dirty="0"/>
          </a:p>
          <a:p>
            <a:endParaRPr lang="en-GB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8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Assigning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521311" cy="4195481"/>
          </a:xfrm>
        </p:spPr>
        <p:txBody>
          <a:bodyPr/>
          <a:lstStyle/>
          <a:p>
            <a:r>
              <a:rPr lang="en-GB" dirty="0" smtClean="0"/>
              <a:t>This is just the same as assigning strings.</a:t>
            </a:r>
          </a:p>
          <a:p>
            <a:r>
              <a:rPr lang="en-GB" dirty="0" smtClean="0"/>
              <a:t>Except you don't put the integer inside quotes. Quotes are just for strings.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 Week2, Program5</a:t>
            </a:r>
          </a:p>
          <a:p>
            <a:endParaRPr lang="en-GB" dirty="0"/>
          </a:p>
          <a:p>
            <a:r>
              <a:rPr lang="en-GB" dirty="0"/>
              <a:t>a = 4</a:t>
            </a:r>
          </a:p>
          <a:p>
            <a:r>
              <a:rPr lang="en-GB" dirty="0"/>
              <a:t>b = 2</a:t>
            </a:r>
          </a:p>
          <a:p>
            <a:endParaRPr lang="en-GB" dirty="0"/>
          </a:p>
          <a:p>
            <a:r>
              <a:rPr lang="en-GB" dirty="0"/>
              <a:t>print(a)</a:t>
            </a:r>
          </a:p>
          <a:p>
            <a:r>
              <a:rPr lang="en-GB" dirty="0"/>
              <a:t>print(b)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2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Doing Arithmetic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521311" cy="4195481"/>
          </a:xfrm>
        </p:spPr>
        <p:txBody>
          <a:bodyPr/>
          <a:lstStyle/>
          <a:p>
            <a:r>
              <a:rPr lang="en-GB" dirty="0" smtClean="0"/>
              <a:t>You can do addition, subtraction, multiplication and division.</a:t>
            </a:r>
          </a:p>
          <a:p>
            <a:endParaRPr lang="en-GB" dirty="0"/>
          </a:p>
          <a:p>
            <a:r>
              <a:rPr lang="en-GB" dirty="0" smtClean="0"/>
              <a:t>You use these symbols :-</a:t>
            </a:r>
          </a:p>
          <a:p>
            <a:pPr lvl="1"/>
            <a:r>
              <a:rPr lang="en-GB" dirty="0" smtClean="0"/>
              <a:t>+ for addition</a:t>
            </a:r>
          </a:p>
          <a:p>
            <a:pPr lvl="1"/>
            <a:r>
              <a:rPr lang="en-GB" dirty="0" smtClean="0"/>
              <a:t>- for subtraction</a:t>
            </a:r>
          </a:p>
          <a:p>
            <a:pPr lvl="1"/>
            <a:r>
              <a:rPr lang="en-GB" dirty="0" smtClean="0"/>
              <a:t>* for multiplication</a:t>
            </a:r>
          </a:p>
          <a:p>
            <a:pPr lvl="1"/>
            <a:r>
              <a:rPr lang="en-GB" dirty="0" smtClean="0"/>
              <a:t>/ for division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096000" y="4150658"/>
            <a:ext cx="56529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  <a:endParaRPr lang="en-GB" b="1" u="sn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47228" y="333988"/>
            <a:ext cx="45213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096000" y="832846"/>
            <a:ext cx="58018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# </a:t>
            </a:r>
            <a:r>
              <a:rPr lang="en-GB" dirty="0"/>
              <a:t>Week2, Program6</a:t>
            </a:r>
          </a:p>
          <a:p>
            <a:endParaRPr lang="en-GB" dirty="0"/>
          </a:p>
          <a:p>
            <a:r>
              <a:rPr lang="en-GB" dirty="0"/>
              <a:t>a = 4</a:t>
            </a:r>
          </a:p>
          <a:p>
            <a:r>
              <a:rPr lang="en-GB" dirty="0"/>
              <a:t>b = 2</a:t>
            </a:r>
          </a:p>
          <a:p>
            <a:endParaRPr lang="en-GB" dirty="0"/>
          </a:p>
          <a:p>
            <a:r>
              <a:rPr lang="en-GB" dirty="0"/>
              <a:t>print(a + b)</a:t>
            </a:r>
          </a:p>
          <a:p>
            <a:r>
              <a:rPr lang="en-GB" dirty="0"/>
              <a:t>print(a - b)</a:t>
            </a:r>
          </a:p>
          <a:p>
            <a:r>
              <a:rPr lang="en-GB" dirty="0"/>
              <a:t>print(a * b)</a:t>
            </a:r>
          </a:p>
          <a:p>
            <a:r>
              <a:rPr lang="en-GB" dirty="0"/>
              <a:t>print(a / b)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096000" y="5350638"/>
            <a:ext cx="59294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EXTRA CREDIT: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Is the last line exactly what you expected ?. Can you </a:t>
            </a:r>
            <a:r>
              <a:rPr lang="en-GB" dirty="0" smtClean="0">
                <a:solidFill>
                  <a:srgbClr val="FFFF00"/>
                </a:solidFill>
              </a:rPr>
              <a:t>work out why it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has </a:t>
            </a:r>
            <a:r>
              <a:rPr lang="en-GB" dirty="0">
                <a:solidFill>
                  <a:srgbClr val="FFFF00"/>
                </a:solidFill>
              </a:rPr>
              <a:t>the </a:t>
            </a:r>
            <a:r>
              <a:rPr lang="en-GB" dirty="0" smtClean="0">
                <a:solidFill>
                  <a:srgbClr val="FFFF00"/>
                </a:solidFill>
              </a:rPr>
              <a:t>"." </a:t>
            </a:r>
            <a:r>
              <a:rPr lang="en-GB" dirty="0">
                <a:solidFill>
                  <a:srgbClr val="FFFF00"/>
                </a:solidFill>
              </a:rPr>
              <a:t>in it ?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33277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Things.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So far, our programs have always done the same thing.</a:t>
            </a:r>
          </a:p>
          <a:p>
            <a:r>
              <a:rPr lang="en-GB" dirty="0" smtClean="0"/>
              <a:t>This is the first program we will write that doesn't !</a:t>
            </a:r>
          </a:p>
          <a:p>
            <a:endParaRPr lang="en-GB" dirty="0"/>
          </a:p>
          <a:p>
            <a:r>
              <a:rPr lang="en-GB" dirty="0" smtClean="0"/>
              <a:t>This introduces an important concept in Python, indentation.</a:t>
            </a:r>
          </a:p>
          <a:p>
            <a:r>
              <a:rPr lang="en-GB" dirty="0" smtClean="0"/>
              <a:t>To indent a line, press either the &lt;TAB&gt; key or use 4 spaces. </a:t>
            </a:r>
            <a:r>
              <a:rPr lang="en-GB" dirty="0" err="1" smtClean="0"/>
              <a:t>PyCharm</a:t>
            </a:r>
            <a:r>
              <a:rPr lang="en-GB" dirty="0" smtClean="0"/>
              <a:t> will interpret &lt;TAB&gt; as 4 spaces in either case.</a:t>
            </a:r>
          </a:p>
          <a:p>
            <a:endParaRPr lang="en-GB" dirty="0"/>
          </a:p>
          <a:p>
            <a:r>
              <a:rPr lang="en-GB" dirty="0" smtClean="0"/>
              <a:t>We will learn more about the indentations in later weeks.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096000" y="2052918"/>
            <a:ext cx="5801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147228" y="333988"/>
            <a:ext cx="45213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5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Conditional Program.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6111" y="2244321"/>
            <a:ext cx="43724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</a:t>
            </a:r>
            <a:r>
              <a:rPr lang="en-GB" dirty="0" smtClean="0">
                <a:solidFill>
                  <a:srgbClr val="FFFF00"/>
                </a:solidFill>
              </a:rPr>
              <a:t>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	- If you type in "Amanda" as the name ?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	- If you type in "Dave" as the name ?</a:t>
            </a:r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  <a:endParaRPr lang="en-GB" b="1" u="sng" dirty="0"/>
          </a:p>
        </p:txBody>
      </p:sp>
      <p:sp>
        <p:nvSpPr>
          <p:cNvPr id="6" name="Rectangle 5"/>
          <p:cNvSpPr/>
          <p:nvPr/>
        </p:nvSpPr>
        <p:spPr>
          <a:xfrm>
            <a:off x="5348472" y="224432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name == "Dave":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are my creator, Dave !")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 " + name)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1" y="5201914"/>
            <a:ext cx="91110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u="sng" dirty="0" smtClean="0">
                <a:solidFill>
                  <a:srgbClr val="FFFF00"/>
                </a:solidFill>
              </a:rPr>
              <a:t>EXTRA CREDIT:</a:t>
            </a:r>
            <a:r>
              <a:rPr lang="en-GB" dirty="0" smtClean="0">
                <a:solidFill>
                  <a:srgbClr val="FFFF00"/>
                </a:solidFill>
              </a:rPr>
              <a:t> What happens if you type in the name as "</a:t>
            </a:r>
            <a:r>
              <a:rPr lang="en-GB" dirty="0" err="1" smtClean="0">
                <a:solidFill>
                  <a:srgbClr val="FFFF00"/>
                </a:solidFill>
              </a:rPr>
              <a:t>dave</a:t>
            </a:r>
            <a:r>
              <a:rPr lang="en-GB" dirty="0" smtClean="0">
                <a:solidFill>
                  <a:srgbClr val="FFFF00"/>
                </a:solidFill>
              </a:rPr>
              <a:t>" or "DAVE". Why doesn't that say you are my creator ?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25855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the two equals ?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You will note the previous program uses single equals and double equals.</a:t>
            </a:r>
          </a:p>
          <a:p>
            <a:endParaRPr lang="en-GB" dirty="0"/>
          </a:p>
          <a:p>
            <a:r>
              <a:rPr lang="en-GB" dirty="0" smtClean="0"/>
              <a:t>A single equals sign is used for assignment. It sets things.</a:t>
            </a:r>
          </a:p>
          <a:p>
            <a:r>
              <a:rPr lang="en-GB" dirty="0" smtClean="0"/>
              <a:t>This line </a:t>
            </a:r>
            <a:r>
              <a:rPr lang="en-GB" b="1" u="sng" dirty="0" smtClean="0"/>
              <a:t>assigns</a:t>
            </a:r>
            <a:r>
              <a:rPr lang="en-GB" dirty="0" smtClean="0"/>
              <a:t> a to be equal to 3.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lvl="1"/>
            <a:endParaRPr lang="en-GB" dirty="0"/>
          </a:p>
          <a:p>
            <a:r>
              <a:rPr lang="en-GB" dirty="0" smtClean="0"/>
              <a:t>A double equals sign is used for comparison testing.</a:t>
            </a:r>
          </a:p>
          <a:p>
            <a:r>
              <a:rPr lang="en-GB" dirty="0" smtClean="0"/>
              <a:t>This line </a:t>
            </a:r>
            <a:r>
              <a:rPr lang="en-GB" b="1" u="sng" dirty="0" smtClean="0"/>
              <a:t>tests</a:t>
            </a:r>
            <a:r>
              <a:rPr lang="en-GB" dirty="0" smtClean="0"/>
              <a:t> if a is equal to 3.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a == 3: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7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the indentation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789488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See the new example program on the right.</a:t>
            </a:r>
            <a:endParaRPr lang="en-GB" dirty="0"/>
          </a:p>
          <a:p>
            <a:r>
              <a:rPr lang="en-GB" dirty="0" smtClean="0"/>
              <a:t>Note the indentation (marked with the yellow lines).</a:t>
            </a:r>
          </a:p>
          <a:p>
            <a:endParaRPr lang="en-GB" dirty="0"/>
          </a:p>
          <a:p>
            <a:r>
              <a:rPr lang="en-GB" dirty="0" smtClean="0"/>
              <a:t>This program checks if the name is "Dave" and then does all the indented things. You can have as many lines indented as you want.</a:t>
            </a:r>
          </a:p>
          <a:p>
            <a:endParaRPr lang="en-GB" dirty="0"/>
          </a:p>
          <a:p>
            <a:r>
              <a:rPr lang="en-GB" dirty="0" smtClean="0"/>
              <a:t>Python uses these indentations to identify "blocks" of code to run together.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426200" y="205291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Program8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?: ")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name == "Dave":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print("You are my creator, Dave !")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print("How are you today ?")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print("Hello " + name)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print("How are you today ?")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44733" y="3666067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544733" y="3920067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44733" y="4445000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44733" y="4715934"/>
            <a:ext cx="516467" cy="0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10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types of testing.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As well as testing for equality with ==, we can do other tests involving numbers.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 b. </a:t>
            </a:r>
            <a:r>
              <a:rPr lang="en-GB" dirty="0" smtClean="0">
                <a:latin typeface="+mn-lt"/>
                <a:cs typeface="Courier New" panose="02070309020205020404" pitchFamily="49" charset="0"/>
              </a:rPr>
              <a:t>Will be true if a is less than b.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&gt; b. </a:t>
            </a:r>
            <a:r>
              <a:rPr lang="en-GB" dirty="0" smtClean="0">
                <a:latin typeface="+mn-lt"/>
                <a:cs typeface="Courier New" panose="02070309020205020404" pitchFamily="49" charset="0"/>
              </a:rPr>
              <a:t>Will be true if a is greater than b.</a:t>
            </a:r>
          </a:p>
          <a:p>
            <a:r>
              <a:rPr lang="en-GB" dirty="0" smtClean="0">
                <a:latin typeface="+mn-lt"/>
                <a:cs typeface="Courier New" panose="02070309020205020404" pitchFamily="49" charset="0"/>
              </a:rPr>
              <a:t>a &gt;= b </a:t>
            </a:r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Doing things more than once.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274065" cy="4195481"/>
          </a:xfrm>
        </p:spPr>
        <p:txBody>
          <a:bodyPr/>
          <a:lstStyle/>
          <a:p>
            <a:r>
              <a:rPr lang="en-GB" dirty="0" smtClean="0"/>
              <a:t>Programming has the concept of loops.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Just like a car can go around a racing track in a loop, code can go around a loop, running over and over again.</a:t>
            </a:r>
          </a:p>
          <a:p>
            <a:r>
              <a:rPr lang="en-GB" dirty="0" smtClean="0"/>
              <a:t>You can change variables while going around the loop.</a:t>
            </a:r>
          </a:p>
          <a:p>
            <a:endParaRPr lang="en-GB" dirty="0"/>
          </a:p>
          <a:p>
            <a:r>
              <a:rPr lang="en-GB" dirty="0" smtClean="0"/>
              <a:t>We will use this to recreate out counting to 10 program in a way that doesn't involve repeating ourselves.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665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this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This week, we will learn :-</a:t>
            </a:r>
          </a:p>
          <a:p>
            <a:pPr lvl="1"/>
            <a:r>
              <a:rPr lang="en-GB" dirty="0" smtClean="0"/>
              <a:t>How to work with variables.</a:t>
            </a:r>
          </a:p>
          <a:p>
            <a:pPr lvl="1"/>
            <a:r>
              <a:rPr lang="en-GB" dirty="0" smtClean="0"/>
              <a:t>How to add comments for other human beings (or yourself).</a:t>
            </a:r>
          </a:p>
          <a:p>
            <a:pPr lvl="1"/>
            <a:r>
              <a:rPr lang="en-GB" dirty="0" smtClean="0"/>
              <a:t>How to ask the user questions.</a:t>
            </a:r>
          </a:p>
          <a:p>
            <a:pPr lvl="1"/>
            <a:r>
              <a:rPr lang="en-GB" dirty="0" smtClean="0"/>
              <a:t>Working with strings and integers (numbers)</a:t>
            </a:r>
          </a:p>
          <a:p>
            <a:pPr lvl="1"/>
            <a:r>
              <a:rPr lang="en-GB" dirty="0" smtClean="0"/>
              <a:t>How to do different things based on different conditions.</a:t>
            </a:r>
          </a:p>
          <a:p>
            <a:pPr lvl="1"/>
            <a:r>
              <a:rPr lang="en-GB" dirty="0"/>
              <a:t>How to do things more than once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GB" dirty="0" smtClean="0"/>
              <a:t>There are a lot of "building blocks" this week.</a:t>
            </a:r>
          </a:p>
          <a:p>
            <a:r>
              <a:rPr lang="en-GB" dirty="0" smtClean="0"/>
              <a:t>We will use these building blocks in later weeks to make more useful programs in future weeks.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first loop.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55682"/>
            <a:ext cx="5552670" cy="4604151"/>
          </a:xfrm>
        </p:spPr>
        <p:txBody>
          <a:bodyPr>
            <a:normAutofit/>
          </a:bodyPr>
          <a:lstStyle/>
          <a:p>
            <a:r>
              <a:rPr lang="en-GB" dirty="0"/>
              <a:t>This </a:t>
            </a:r>
            <a:r>
              <a:rPr lang="en-GB" dirty="0" smtClean="0"/>
              <a:t>program introduces two new concepts.</a:t>
            </a:r>
          </a:p>
          <a:p>
            <a:r>
              <a:rPr lang="en-GB" dirty="0" smtClean="0"/>
              <a:t>It introduces the "while" statement. This runs the indented block of code over and over as long as the "while" condition is met.</a:t>
            </a:r>
          </a:p>
          <a:p>
            <a:r>
              <a:rPr lang="en-GB" dirty="0" smtClean="0"/>
              <a:t>It also introduces modifying an existing variable, rather than just setting it to something. </a:t>
            </a:r>
            <a:endParaRPr lang="en-GB" dirty="0"/>
          </a:p>
          <a:p>
            <a:endParaRPr lang="en-GB" b="1" u="sng" dirty="0">
              <a:solidFill>
                <a:srgbClr val="FFFF00"/>
              </a:solidFill>
            </a:endParaRP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6198781" y="146025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Program9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 = 1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c &lt;= 10: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c + 1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Adds 1 to c</a:t>
            </a:r>
          </a:p>
        </p:txBody>
      </p:sp>
      <p:sp>
        <p:nvSpPr>
          <p:cNvPr id="5" name="Rectangle 4"/>
          <p:cNvSpPr/>
          <p:nvPr/>
        </p:nvSpPr>
        <p:spPr>
          <a:xfrm>
            <a:off x="1030356" y="51365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8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r>
              <a:rPr lang="en-GB" dirty="0" smtClean="0">
                <a:sym typeface="Wingdings" panose="05000000000000000000" pitchFamily="2" charset="2"/>
              </a:rPr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634802" cy="4032250"/>
          </a:xfrm>
        </p:spPr>
        <p:txBody>
          <a:bodyPr>
            <a:normAutofit/>
          </a:bodyPr>
          <a:lstStyle/>
          <a:p>
            <a:r>
              <a:rPr lang="en-GB" b="1" dirty="0" smtClean="0"/>
              <a:t>Week2, </a:t>
            </a:r>
            <a:r>
              <a:rPr lang="en-GB" b="1" dirty="0" smtClean="0"/>
              <a:t>Homework1</a:t>
            </a:r>
            <a:endParaRPr lang="en-GB" b="1" dirty="0" smtClean="0"/>
          </a:p>
          <a:p>
            <a:pPr lvl="1"/>
            <a:r>
              <a:rPr lang="en-GB" dirty="0" smtClean="0"/>
              <a:t>Write a program that asks for the users first name, and then the users surname.</a:t>
            </a:r>
          </a:p>
          <a:p>
            <a:pPr lvl="1"/>
            <a:r>
              <a:rPr lang="en-GB" dirty="0" smtClean="0"/>
              <a:t>If the users first name is the same as your first name, say "heh, you share my first name !"</a:t>
            </a:r>
          </a:p>
          <a:p>
            <a:pPr lvl="1"/>
            <a:r>
              <a:rPr lang="en-GB" dirty="0" smtClean="0"/>
              <a:t>If the users surname is the same as your surname, say "heh, you share my surname !"</a:t>
            </a:r>
            <a:endParaRPr lang="en-GB" dirty="0"/>
          </a:p>
          <a:p>
            <a:endParaRPr lang="en-GB" b="1" u="sng" dirty="0">
              <a:solidFill>
                <a:srgbClr val="FFFF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634802" cy="4032250"/>
          </a:xfrm>
        </p:spPr>
        <p:txBody>
          <a:bodyPr>
            <a:normAutofit/>
          </a:bodyPr>
          <a:lstStyle/>
          <a:p>
            <a:r>
              <a:rPr lang="en-GB" b="1" dirty="0" smtClean="0"/>
              <a:t>Week2, Homework2</a:t>
            </a:r>
            <a:endParaRPr lang="en-GB" b="1" dirty="0" smtClean="0"/>
          </a:p>
          <a:p>
            <a:pPr lvl="1"/>
            <a:r>
              <a:rPr lang="en-GB" dirty="0" smtClean="0"/>
              <a:t>Write a program that prints all the even numbers from 2 to 100.</a:t>
            </a:r>
          </a:p>
          <a:p>
            <a:pPr lvl="1"/>
            <a:endParaRPr lang="en-GB" dirty="0"/>
          </a:p>
          <a:p>
            <a:r>
              <a:rPr lang="en-GB" b="1" dirty="0" smtClean="0"/>
              <a:t>Week2, Homework3</a:t>
            </a:r>
            <a:endParaRPr lang="en-GB" b="1" dirty="0" smtClean="0"/>
          </a:p>
          <a:p>
            <a:pPr lvl="1"/>
            <a:r>
              <a:rPr lang="en-GB" dirty="0" smtClean="0"/>
              <a:t>Based on the program above, write a program that prints all the even numbers from 2 to 100 in reverse order (so 100, 98, 96 …).</a:t>
            </a:r>
            <a:endParaRPr lang="en-GB" dirty="0"/>
          </a:p>
          <a:p>
            <a:endParaRPr lang="en-GB" b="1" u="sng" dirty="0">
              <a:solidFill>
                <a:srgbClr val="FFFF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9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4422846" cy="4032250"/>
          </a:xfrm>
        </p:spPr>
        <p:txBody>
          <a:bodyPr>
            <a:normAutofit/>
          </a:bodyPr>
          <a:lstStyle/>
          <a:p>
            <a:r>
              <a:rPr lang="en-GB" b="1" dirty="0" smtClean="0"/>
              <a:t>Week2, Homework4</a:t>
            </a:r>
            <a:endParaRPr lang="en-GB" b="1" dirty="0" smtClean="0"/>
          </a:p>
          <a:p>
            <a:endParaRPr lang="en-GB" b="1" u="sng" dirty="0">
              <a:solidFill>
                <a:srgbClr val="FFFF00"/>
              </a:solidFill>
            </a:endParaRPr>
          </a:p>
          <a:p>
            <a:r>
              <a:rPr lang="en-GB" dirty="0" smtClean="0"/>
              <a:t>Write a program that will print the multiples of 6, from 6 to 60.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It should have output like :-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7988" y="2027583"/>
            <a:ext cx="5921282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0" y="2027583"/>
            <a:ext cx="1603514" cy="441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</a:t>
            </a:r>
            <a:r>
              <a:rPr lang="en-GB" dirty="0" smtClean="0"/>
              <a:t>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27583"/>
            <a:ext cx="10127906" cy="4032250"/>
          </a:xfrm>
        </p:spPr>
        <p:txBody>
          <a:bodyPr>
            <a:normAutofit/>
          </a:bodyPr>
          <a:lstStyle/>
          <a:p>
            <a:r>
              <a:rPr lang="en-GB" b="1" dirty="0" smtClean="0"/>
              <a:t>Week2, Homework5</a:t>
            </a:r>
            <a:endParaRPr lang="en-GB" b="1" dirty="0" smtClean="0"/>
          </a:p>
          <a:p>
            <a:endParaRPr lang="en-GB" b="1" u="sng" dirty="0">
              <a:solidFill>
                <a:srgbClr val="FFFF00"/>
              </a:solidFill>
            </a:endParaRPr>
          </a:p>
          <a:p>
            <a:r>
              <a:rPr lang="en-GB" dirty="0" smtClean="0"/>
              <a:t>Write a program to add up all the numbers between 1 and 999.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FFFF00"/>
                </a:solidFill>
              </a:rPr>
              <a:t>Super Extra Credit: Can you think of an easy way, without using a computer, to check that your computer program got the correct result.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7988" y="2027583"/>
            <a:ext cx="5921282" cy="403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74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Week.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learn to mix strings and integers.</a:t>
            </a:r>
          </a:p>
          <a:p>
            <a:endParaRPr lang="en-GB" dirty="0" smtClean="0"/>
          </a:p>
          <a:p>
            <a:r>
              <a:rPr lang="en-GB" dirty="0" smtClean="0"/>
              <a:t>We will learn more about division.</a:t>
            </a:r>
          </a:p>
          <a:p>
            <a:endParaRPr lang="en-GB" dirty="0" smtClean="0"/>
          </a:p>
          <a:p>
            <a:r>
              <a:rPr lang="en-GB" dirty="0" smtClean="0"/>
              <a:t>We will learn about </a:t>
            </a:r>
            <a:r>
              <a:rPr lang="en-GB" b="1" u="sng" dirty="0" smtClean="0"/>
              <a:t>lists</a:t>
            </a:r>
            <a:r>
              <a:rPr lang="en-GB" dirty="0" smtClean="0"/>
              <a:t> of things.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05353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are skipping over a few details.</a:t>
            </a:r>
          </a:p>
          <a:p>
            <a:r>
              <a:rPr lang="en-GB" dirty="0" smtClean="0"/>
              <a:t>This is to get you writing things that do things quickly !</a:t>
            </a:r>
          </a:p>
          <a:p>
            <a:endParaRPr lang="en-GB" dirty="0"/>
          </a:p>
          <a:p>
            <a:r>
              <a:rPr lang="en-GB" dirty="0" smtClean="0"/>
              <a:t>There are three main ways to get extra details.</a:t>
            </a:r>
          </a:p>
          <a:p>
            <a:pPr lvl="1"/>
            <a:r>
              <a:rPr lang="en-GB" dirty="0" smtClean="0"/>
              <a:t>1.) Ask me !. I will answer any questions you may have.</a:t>
            </a:r>
          </a:p>
          <a:p>
            <a:pPr lvl="1"/>
            <a:r>
              <a:rPr lang="en-GB" dirty="0" smtClean="0"/>
              <a:t>2.) Play. Try stuff and see what happens. There is no reason to not experiment.</a:t>
            </a:r>
          </a:p>
          <a:p>
            <a:pPr lvl="1"/>
            <a:r>
              <a:rPr lang="en-GB" dirty="0" smtClean="0"/>
              <a:t>3.) Look it up. Try searching Google for what you want. As you get more experience, you will also get better at typing the correct searches into Google.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68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Variables.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4400021" cy="4195481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 variable in computer programming is :-</a:t>
            </a:r>
          </a:p>
          <a:p>
            <a:pPr lvl="1"/>
            <a:r>
              <a:rPr lang="en-GB" dirty="0" smtClean="0"/>
              <a:t>A label for a “thing”.</a:t>
            </a:r>
          </a:p>
          <a:p>
            <a:pPr lvl="1"/>
            <a:r>
              <a:rPr lang="en-GB" dirty="0" smtClean="0"/>
              <a:t>Where that “thing” can change.</a:t>
            </a:r>
          </a:p>
          <a:p>
            <a:pPr lvl="1"/>
            <a:endParaRPr lang="en-GB" dirty="0"/>
          </a:p>
          <a:p>
            <a:r>
              <a:rPr lang="en-GB" dirty="0" smtClean="0"/>
              <a:t>You can define a variable by setting it to be equal to something.</a:t>
            </a:r>
          </a:p>
          <a:p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 smtClean="0">
                <a:solidFill>
                  <a:srgbClr val="FFFF00"/>
                </a:solidFill>
              </a:rPr>
              <a:t> Type it in, run it and see if you were correct.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Week2, Program1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"Hello World"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rint(a)</a:t>
            </a:r>
          </a:p>
        </p:txBody>
      </p:sp>
    </p:spTree>
    <p:extLst>
      <p:ext uri="{BB962C8B-B14F-4D97-AF65-F5344CB8AC3E}">
        <p14:creationId xmlns:p14="http://schemas.microsoft.com/office/powerpoint/2010/main" val="19609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9319155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In the previous program, there was a line starting with the hash (#) character.</a:t>
            </a:r>
          </a:p>
          <a:p>
            <a:r>
              <a:rPr lang="en-GB" dirty="0" smtClean="0"/>
              <a:t>This line was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Any line starting with a # character is totally ignored by Python.</a:t>
            </a:r>
          </a:p>
          <a:p>
            <a:r>
              <a:rPr lang="en-GB" dirty="0" smtClean="0"/>
              <a:t>It is only for human beings. Use comments to remind you why you put something in your program.</a:t>
            </a:r>
          </a:p>
          <a:p>
            <a:r>
              <a:rPr lang="en-GB" dirty="0" smtClean="0"/>
              <a:t>You will learn more about comments in a later week.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161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Changing Variables.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8"/>
            <a:ext cx="4400021" cy="4195481"/>
          </a:xfrm>
        </p:spPr>
        <p:txBody>
          <a:bodyPr>
            <a:normAutofit/>
          </a:bodyPr>
          <a:lstStyle/>
          <a:p>
            <a:r>
              <a:rPr lang="en-GB" dirty="0" smtClean="0"/>
              <a:t>You can redefine a variable at any time.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 smtClean="0">
                <a:solidFill>
                  <a:srgbClr val="FFFF00"/>
                </a:solidFill>
              </a:rPr>
              <a:t> Type it in, run it and see if you were correct.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06534" y="18532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"Hello World"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"Goodbye World"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78131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Variable.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variables you have seen so far are all </a:t>
            </a:r>
            <a:r>
              <a:rPr lang="en-GB" u="sng" dirty="0" smtClean="0"/>
              <a:t>strings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In computing, a string is something composed of one or more </a:t>
            </a:r>
            <a:r>
              <a:rPr lang="en-GB" u="sng" dirty="0" smtClean="0"/>
              <a:t>characters</a:t>
            </a:r>
            <a:r>
              <a:rPr lang="en-GB" dirty="0" smtClean="0"/>
              <a:t>.</a:t>
            </a:r>
          </a:p>
          <a:p>
            <a:r>
              <a:rPr lang="en-GB" dirty="0" smtClean="0"/>
              <a:t>A </a:t>
            </a:r>
            <a:r>
              <a:rPr lang="en-GB" u="sng" dirty="0" smtClean="0"/>
              <a:t>character</a:t>
            </a:r>
            <a:r>
              <a:rPr lang="en-GB" dirty="0"/>
              <a:t> </a:t>
            </a:r>
            <a:r>
              <a:rPr lang="en-GB" dirty="0" smtClean="0"/>
              <a:t>is basically any symbol, like A or 1 or @.</a:t>
            </a:r>
          </a:p>
          <a:p>
            <a:endParaRPr lang="en-GB" u="sng" dirty="0"/>
          </a:p>
          <a:p>
            <a:r>
              <a:rPr lang="en-GB" dirty="0" smtClean="0"/>
              <a:t>In Python, when you are setting a string, you must enclose it in quotes (either double or single quotes) to tell Python it is a string.</a:t>
            </a:r>
          </a:p>
        </p:txBody>
      </p:sp>
    </p:spTree>
    <p:extLst>
      <p:ext uri="{BB962C8B-B14F-4D97-AF65-F5344CB8AC3E}">
        <p14:creationId xmlns:p14="http://schemas.microsoft.com/office/powerpoint/2010/main" val="18539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Strings Together.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312" y="1853249"/>
            <a:ext cx="4400021" cy="2652076"/>
          </a:xfrm>
        </p:spPr>
        <p:txBody>
          <a:bodyPr>
            <a:normAutofit/>
          </a:bodyPr>
          <a:lstStyle/>
          <a:p>
            <a:r>
              <a:rPr lang="en-GB" dirty="0" smtClean="0"/>
              <a:t>You can redefine a variable at any time.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dirty="0" smtClean="0">
                <a:solidFill>
                  <a:srgbClr val="FFFF00"/>
                </a:solidFill>
              </a:rPr>
              <a:t> Type it in, run it and see if you were correct.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7112" y="1853247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16202" y="1853246"/>
            <a:ext cx="440002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06534" y="185324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"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 + b)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76312" y="4581524"/>
            <a:ext cx="6271868" cy="193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b="1" u="sng" dirty="0" smtClean="0">
                <a:solidFill>
                  <a:srgbClr val="FFFF00"/>
                </a:solidFill>
              </a:rPr>
              <a:t>QUESTION: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Were you expecting HelloWorld (no space) or Hello World (with a space) ?</a:t>
            </a:r>
          </a:p>
          <a:p>
            <a:r>
              <a:rPr lang="en-GB" b="1" u="sng" dirty="0" smtClean="0">
                <a:solidFill>
                  <a:srgbClr val="FFFF00"/>
                </a:solidFill>
              </a:rPr>
              <a:t>TASK:</a:t>
            </a:r>
            <a:r>
              <a:rPr lang="en-GB" b="1" dirty="0" smtClean="0">
                <a:solidFill>
                  <a:srgbClr val="FFFF00"/>
                </a:solidFill>
              </a:rPr>
              <a:t> </a:t>
            </a:r>
            <a:r>
              <a:rPr lang="en-GB" dirty="0" smtClean="0">
                <a:solidFill>
                  <a:srgbClr val="FFFF00"/>
                </a:solidFill>
              </a:rPr>
              <a:t>If you didn't expect a space, how could you have a space ?. There are multiple ways to do this.</a:t>
            </a:r>
          </a:p>
        </p:txBody>
      </p:sp>
    </p:spTree>
    <p:extLst>
      <p:ext uri="{BB962C8B-B14F-4D97-AF65-F5344CB8AC3E}">
        <p14:creationId xmlns:p14="http://schemas.microsoft.com/office/powerpoint/2010/main" val="28697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7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User Input.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457516" cy="4195481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You can use input() to get the user to type in a string when the program is run.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rgbClr val="FFFF00"/>
                </a:solidFill>
              </a:rPr>
              <a:t>What do you think the program on the right will do ?</a:t>
            </a:r>
          </a:p>
          <a:p>
            <a:r>
              <a:rPr lang="en-GB" b="1" u="sng" dirty="0">
                <a:solidFill>
                  <a:srgbClr val="FFFF00"/>
                </a:solidFill>
              </a:rPr>
              <a:t>TASK:</a:t>
            </a:r>
            <a:r>
              <a:rPr lang="en-GB" dirty="0">
                <a:solidFill>
                  <a:srgbClr val="FFFF00"/>
                </a:solidFill>
              </a:rPr>
              <a:t> Type it in, run it and see if you were correct</a:t>
            </a:r>
            <a:r>
              <a:rPr lang="en-GB" dirty="0" smtClean="0">
                <a:solidFill>
                  <a:srgbClr val="FFFF00"/>
                </a:solidFill>
              </a:rPr>
              <a:t>.</a:t>
            </a:r>
          </a:p>
          <a:p>
            <a:r>
              <a:rPr lang="en-GB" dirty="0" smtClean="0">
                <a:solidFill>
                  <a:srgbClr val="FFFF00"/>
                </a:solidFill>
              </a:rPr>
              <a:t>(Note: You will need to click on the window at the bottom and type something in to have it work).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06534" y="18532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Week2, Program4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input("What is your name: 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print("Hello, " + a)</a:t>
            </a:r>
          </a:p>
        </p:txBody>
      </p:sp>
    </p:spTree>
    <p:extLst>
      <p:ext uri="{BB962C8B-B14F-4D97-AF65-F5344CB8AC3E}">
        <p14:creationId xmlns:p14="http://schemas.microsoft.com/office/powerpoint/2010/main" val="10593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2667</TotalTime>
  <Words>1819</Words>
  <Application>Microsoft Office PowerPoint</Application>
  <PresentationFormat>Widescreen</PresentationFormat>
  <Paragraphs>260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Century Gothic</vt:lpstr>
      <vt:lpstr>Courier New</vt:lpstr>
      <vt:lpstr>Wingdings</vt:lpstr>
      <vt:lpstr>Wingdings 3</vt:lpstr>
      <vt:lpstr>Ion</vt:lpstr>
      <vt:lpstr>Learning Python 3 </vt:lpstr>
      <vt:lpstr>Goals of this week.</vt:lpstr>
      <vt:lpstr>Notes:</vt:lpstr>
      <vt:lpstr>Introduction to Variables.</vt:lpstr>
      <vt:lpstr>Introduction to Comments</vt:lpstr>
      <vt:lpstr>Changing Variables.</vt:lpstr>
      <vt:lpstr>Types of Variable.</vt:lpstr>
      <vt:lpstr>Adding Strings Together.</vt:lpstr>
      <vt:lpstr>Getting User Input.</vt:lpstr>
      <vt:lpstr>Getting User Input.</vt:lpstr>
      <vt:lpstr>Working With Numbers</vt:lpstr>
      <vt:lpstr>Assigning Numbers</vt:lpstr>
      <vt:lpstr>Doing Arithmetic</vt:lpstr>
      <vt:lpstr>Conditional Things.</vt:lpstr>
      <vt:lpstr>First Conditional Program.</vt:lpstr>
      <vt:lpstr>Why the two equals ?</vt:lpstr>
      <vt:lpstr>Why the indentation ?</vt:lpstr>
      <vt:lpstr>Other types of testing.</vt:lpstr>
      <vt:lpstr>Doing things more than once.</vt:lpstr>
      <vt:lpstr>Our first loop.</vt:lpstr>
      <vt:lpstr>Homework.</vt:lpstr>
      <vt:lpstr>Homework.</vt:lpstr>
      <vt:lpstr>Homework.</vt:lpstr>
      <vt:lpstr>Homework.</vt:lpstr>
      <vt:lpstr>Next Week.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59</cp:revision>
  <dcterms:created xsi:type="dcterms:W3CDTF">2018-02-27T14:28:42Z</dcterms:created>
  <dcterms:modified xsi:type="dcterms:W3CDTF">2018-03-03T12:57:02Z</dcterms:modified>
</cp:coreProperties>
</file>