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3" r:id="rId4"/>
    <p:sldId id="260" r:id="rId5"/>
    <p:sldId id="261" r:id="rId6"/>
    <p:sldId id="262" r:id="rId7"/>
    <p:sldId id="264" r:id="rId8"/>
    <p:sldId id="265" r:id="rId9"/>
    <p:sldId id="274" r:id="rId10"/>
    <p:sldId id="266" r:id="rId11"/>
    <p:sldId id="268" r:id="rId12"/>
    <p:sldId id="267" r:id="rId13"/>
    <p:sldId id="269" r:id="rId14"/>
    <p:sldId id="270" r:id="rId15"/>
    <p:sldId id="271" r:id="rId16"/>
    <p:sldId id="272" r:id="rId17"/>
    <p:sldId id="275" r:id="rId18"/>
    <p:sldId id="276" r:id="rId19"/>
    <p:sldId id="277" r:id="rId20"/>
    <p:sldId id="278" r:id="rId21"/>
    <p:sldId id="279" r:id="rId22"/>
    <p:sldId id="280" r:id="rId23"/>
    <p:sldId id="281" r:id="rId24"/>
    <p:sldId id="283" r:id="rId25"/>
    <p:sldId id="282" r:id="rId26"/>
    <p:sldId id="284" r:id="rId27"/>
    <p:sldId id="285" r:id="rId28"/>
    <p:sldId id="286" r:id="rId29"/>
    <p:sldId id="287" r:id="rId30"/>
    <p:sldId id="288" r:id="rId31"/>
    <p:sldId id="289" r:id="rId32"/>
    <p:sldId id="290" r:id="rId33"/>
    <p:sldId id="292"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utorial" id="{E8B8B779-C037-4864-B17C-C02845DED49A}">
          <p14:sldIdLst>
            <p14:sldId id="256"/>
            <p14:sldId id="259"/>
          </p14:sldIdLst>
        </p14:section>
        <p14:section name="Importing Modules And The Random Module" id="{B2E86CDA-F55E-42CA-B38B-16B67EE4F37C}">
          <p14:sldIdLst>
            <p14:sldId id="273"/>
            <p14:sldId id="260"/>
            <p14:sldId id="261"/>
            <p14:sldId id="262"/>
            <p14:sldId id="264"/>
            <p14:sldId id="265"/>
          </p14:sldIdLst>
        </p14:section>
        <p14:section name="Dictionaries" id="{3045FB68-85C7-483B-9AA0-10965C3187A9}">
          <p14:sldIdLst>
            <p14:sldId id="274"/>
            <p14:sldId id="266"/>
            <p14:sldId id="268"/>
            <p14:sldId id="267"/>
            <p14:sldId id="269"/>
            <p14:sldId id="270"/>
            <p14:sldId id="271"/>
            <p14:sldId id="272"/>
          </p14:sldIdLst>
        </p14:section>
        <p14:section name="Working With Files" id="{3918F019-2938-49CC-8203-64A62C04FE53}">
          <p14:sldIdLst>
            <p14:sldId id="275"/>
            <p14:sldId id="276"/>
            <p14:sldId id="277"/>
            <p14:sldId id="278"/>
            <p14:sldId id="279"/>
            <p14:sldId id="280"/>
            <p14:sldId id="281"/>
          </p14:sldIdLst>
        </p14:section>
        <p14:section name="Homework" id="{725C054A-A747-4480-B224-C761049E2A50}">
          <p14:sldIdLst>
            <p14:sldId id="283"/>
            <p14:sldId id="282"/>
            <p14:sldId id="284"/>
            <p14:sldId id="285"/>
            <p14:sldId id="286"/>
            <p14:sldId id="287"/>
            <p14:sldId id="288"/>
            <p14:sldId id="289"/>
            <p14:sldId id="290"/>
          </p14:sldIdLst>
        </p14:section>
        <p14:section name="Next Week" id="{78F99416-6265-4D78-B4A2-14FB48A416B8}">
          <p14:sldIdLst>
            <p14:sldId id="292"/>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33" autoAdjust="0"/>
  </p:normalViewPr>
  <p:slideViewPr>
    <p:cSldViewPr snapToGrid="0">
      <p:cViewPr varScale="1">
        <p:scale>
          <a:sx n="116" d="100"/>
          <a:sy n="116" d="100"/>
        </p:scale>
        <p:origin x="336" y="108"/>
      </p:cViewPr>
      <p:guideLst/>
    </p:cSldViewPr>
  </p:slideViewPr>
  <p:outlineViewPr>
    <p:cViewPr>
      <p:scale>
        <a:sx n="33" d="100"/>
        <a:sy n="33" d="100"/>
      </p:scale>
      <p:origin x="0" y="-39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bit.ly/2FmZ4P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kbKtFN71Lf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Learning Python 3</a:t>
            </a:r>
            <a:br>
              <a:rPr lang="en-GB" dirty="0" smtClean="0"/>
            </a:br>
            <a:endParaRPr lang="en-GB" dirty="0"/>
          </a:p>
        </p:txBody>
      </p:sp>
      <p:sp>
        <p:nvSpPr>
          <p:cNvPr id="3" name="Subtitle 2"/>
          <p:cNvSpPr>
            <a:spLocks noGrp="1"/>
          </p:cNvSpPr>
          <p:nvPr>
            <p:ph type="subTitle" idx="1"/>
          </p:nvPr>
        </p:nvSpPr>
        <p:spPr/>
        <p:txBody>
          <a:bodyPr/>
          <a:lstStyle/>
          <a:p>
            <a:r>
              <a:rPr lang="en-GB" dirty="0" smtClean="0"/>
              <a:t>Week 4: More LISTS, MORE STRINGS and MORE TESTING.</a:t>
            </a:r>
            <a:endParaRPr lang="en-GB" dirty="0"/>
          </a:p>
        </p:txBody>
      </p:sp>
    </p:spTree>
    <p:extLst>
      <p:ext uri="{BB962C8B-B14F-4D97-AF65-F5344CB8AC3E}">
        <p14:creationId xmlns:p14="http://schemas.microsoft.com/office/powerpoint/2010/main" val="3391429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Dictionaries.</a:t>
            </a:r>
            <a:endParaRPr lang="en-GB" dirty="0"/>
          </a:p>
        </p:txBody>
      </p:sp>
      <p:sp>
        <p:nvSpPr>
          <p:cNvPr id="3" name="Content Placeholder 2"/>
          <p:cNvSpPr>
            <a:spLocks noGrp="1"/>
          </p:cNvSpPr>
          <p:nvPr>
            <p:ph idx="1"/>
          </p:nvPr>
        </p:nvSpPr>
        <p:spPr>
          <a:xfrm>
            <a:off x="646111" y="1491049"/>
            <a:ext cx="7163359" cy="5099221"/>
          </a:xfrm>
        </p:spPr>
        <p:txBody>
          <a:bodyPr/>
          <a:lstStyle/>
          <a:p>
            <a:r>
              <a:rPr lang="en-GB" u="sng" dirty="0" smtClean="0"/>
              <a:t>Dictionaries</a:t>
            </a:r>
            <a:r>
              <a:rPr lang="en-GB" dirty="0" smtClean="0"/>
              <a:t> are a type of thing in Python.</a:t>
            </a:r>
          </a:p>
          <a:p>
            <a:pPr lvl="1"/>
            <a:r>
              <a:rPr lang="en-GB" dirty="0" smtClean="0"/>
              <a:t>Other types we have seen so far are Integers, Strings and Lists.</a:t>
            </a:r>
          </a:p>
          <a:p>
            <a:endParaRPr lang="en-GB" dirty="0"/>
          </a:p>
          <a:p>
            <a:r>
              <a:rPr lang="en-GB" u="sng" dirty="0" smtClean="0"/>
              <a:t>Dictionaries</a:t>
            </a:r>
            <a:r>
              <a:rPr lang="en-GB" dirty="0" smtClean="0"/>
              <a:t> in Python have a </a:t>
            </a:r>
            <a:r>
              <a:rPr lang="en-GB" u="sng" dirty="0" smtClean="0"/>
              <a:t>key</a:t>
            </a:r>
            <a:r>
              <a:rPr lang="en-GB" dirty="0" smtClean="0"/>
              <a:t> and a </a:t>
            </a:r>
            <a:r>
              <a:rPr lang="en-GB" u="sng" dirty="0" smtClean="0"/>
              <a:t>value</a:t>
            </a:r>
          </a:p>
          <a:p>
            <a:endParaRPr lang="en-GB" u="sng" dirty="0"/>
          </a:p>
          <a:p>
            <a:r>
              <a:rPr lang="en-GB" dirty="0" smtClean="0"/>
              <a:t>Think of the </a:t>
            </a:r>
            <a:r>
              <a:rPr lang="en-GB" u="sng" dirty="0" smtClean="0"/>
              <a:t>key</a:t>
            </a:r>
            <a:r>
              <a:rPr lang="en-GB" dirty="0" smtClean="0"/>
              <a:t> like a word in the dictionary, and the </a:t>
            </a:r>
            <a:r>
              <a:rPr lang="en-GB" u="sng" dirty="0" smtClean="0"/>
              <a:t>value</a:t>
            </a:r>
            <a:r>
              <a:rPr lang="en-GB" dirty="0" smtClean="0"/>
              <a:t> like the definition.</a:t>
            </a:r>
          </a:p>
          <a:p>
            <a:endParaRPr lang="en-GB" u="sng" dirty="0"/>
          </a:p>
          <a:p>
            <a:r>
              <a:rPr lang="en-GB" dirty="0" smtClean="0"/>
              <a:t>Keys can be strings and integers (and other types).</a:t>
            </a:r>
          </a:p>
          <a:p>
            <a:r>
              <a:rPr lang="en-GB" dirty="0" smtClean="0"/>
              <a:t>Values can be any type.</a:t>
            </a:r>
          </a:p>
        </p:txBody>
      </p:sp>
      <p:pic>
        <p:nvPicPr>
          <p:cNvPr id="4098" name="Picture 2" descr="Image result for Diction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655" y="1404967"/>
            <a:ext cx="3630808" cy="242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84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and accessing a dictionary.</a:t>
            </a:r>
            <a:endParaRPr lang="en-GB" dirty="0"/>
          </a:p>
        </p:txBody>
      </p:sp>
      <p:sp>
        <p:nvSpPr>
          <p:cNvPr id="3" name="Content Placeholder 2"/>
          <p:cNvSpPr>
            <a:spLocks noGrp="1"/>
          </p:cNvSpPr>
          <p:nvPr>
            <p:ph idx="1"/>
          </p:nvPr>
        </p:nvSpPr>
        <p:spPr>
          <a:xfrm>
            <a:off x="646111" y="1976816"/>
            <a:ext cx="6075965" cy="4737022"/>
          </a:xfrm>
        </p:spPr>
        <p:txBody>
          <a:bodyPr/>
          <a:lstStyle/>
          <a:p>
            <a:r>
              <a:rPr lang="en-GB" dirty="0" smtClean="0"/>
              <a:t>Just like we can use [] for an empty list.</a:t>
            </a:r>
          </a:p>
          <a:p>
            <a:r>
              <a:rPr lang="en-GB" dirty="0" smtClean="0"/>
              <a:t>We can use {} for an empty dictionary.</a:t>
            </a:r>
          </a:p>
          <a:p>
            <a:endParaRPr lang="en-GB" dirty="0"/>
          </a:p>
          <a:p>
            <a:r>
              <a:rPr lang="en-GB" dirty="0" smtClean="0"/>
              <a:t>To store something in a dictionary, we do</a:t>
            </a:r>
          </a:p>
          <a:p>
            <a:pPr lvl="1"/>
            <a:r>
              <a:rPr lang="en-GB" dirty="0" err="1" smtClean="0">
                <a:latin typeface="Courier New" panose="02070309020205020404" pitchFamily="49" charset="0"/>
                <a:cs typeface="Courier New" panose="02070309020205020404" pitchFamily="49" charset="0"/>
              </a:rPr>
              <a:t>dict_name</a:t>
            </a:r>
            <a:r>
              <a:rPr lang="en-GB" dirty="0">
                <a:latin typeface="Courier New" panose="02070309020205020404" pitchFamily="49" charset="0"/>
                <a:cs typeface="Courier New" panose="02070309020205020404" pitchFamily="49" charset="0"/>
              </a:rPr>
              <a:t>[</a:t>
            </a:r>
            <a:r>
              <a:rPr lang="en-GB" dirty="0" smtClean="0">
                <a:latin typeface="Courier New" panose="02070309020205020404" pitchFamily="49" charset="0"/>
                <a:cs typeface="Courier New" panose="02070309020205020404" pitchFamily="49" charset="0"/>
              </a:rPr>
              <a:t>"</a:t>
            </a:r>
            <a:r>
              <a:rPr lang="en-GB" u="sng" dirty="0" smtClean="0">
                <a:latin typeface="Courier New" panose="02070309020205020404" pitchFamily="49" charset="0"/>
                <a:cs typeface="Courier New" panose="02070309020205020404" pitchFamily="49" charset="0"/>
              </a:rPr>
              <a:t>key"]</a:t>
            </a:r>
            <a:r>
              <a:rPr lang="en-GB" dirty="0" smtClean="0">
                <a:latin typeface="Courier New" panose="02070309020205020404" pitchFamily="49" charset="0"/>
                <a:cs typeface="Courier New" panose="02070309020205020404" pitchFamily="49" charset="0"/>
              </a:rPr>
              <a:t> = </a:t>
            </a:r>
            <a:r>
              <a:rPr lang="en-GB" u="sng" dirty="0" smtClean="0">
                <a:latin typeface="Courier New" panose="02070309020205020404" pitchFamily="49" charset="0"/>
                <a:cs typeface="Courier New" panose="02070309020205020404" pitchFamily="49" charset="0"/>
              </a:rPr>
              <a:t>value</a:t>
            </a:r>
          </a:p>
          <a:p>
            <a:pPr lvl="1"/>
            <a:endParaRPr lang="en-GB" u="sng" dirty="0"/>
          </a:p>
          <a:p>
            <a:r>
              <a:rPr lang="en-GB" dirty="0" smtClean="0"/>
              <a:t>To access the value of a key, we do</a:t>
            </a:r>
          </a:p>
          <a:p>
            <a:pPr lvl="1"/>
            <a:r>
              <a:rPr lang="en-GB" dirty="0" err="1" smtClean="0">
                <a:latin typeface="Courier New" panose="02070309020205020404" pitchFamily="49" charset="0"/>
                <a:cs typeface="Courier New" panose="02070309020205020404" pitchFamily="49" charset="0"/>
              </a:rPr>
              <a:t>dict_name</a:t>
            </a:r>
            <a:r>
              <a:rPr lang="en-GB" dirty="0">
                <a:latin typeface="Courier New" panose="02070309020205020404" pitchFamily="49" charset="0"/>
                <a:cs typeface="Courier New" panose="02070309020205020404" pitchFamily="49" charset="0"/>
              </a:rPr>
              <a:t>[</a:t>
            </a:r>
            <a:r>
              <a:rPr lang="en-GB" dirty="0" smtClean="0">
                <a:latin typeface="Courier New" panose="02070309020205020404" pitchFamily="49" charset="0"/>
                <a:cs typeface="Courier New" panose="02070309020205020404" pitchFamily="49" charset="0"/>
              </a:rPr>
              <a:t>"key"]</a:t>
            </a:r>
          </a:p>
        </p:txBody>
      </p:sp>
    </p:spTree>
    <p:extLst>
      <p:ext uri="{BB962C8B-B14F-4D97-AF65-F5344CB8AC3E}">
        <p14:creationId xmlns:p14="http://schemas.microsoft.com/office/powerpoint/2010/main" val="1404576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Dictionary Examples</a:t>
            </a:r>
            <a:endParaRPr lang="en-GB" dirty="0"/>
          </a:p>
        </p:txBody>
      </p:sp>
      <p:sp>
        <p:nvSpPr>
          <p:cNvPr id="3" name="Content Placeholder 2"/>
          <p:cNvSpPr>
            <a:spLocks noGrp="1"/>
          </p:cNvSpPr>
          <p:nvPr>
            <p:ph idx="1"/>
          </p:nvPr>
        </p:nvSpPr>
        <p:spPr>
          <a:xfrm>
            <a:off x="646111" y="1853248"/>
            <a:ext cx="4840289" cy="2804983"/>
          </a:xfrm>
        </p:spPr>
        <p:txBody>
          <a:bodyPr>
            <a:normAutofit/>
          </a:bodyPr>
          <a:lstStyle/>
          <a:p>
            <a:r>
              <a:rPr lang="en-GB" dirty="0" smtClean="0"/>
              <a:t>Here is an example of using a dictionary.</a:t>
            </a:r>
          </a:p>
          <a:p>
            <a:r>
              <a:rPr lang="en-GB" dirty="0" smtClean="0"/>
              <a:t>Again, we will use the list of 21</a:t>
            </a:r>
            <a:r>
              <a:rPr lang="en-GB" baseline="30000" dirty="0" smtClean="0"/>
              <a:t>st</a:t>
            </a:r>
            <a:r>
              <a:rPr lang="en-GB" dirty="0" smtClean="0"/>
              <a:t> century prime ministers in our example.</a:t>
            </a:r>
          </a:p>
        </p:txBody>
      </p:sp>
      <p:sp>
        <p:nvSpPr>
          <p:cNvPr id="5" name="Content Placeholder 2"/>
          <p:cNvSpPr txBox="1">
            <a:spLocks/>
          </p:cNvSpPr>
          <p:nvPr/>
        </p:nvSpPr>
        <p:spPr>
          <a:xfrm>
            <a:off x="5486400" y="1491048"/>
            <a:ext cx="4840289" cy="50992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p:txBody>
      </p:sp>
      <p:sp>
        <p:nvSpPr>
          <p:cNvPr id="4" name="Rectangle 3"/>
          <p:cNvSpPr/>
          <p:nvPr/>
        </p:nvSpPr>
        <p:spPr>
          <a:xfrm>
            <a:off x="5618205" y="1679651"/>
            <a:ext cx="6194853" cy="3416320"/>
          </a:xfrm>
          <a:prstGeom prst="rect">
            <a:avLst/>
          </a:prstGeom>
        </p:spPr>
        <p:txBody>
          <a:bodyPr wrap="square">
            <a:spAutoFit/>
          </a:bodyPr>
          <a:lstStyle/>
          <a:p>
            <a:r>
              <a:rPr lang="en-GB" dirty="0">
                <a:latin typeface="Courier New" panose="02070309020205020404" pitchFamily="49" charset="0"/>
                <a:cs typeface="Courier New" panose="02070309020205020404" pitchFamily="49" charset="0"/>
              </a:rPr>
              <a:t># Week5, Example4</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pm = {}     # Make an empty dictionary.</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pm["Tony"] = "Blair"</a:t>
            </a:r>
          </a:p>
          <a:p>
            <a:r>
              <a:rPr lang="en-GB" dirty="0">
                <a:latin typeface="Courier New" panose="02070309020205020404" pitchFamily="49" charset="0"/>
                <a:cs typeface="Courier New" panose="02070309020205020404" pitchFamily="49" charset="0"/>
              </a:rPr>
              <a:t>pm["Gordon"] = "Brown"</a:t>
            </a:r>
          </a:p>
          <a:p>
            <a:r>
              <a:rPr lang="en-GB" dirty="0">
                <a:latin typeface="Courier New" panose="02070309020205020404" pitchFamily="49" charset="0"/>
                <a:cs typeface="Courier New" panose="02070309020205020404" pitchFamily="49" charset="0"/>
              </a:rPr>
              <a:t>pm["David"] = "Cameron"</a:t>
            </a:r>
          </a:p>
          <a:p>
            <a:r>
              <a:rPr lang="en-GB" dirty="0">
                <a:latin typeface="Courier New" panose="02070309020205020404" pitchFamily="49" charset="0"/>
                <a:cs typeface="Courier New" panose="02070309020205020404" pitchFamily="49" charset="0"/>
              </a:rPr>
              <a:t>pm["Theresa"] = "May"</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print(pm["Gordon"])</a:t>
            </a:r>
          </a:p>
          <a:p>
            <a:r>
              <a:rPr lang="en-GB" dirty="0">
                <a:latin typeface="Courier New" panose="02070309020205020404" pitchFamily="49" charset="0"/>
                <a:cs typeface="Courier New" panose="02070309020205020404" pitchFamily="49" charset="0"/>
              </a:rPr>
              <a:t>print(pm["Theresa"])</a:t>
            </a:r>
          </a:p>
          <a:p>
            <a:r>
              <a:rPr lang="en-GB" dirty="0">
                <a:latin typeface="Courier New" panose="02070309020205020404" pitchFamily="49" charset="0"/>
                <a:cs typeface="Courier New" panose="02070309020205020404" pitchFamily="49" charset="0"/>
              </a:rPr>
              <a:t>print(pm["Tony"])</a:t>
            </a:r>
          </a:p>
        </p:txBody>
      </p:sp>
      <p:sp>
        <p:nvSpPr>
          <p:cNvPr id="7" name="Content Placeholder 2"/>
          <p:cNvSpPr txBox="1">
            <a:spLocks/>
          </p:cNvSpPr>
          <p:nvPr/>
        </p:nvSpPr>
        <p:spPr>
          <a:xfrm>
            <a:off x="646111" y="4239896"/>
            <a:ext cx="4115359" cy="1561069"/>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several times. Does it do what you expected ?</a:t>
            </a:r>
          </a:p>
          <a:p>
            <a:r>
              <a:rPr lang="en-GB" b="1" dirty="0" smtClean="0">
                <a:solidFill>
                  <a:srgbClr val="FFFF00"/>
                </a:solidFill>
              </a:rPr>
              <a:t>Extra Credit: </a:t>
            </a:r>
            <a:r>
              <a:rPr lang="en-GB" dirty="0" smtClean="0">
                <a:solidFill>
                  <a:srgbClr val="FFFF00"/>
                </a:solidFill>
              </a:rPr>
              <a:t>Look up the history and find an important event.</a:t>
            </a:r>
            <a:endParaRPr lang="en-GB" b="1" dirty="0" smtClean="0">
              <a:solidFill>
                <a:srgbClr val="FFFF00"/>
              </a:solidFill>
            </a:endParaRPr>
          </a:p>
          <a:p>
            <a:pPr marL="0" indent="0">
              <a:buFont typeface="Wingdings 3" charset="2"/>
              <a:buNone/>
            </a:pPr>
            <a:endParaRPr lang="en-GB" i="1" dirty="0" smtClean="0"/>
          </a:p>
        </p:txBody>
      </p:sp>
    </p:spTree>
    <p:extLst>
      <p:ext uri="{BB962C8B-B14F-4D97-AF65-F5344CB8AC3E}">
        <p14:creationId xmlns:p14="http://schemas.microsoft.com/office/powerpoint/2010/main" val="370924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Dictionaries: Integer Keys.</a:t>
            </a:r>
            <a:endParaRPr lang="en-GB" dirty="0"/>
          </a:p>
        </p:txBody>
      </p:sp>
      <p:sp>
        <p:nvSpPr>
          <p:cNvPr id="3" name="Content Placeholder 2"/>
          <p:cNvSpPr>
            <a:spLocks noGrp="1"/>
          </p:cNvSpPr>
          <p:nvPr>
            <p:ph idx="1"/>
          </p:nvPr>
        </p:nvSpPr>
        <p:spPr>
          <a:xfrm>
            <a:off x="534901" y="1954064"/>
            <a:ext cx="4967974" cy="1752963"/>
          </a:xfrm>
        </p:spPr>
        <p:txBody>
          <a:bodyPr/>
          <a:lstStyle/>
          <a:p>
            <a:r>
              <a:rPr lang="en-GB" dirty="0" smtClean="0"/>
              <a:t>We can also use integers as keys.</a:t>
            </a:r>
          </a:p>
          <a:p>
            <a:r>
              <a:rPr lang="en-GB" dirty="0" smtClean="0"/>
              <a:t>We are doing that in this program.</a:t>
            </a:r>
          </a:p>
          <a:p>
            <a:endParaRPr lang="en-GB" dirty="0"/>
          </a:p>
          <a:p>
            <a:pPr marL="0" indent="0">
              <a:buNone/>
            </a:pPr>
            <a:endParaRPr lang="en-GB" dirty="0" smtClean="0"/>
          </a:p>
          <a:p>
            <a:endParaRPr lang="en-GB" dirty="0"/>
          </a:p>
          <a:p>
            <a:pPr marL="0" indent="0">
              <a:buNone/>
            </a:pPr>
            <a:endParaRPr lang="en-GB" dirty="0" smtClean="0"/>
          </a:p>
        </p:txBody>
      </p:sp>
      <p:sp>
        <p:nvSpPr>
          <p:cNvPr id="4" name="Content Placeholder 2"/>
          <p:cNvSpPr txBox="1">
            <a:spLocks/>
          </p:cNvSpPr>
          <p:nvPr/>
        </p:nvSpPr>
        <p:spPr>
          <a:xfrm>
            <a:off x="534901" y="4528220"/>
            <a:ext cx="5099779" cy="18890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b="1" dirty="0" smtClean="0">
                <a:solidFill>
                  <a:srgbClr val="FFFF00"/>
                </a:solidFill>
              </a:rPr>
              <a:t>Extra Credit: </a:t>
            </a:r>
            <a:r>
              <a:rPr lang="en-GB" dirty="0" smtClean="0">
                <a:solidFill>
                  <a:srgbClr val="FFFF00"/>
                </a:solidFill>
              </a:rPr>
              <a:t>Do you know why the results are what they are (in terms of history).</a:t>
            </a:r>
            <a:endParaRPr lang="en-GB" b="1" dirty="0" smtClean="0">
              <a:solidFill>
                <a:srgbClr val="FFFF00"/>
              </a:solidFill>
            </a:endParaRPr>
          </a:p>
          <a:p>
            <a:pPr marL="0" indent="0">
              <a:buFont typeface="Wingdings 3" charset="2"/>
              <a:buNone/>
            </a:pPr>
            <a:endParaRPr lang="en-GB" i="1" dirty="0" smtClean="0"/>
          </a:p>
        </p:txBody>
      </p:sp>
      <p:sp>
        <p:nvSpPr>
          <p:cNvPr id="5" name="Rectangle 4"/>
          <p:cNvSpPr/>
          <p:nvPr/>
        </p:nvSpPr>
        <p:spPr>
          <a:xfrm>
            <a:off x="6005384" y="1399551"/>
            <a:ext cx="5667632" cy="5262979"/>
          </a:xfrm>
          <a:prstGeom prst="rect">
            <a:avLst/>
          </a:prstGeom>
        </p:spPr>
        <p:txBody>
          <a:bodyPr wrap="square">
            <a:spAutoFit/>
          </a:bodyPr>
          <a:lstStyle/>
          <a:p>
            <a:r>
              <a:rPr lang="en-GB" sz="1200" dirty="0">
                <a:latin typeface="Courier New" panose="02070309020205020404" pitchFamily="49" charset="0"/>
                <a:cs typeface="Courier New" panose="02070309020205020404" pitchFamily="49" charset="0"/>
              </a:rPr>
              <a:t># Week5, Example5</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 = {}  # An empty dictionary.</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year[2018] = ["Theresa May"]</a:t>
            </a:r>
          </a:p>
          <a:p>
            <a:r>
              <a:rPr lang="en-GB" sz="1200" dirty="0">
                <a:latin typeface="Courier New" panose="02070309020205020404" pitchFamily="49" charset="0"/>
                <a:cs typeface="Courier New" panose="02070309020205020404" pitchFamily="49" charset="0"/>
              </a:rPr>
              <a:t>year[2017] = ["Theresa May"]</a:t>
            </a:r>
          </a:p>
          <a:p>
            <a:r>
              <a:rPr lang="en-GB" sz="1200" dirty="0">
                <a:latin typeface="Courier New" panose="02070309020205020404" pitchFamily="49" charset="0"/>
                <a:cs typeface="Courier New" panose="02070309020205020404" pitchFamily="49" charset="0"/>
              </a:rPr>
              <a:t>year[2016] = ["David Cameron</a:t>
            </a:r>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Theresa May"]</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2011</a:t>
            </a:r>
          </a:p>
          <a:p>
            <a:r>
              <a:rPr lang="en-GB" sz="1200" dirty="0">
                <a:latin typeface="Courier New" panose="02070309020205020404" pitchFamily="49" charset="0"/>
                <a:cs typeface="Courier New" panose="02070309020205020404" pitchFamily="49" charset="0"/>
              </a:rPr>
              <a:t>while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&lt;= 2015:</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["David Cameron"]</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+ 1</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year[2010] = ["Gordon Brown", "David Cameron"]</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for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in [2008,2009]:</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["Gordon Brown"]</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for </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in [2000,2001,2002,2003,2004,2005,2006]:</a:t>
            </a:r>
          </a:p>
          <a:p>
            <a:r>
              <a:rPr lang="en-GB" sz="1200" dirty="0">
                <a:latin typeface="Courier New" panose="02070309020205020404" pitchFamily="49" charset="0"/>
                <a:cs typeface="Courier New" panose="02070309020205020404" pitchFamily="49" charset="0"/>
              </a:rPr>
              <a:t>    year[</a:t>
            </a:r>
            <a:r>
              <a:rPr lang="en-GB" sz="1200" dirty="0" err="1">
                <a:latin typeface="Courier New" panose="02070309020205020404" pitchFamily="49" charset="0"/>
                <a:cs typeface="Courier New" panose="02070309020205020404" pitchFamily="49" charset="0"/>
              </a:rPr>
              <a:t>i</a:t>
            </a:r>
            <a:r>
              <a:rPr lang="en-GB" sz="1200" dirty="0">
                <a:latin typeface="Courier New" panose="02070309020205020404" pitchFamily="49" charset="0"/>
                <a:cs typeface="Courier New" panose="02070309020205020404" pitchFamily="49" charset="0"/>
              </a:rPr>
              <a:t>] = ["Tony Blair"]</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year[2007] = ["Tony Blair", "Gordon Brown"]</a:t>
            </a:r>
          </a:p>
          <a:p>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2003: {year[2003]}")</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2007: {year[2007]}")</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2010: {year[2010]}")</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f"Year</a:t>
            </a:r>
            <a:r>
              <a:rPr lang="en-GB" sz="1200" dirty="0">
                <a:latin typeface="Courier New" panose="02070309020205020404" pitchFamily="49" charset="0"/>
                <a:cs typeface="Courier New" panose="02070309020205020404" pitchFamily="49" charset="0"/>
              </a:rPr>
              <a:t> 2016: {year[2016]}")</a:t>
            </a:r>
          </a:p>
        </p:txBody>
      </p:sp>
    </p:spTree>
    <p:extLst>
      <p:ext uri="{BB962C8B-B14F-4D97-AF65-F5344CB8AC3E}">
        <p14:creationId xmlns:p14="http://schemas.microsoft.com/office/powerpoint/2010/main" val="1926341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Iterating Over Dictionaries.</a:t>
            </a:r>
            <a:endParaRPr lang="en-GB" dirty="0"/>
          </a:p>
        </p:txBody>
      </p:sp>
      <p:sp>
        <p:nvSpPr>
          <p:cNvPr id="3" name="Content Placeholder 2"/>
          <p:cNvSpPr>
            <a:spLocks noGrp="1"/>
          </p:cNvSpPr>
          <p:nvPr>
            <p:ph idx="1"/>
          </p:nvPr>
        </p:nvSpPr>
        <p:spPr>
          <a:xfrm>
            <a:off x="534901" y="1399551"/>
            <a:ext cx="10800364" cy="4333984"/>
          </a:xfrm>
        </p:spPr>
        <p:txBody>
          <a:bodyPr>
            <a:normAutofit fontScale="77500" lnSpcReduction="20000"/>
          </a:bodyPr>
          <a:lstStyle/>
          <a:p>
            <a:r>
              <a:rPr lang="en-GB" dirty="0" smtClean="0"/>
              <a:t>You can iterate over dictionary keys, values or both.</a:t>
            </a:r>
          </a:p>
          <a:p>
            <a:r>
              <a:rPr lang="en-GB" dirty="0" smtClean="0"/>
              <a:t>If you are going to do a lot of this, you should ask yourself the question:</a:t>
            </a:r>
          </a:p>
          <a:p>
            <a:pPr lvl="1"/>
            <a:r>
              <a:rPr lang="en-GB" dirty="0" smtClean="0"/>
              <a:t>Should this be a dictionary, or a list ?</a:t>
            </a:r>
          </a:p>
          <a:p>
            <a:pPr lvl="1"/>
            <a:r>
              <a:rPr lang="en-GB" dirty="0" smtClean="0"/>
              <a:t>Sometimes however you want a dictionary that you do iterate over.</a:t>
            </a:r>
          </a:p>
          <a:p>
            <a:pPr lvl="1"/>
            <a:endParaRPr lang="en-GB" dirty="0"/>
          </a:p>
          <a:p>
            <a:r>
              <a:rPr lang="en-GB" dirty="0" smtClean="0"/>
              <a:t>To do so, use</a:t>
            </a:r>
          </a:p>
          <a:p>
            <a:pPr lvl="1"/>
            <a:r>
              <a:rPr lang="en-GB" dirty="0" err="1" smtClean="0">
                <a:latin typeface="Courier New" panose="02070309020205020404" pitchFamily="49" charset="0"/>
                <a:cs typeface="Courier New" panose="02070309020205020404" pitchFamily="49" charset="0"/>
              </a:rPr>
              <a:t>dictionary_name.keys</a:t>
            </a:r>
            <a:r>
              <a:rPr lang="en-GB" dirty="0" smtClean="0">
                <a:latin typeface="Courier New" panose="02070309020205020404" pitchFamily="49" charset="0"/>
                <a:cs typeface="Courier New" panose="02070309020205020404" pitchFamily="49" charset="0"/>
              </a:rPr>
              <a:t>()</a:t>
            </a:r>
            <a:r>
              <a:rPr lang="en-GB" dirty="0" smtClean="0"/>
              <a:t> to get all the keys.</a:t>
            </a:r>
          </a:p>
          <a:p>
            <a:pPr lvl="1"/>
            <a:r>
              <a:rPr lang="en-GB" dirty="0" err="1" smtClean="0">
                <a:latin typeface="Courier New" panose="02070309020205020404" pitchFamily="49" charset="0"/>
                <a:cs typeface="Courier New" panose="02070309020205020404" pitchFamily="49" charset="0"/>
              </a:rPr>
              <a:t>dictionary_name.values</a:t>
            </a:r>
            <a:r>
              <a:rPr lang="en-GB" dirty="0" smtClean="0">
                <a:latin typeface="Courier New" panose="02070309020205020404" pitchFamily="49" charset="0"/>
                <a:cs typeface="Courier New" panose="02070309020205020404" pitchFamily="49" charset="0"/>
              </a:rPr>
              <a:t>()</a:t>
            </a:r>
            <a:r>
              <a:rPr lang="en-GB" dirty="0" smtClean="0"/>
              <a:t>to get all the values.</a:t>
            </a:r>
          </a:p>
          <a:p>
            <a:pPr lvl="1"/>
            <a:r>
              <a:rPr lang="en-GB" dirty="0" err="1" smtClean="0">
                <a:latin typeface="Courier New" panose="02070309020205020404" pitchFamily="49" charset="0"/>
                <a:cs typeface="Courier New" panose="02070309020205020404" pitchFamily="49" charset="0"/>
              </a:rPr>
              <a:t>dictionary_names.items</a:t>
            </a:r>
            <a:r>
              <a:rPr lang="en-GB" dirty="0" smtClean="0">
                <a:latin typeface="Courier New" panose="02070309020205020404" pitchFamily="49" charset="0"/>
                <a:cs typeface="Courier New" panose="02070309020205020404" pitchFamily="49" charset="0"/>
              </a:rPr>
              <a:t>()</a:t>
            </a:r>
            <a:r>
              <a:rPr lang="en-GB" dirty="0" smtClean="0"/>
              <a:t>to get both as pairs.</a:t>
            </a:r>
          </a:p>
          <a:p>
            <a:pPr lvl="1"/>
            <a:endParaRPr lang="en-GB" dirty="0"/>
          </a:p>
          <a:p>
            <a:r>
              <a:rPr lang="en-GB" dirty="0" smtClean="0"/>
              <a:t>You can also define a dictionary, and set some keys and values in the one line.</a:t>
            </a:r>
          </a:p>
          <a:p>
            <a:r>
              <a:rPr lang="en-GB" dirty="0" smtClean="0"/>
              <a:t>You do so with </a:t>
            </a:r>
            <a:r>
              <a:rPr lang="en-GB" dirty="0" err="1" smtClean="0">
                <a:latin typeface="Courier New" panose="02070309020205020404" pitchFamily="49" charset="0"/>
                <a:cs typeface="Courier New" panose="02070309020205020404" pitchFamily="49" charset="0"/>
              </a:rPr>
              <a:t>dictionary_name</a:t>
            </a:r>
            <a:r>
              <a:rPr lang="en-GB" dirty="0" smtClean="0">
                <a:latin typeface="Courier New" panose="02070309020205020404" pitchFamily="49" charset="0"/>
                <a:cs typeface="Courier New" panose="02070309020205020404" pitchFamily="49" charset="0"/>
              </a:rPr>
              <a:t> = {"Key1": "Value1", "Key2": "Value2"}</a:t>
            </a:r>
          </a:p>
          <a:p>
            <a:endParaRPr lang="en-GB" dirty="0">
              <a:latin typeface="Courier New" panose="02070309020205020404" pitchFamily="49" charset="0"/>
              <a:cs typeface="Courier New" panose="02070309020205020404" pitchFamily="49" charset="0"/>
            </a:endParaRPr>
          </a:p>
          <a:p>
            <a:r>
              <a:rPr lang="en-GB" dirty="0"/>
              <a:t>Lets look at some </a:t>
            </a:r>
            <a:r>
              <a:rPr lang="en-GB" dirty="0" smtClean="0"/>
              <a:t>examples on the next slide.</a:t>
            </a:r>
            <a:endParaRPr lang="en-GB" dirty="0"/>
          </a:p>
          <a:p>
            <a:pPr lvl="1"/>
            <a:endParaRPr lang="en-GB" dirty="0" smtClean="0"/>
          </a:p>
          <a:p>
            <a:endParaRPr lang="en-GB" dirty="0" smtClean="0"/>
          </a:p>
          <a:p>
            <a:endParaRPr lang="en-GB" dirty="0"/>
          </a:p>
          <a:p>
            <a:pPr marL="0" indent="0">
              <a:buNone/>
            </a:pPr>
            <a:endParaRPr lang="en-GB" dirty="0" smtClean="0"/>
          </a:p>
          <a:p>
            <a:endParaRPr lang="en-GB" dirty="0"/>
          </a:p>
          <a:p>
            <a:pPr marL="0" indent="0">
              <a:buNone/>
            </a:pPr>
            <a:endParaRPr lang="en-GB" dirty="0" smtClean="0"/>
          </a:p>
        </p:txBody>
      </p:sp>
    </p:spTree>
    <p:extLst>
      <p:ext uri="{BB962C8B-B14F-4D97-AF65-F5344CB8AC3E}">
        <p14:creationId xmlns:p14="http://schemas.microsoft.com/office/powerpoint/2010/main" val="267852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Iterating Over Dictionaries: Examples</a:t>
            </a:r>
            <a:endParaRPr lang="en-GB" dirty="0"/>
          </a:p>
        </p:txBody>
      </p:sp>
      <p:sp>
        <p:nvSpPr>
          <p:cNvPr id="3" name="Content Placeholder 2"/>
          <p:cNvSpPr>
            <a:spLocks noGrp="1"/>
          </p:cNvSpPr>
          <p:nvPr>
            <p:ph idx="1"/>
          </p:nvPr>
        </p:nvSpPr>
        <p:spPr>
          <a:xfrm>
            <a:off x="5585253" y="1985319"/>
            <a:ext cx="5750011" cy="3748216"/>
          </a:xfrm>
        </p:spPr>
        <p:txBody>
          <a:bodyPr>
            <a:normAutofit/>
          </a:bodyPr>
          <a:lstStyle/>
          <a:p>
            <a:pPr marL="0" indent="0">
              <a:buNone/>
            </a:pPr>
            <a:r>
              <a:rPr lang="en-GB" sz="1200" dirty="0">
                <a:latin typeface="Courier New" panose="02070309020205020404" pitchFamily="49" charset="0"/>
                <a:cs typeface="Courier New" panose="02070309020205020404" pitchFamily="49" charset="0"/>
              </a:rPr>
              <a:t># Week5, </a:t>
            </a:r>
            <a:r>
              <a:rPr lang="en-GB" sz="1200" dirty="0" smtClean="0">
                <a:latin typeface="Courier New" panose="02070309020205020404" pitchFamily="49" charset="0"/>
                <a:cs typeface="Courier New" panose="02070309020205020404" pitchFamily="49" charset="0"/>
              </a:rPr>
              <a:t>Example6</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alphabet = {1: "A", 2: "B", 3: "C", 4: "D", 5: "E"}</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n in </a:t>
            </a:r>
            <a:r>
              <a:rPr lang="en-GB" sz="1200" dirty="0" err="1">
                <a:latin typeface="Courier New" panose="02070309020205020404" pitchFamily="49" charset="0"/>
                <a:cs typeface="Courier New" panose="02070309020205020404" pitchFamily="49" charset="0"/>
              </a:rPr>
              <a:t>alphabet.keys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print(n)</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l in </a:t>
            </a:r>
            <a:r>
              <a:rPr lang="en-GB" sz="1200" dirty="0" err="1">
                <a:latin typeface="Courier New" panose="02070309020205020404" pitchFamily="49" charset="0"/>
                <a:cs typeface="Courier New" panose="02070309020205020404" pitchFamily="49" charset="0"/>
              </a:rPr>
              <a:t>alphabet.values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print(l)</a:t>
            </a:r>
          </a:p>
          <a:p>
            <a:pPr marL="0" indent="0">
              <a:buNone/>
            </a:pPr>
            <a:endParaRPr lang="en-GB" sz="1200" dirty="0">
              <a:latin typeface="Courier New" panose="02070309020205020404" pitchFamily="49" charset="0"/>
              <a:cs typeface="Courier New" panose="02070309020205020404" pitchFamily="49" charset="0"/>
            </a:endParaRPr>
          </a:p>
          <a:p>
            <a:pPr marL="0" indent="0">
              <a:buNone/>
            </a:pPr>
            <a:r>
              <a:rPr lang="en-GB" sz="1200" dirty="0">
                <a:latin typeface="Courier New" panose="02070309020205020404" pitchFamily="49" charset="0"/>
                <a:cs typeface="Courier New" panose="02070309020205020404" pitchFamily="49" charset="0"/>
              </a:rPr>
              <a:t>for n</a:t>
            </a:r>
            <a:r>
              <a:rPr lang="en-GB" sz="1200" dirty="0" smtClean="0">
                <a:latin typeface="Courier New" panose="02070309020205020404" pitchFamily="49" charset="0"/>
                <a:cs typeface="Courier New" panose="02070309020205020404" pitchFamily="49" charset="0"/>
              </a:rPr>
              <a:t>, l </a:t>
            </a:r>
            <a:r>
              <a:rPr lang="en-GB" sz="1200" dirty="0">
                <a:latin typeface="Courier New" panose="02070309020205020404" pitchFamily="49" charset="0"/>
                <a:cs typeface="Courier New" panose="02070309020205020404" pitchFamily="49" charset="0"/>
              </a:rPr>
              <a:t>in </a:t>
            </a:r>
            <a:r>
              <a:rPr lang="en-GB" sz="1200" dirty="0" err="1">
                <a:latin typeface="Courier New" panose="02070309020205020404" pitchFamily="49" charset="0"/>
                <a:cs typeface="Courier New" panose="02070309020205020404" pitchFamily="49" charset="0"/>
              </a:rPr>
              <a:t>alphabet.items</a:t>
            </a:r>
            <a:r>
              <a:rPr lang="en-GB" sz="1200" dirty="0">
                <a:latin typeface="Courier New" panose="02070309020205020404" pitchFamily="49" charset="0"/>
                <a:cs typeface="Courier New" panose="02070309020205020404" pitchFamily="49" charset="0"/>
              </a:rPr>
              <a:t>():</a:t>
            </a:r>
          </a:p>
          <a:p>
            <a:pPr marL="0" indent="0">
              <a:buNone/>
            </a:pPr>
            <a:r>
              <a:rPr lang="en-GB" sz="1200" dirty="0">
                <a:latin typeface="Courier New" panose="02070309020205020404" pitchFamily="49" charset="0"/>
                <a:cs typeface="Courier New" panose="02070309020205020404" pitchFamily="49" charset="0"/>
              </a:rPr>
              <a:t>    print(</a:t>
            </a:r>
            <a:r>
              <a:rPr lang="en-GB" sz="1200" dirty="0" err="1">
                <a:latin typeface="Courier New" panose="02070309020205020404" pitchFamily="49" charset="0"/>
                <a:cs typeface="Courier New" panose="02070309020205020404" pitchFamily="49" charset="0"/>
              </a:rPr>
              <a:t>n,l</a:t>
            </a:r>
            <a:r>
              <a:rPr lang="en-GB" sz="1200" dirty="0">
                <a:latin typeface="Courier New" panose="02070309020205020404" pitchFamily="49" charset="0"/>
                <a:cs typeface="Courier New" panose="02070309020205020404" pitchFamily="49" charset="0"/>
              </a:rPr>
              <a:t>)</a:t>
            </a:r>
          </a:p>
          <a:p>
            <a:pPr marL="0" indent="0">
              <a:buNone/>
            </a:pPr>
            <a:endParaRPr lang="en-GB" sz="1200" dirty="0" smtClean="0"/>
          </a:p>
          <a:p>
            <a:endParaRPr lang="en-GB" sz="1200" dirty="0" smtClean="0"/>
          </a:p>
          <a:p>
            <a:endParaRPr lang="en-GB" sz="1200" dirty="0"/>
          </a:p>
          <a:p>
            <a:pPr marL="0" indent="0">
              <a:buNone/>
            </a:pPr>
            <a:endParaRPr lang="en-GB" sz="1200" dirty="0" smtClean="0"/>
          </a:p>
          <a:p>
            <a:endParaRPr lang="en-GB" sz="1200" dirty="0"/>
          </a:p>
          <a:p>
            <a:pPr marL="0" indent="0">
              <a:buNone/>
            </a:pPr>
            <a:endParaRPr lang="en-GB" sz="1200" dirty="0" smtClean="0"/>
          </a:p>
        </p:txBody>
      </p:sp>
      <p:sp>
        <p:nvSpPr>
          <p:cNvPr id="4" name="Content Placeholder 2"/>
          <p:cNvSpPr txBox="1">
            <a:spLocks/>
          </p:cNvSpPr>
          <p:nvPr/>
        </p:nvSpPr>
        <p:spPr>
          <a:xfrm>
            <a:off x="485474" y="5008606"/>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p:txBody>
      </p:sp>
    </p:spTree>
    <p:extLst>
      <p:ext uri="{BB962C8B-B14F-4D97-AF65-F5344CB8AC3E}">
        <p14:creationId xmlns:p14="http://schemas.microsoft.com/office/powerpoint/2010/main" val="163496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Keys are Unique</a:t>
            </a:r>
            <a:endParaRPr lang="en-GB" dirty="0"/>
          </a:p>
        </p:txBody>
      </p:sp>
      <p:sp>
        <p:nvSpPr>
          <p:cNvPr id="3" name="Content Placeholder 2"/>
          <p:cNvSpPr>
            <a:spLocks noGrp="1"/>
          </p:cNvSpPr>
          <p:nvPr>
            <p:ph idx="1"/>
          </p:nvPr>
        </p:nvSpPr>
        <p:spPr>
          <a:xfrm>
            <a:off x="5585253" y="1985319"/>
            <a:ext cx="6367850" cy="4761470"/>
          </a:xfrm>
        </p:spPr>
        <p:txBody>
          <a:bodyPr>
            <a:normAutofit fontScale="77500" lnSpcReduction="20000"/>
          </a:bodyPr>
          <a:lstStyle/>
          <a:p>
            <a:pPr marL="0" indent="0">
              <a:buNone/>
            </a:pPr>
            <a:r>
              <a:rPr lang="en-GB" sz="1600" dirty="0">
                <a:latin typeface="Courier New" panose="02070309020205020404" pitchFamily="49" charset="0"/>
                <a:cs typeface="Courier New" panose="02070309020205020404" pitchFamily="49" charset="0"/>
              </a:rPr>
              <a:t># Week5, Example7</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moons = {"Earth": "Luna", "Mars": ["</a:t>
            </a:r>
            <a:r>
              <a:rPr lang="en-GB" sz="1600" dirty="0" err="1">
                <a:latin typeface="Courier New" panose="02070309020205020404" pitchFamily="49" charset="0"/>
                <a:cs typeface="Courier New" panose="02070309020205020404" pitchFamily="49" charset="0"/>
              </a:rPr>
              <a:t>Phobos</a:t>
            </a:r>
            <a:r>
              <a:rPr lang="en-GB" sz="1600" dirty="0">
                <a:latin typeface="Courier New" panose="02070309020205020404" pitchFamily="49" charset="0"/>
                <a:cs typeface="Courier New" panose="02070309020205020404" pitchFamily="49" charset="0"/>
              </a:rPr>
              <a:t>", "Deimos"]}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a:t>
            </a:r>
            <a:r>
              <a:rPr lang="en-GB" sz="1600" dirty="0" smtClean="0">
                <a:latin typeface="Courier New" panose="02070309020205020404" pitchFamily="49" charset="0"/>
                <a:cs typeface="Courier New" panose="02070309020205020404" pitchFamily="49" charset="0"/>
              </a:rPr>
              <a:t>("Advanced </a:t>
            </a:r>
            <a:r>
              <a:rPr lang="en-GB" sz="1600" dirty="0">
                <a:latin typeface="Courier New" panose="02070309020205020404" pitchFamily="49" charset="0"/>
                <a:cs typeface="Courier New" panose="02070309020205020404" pitchFamily="49" charset="0"/>
              </a:rPr>
              <a:t>Space Aliens move Charon from Pluto to Mars !")</a:t>
            </a:r>
          </a:p>
          <a:p>
            <a:pPr marL="0" indent="0">
              <a:buNone/>
            </a:pPr>
            <a:r>
              <a:rPr lang="en-GB" sz="1600" dirty="0">
                <a:latin typeface="Courier New" panose="02070309020205020404" pitchFamily="49" charset="0"/>
                <a:cs typeface="Courier New" panose="02070309020205020404" pitchFamily="49" charset="0"/>
              </a:rPr>
              <a:t>moons["Mars"].append("Charon")</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print("Evil space aliens destroy Earth's moon !")</a:t>
            </a:r>
          </a:p>
          <a:p>
            <a:pPr marL="0" indent="0">
              <a:buNone/>
            </a:pPr>
            <a:r>
              <a:rPr lang="en-GB" sz="1600" dirty="0">
                <a:latin typeface="Courier New" panose="02070309020205020404" pitchFamily="49" charset="0"/>
                <a:cs typeface="Courier New" panose="02070309020205020404" pitchFamily="49" charset="0"/>
              </a:rPr>
              <a:t>moons["Earth"] = None</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Earth are {moons['Earth']}")</a:t>
            </a:r>
          </a:p>
          <a:p>
            <a:pPr marL="0" indent="0">
              <a:buNone/>
            </a:pPr>
            <a:r>
              <a:rPr lang="en-GB" sz="1600" dirty="0">
                <a:latin typeface="Courier New" panose="02070309020205020404" pitchFamily="49" charset="0"/>
                <a:cs typeface="Courier New" panose="02070309020205020404" pitchFamily="49" charset="0"/>
              </a:rPr>
              <a:t>print(</a:t>
            </a:r>
            <a:r>
              <a:rPr lang="en-GB" sz="1600" dirty="0" err="1">
                <a:latin typeface="Courier New" panose="02070309020205020404" pitchFamily="49" charset="0"/>
                <a:cs typeface="Courier New" panose="02070309020205020404" pitchFamily="49" charset="0"/>
              </a:rPr>
              <a:t>f"The</a:t>
            </a:r>
            <a:r>
              <a:rPr lang="en-GB" sz="1600" dirty="0">
                <a:latin typeface="Courier New" panose="02070309020205020404" pitchFamily="49" charset="0"/>
                <a:cs typeface="Courier New" panose="02070309020205020404" pitchFamily="49" charset="0"/>
              </a:rPr>
              <a:t> moons of Mars are {moons['Mars']}")</a:t>
            </a:r>
          </a:p>
          <a:p>
            <a:pPr marL="0" indent="0">
              <a:buNone/>
            </a:pPr>
            <a:endParaRPr lang="en-GB" sz="1200" dirty="0" smtClean="0"/>
          </a:p>
          <a:p>
            <a:endParaRPr lang="en-GB" sz="1200" dirty="0" smtClean="0"/>
          </a:p>
          <a:p>
            <a:endParaRPr lang="en-GB" sz="1200" dirty="0"/>
          </a:p>
          <a:p>
            <a:pPr marL="0" indent="0">
              <a:buNone/>
            </a:pPr>
            <a:endParaRPr lang="en-GB" sz="1200" dirty="0" smtClean="0"/>
          </a:p>
          <a:p>
            <a:endParaRPr lang="en-GB" sz="1200" dirty="0"/>
          </a:p>
          <a:p>
            <a:pPr marL="0" indent="0">
              <a:buNone/>
            </a:pPr>
            <a:endParaRPr lang="en-GB" sz="1200" dirty="0" smtClean="0"/>
          </a:p>
        </p:txBody>
      </p:sp>
      <p:sp>
        <p:nvSpPr>
          <p:cNvPr id="4" name="Content Placeholder 2"/>
          <p:cNvSpPr txBox="1">
            <a:spLocks/>
          </p:cNvSpPr>
          <p:nvPr/>
        </p:nvSpPr>
        <p:spPr>
          <a:xfrm>
            <a:off x="485474" y="5008606"/>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p:txBody>
      </p:sp>
      <p:sp>
        <p:nvSpPr>
          <p:cNvPr id="5" name="Content Placeholder 2"/>
          <p:cNvSpPr txBox="1">
            <a:spLocks/>
          </p:cNvSpPr>
          <p:nvPr/>
        </p:nvSpPr>
        <p:spPr>
          <a:xfrm>
            <a:off x="534901" y="1954064"/>
            <a:ext cx="496797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Keys are unique.</a:t>
            </a:r>
          </a:p>
          <a:p>
            <a:r>
              <a:rPr lang="en-GB" dirty="0" smtClean="0"/>
              <a:t>If you try and add something to a dictionary and the key already exists, you replace it.</a:t>
            </a:r>
          </a:p>
          <a:p>
            <a:r>
              <a:rPr lang="en-GB" dirty="0" smtClean="0"/>
              <a:t>You can also modify the values of existing keys.</a:t>
            </a:r>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Tree>
    <p:extLst>
      <p:ext uri="{BB962C8B-B14F-4D97-AF65-F5344CB8AC3E}">
        <p14:creationId xmlns:p14="http://schemas.microsoft.com/office/powerpoint/2010/main" val="199544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6" y="1103508"/>
            <a:ext cx="5206314" cy="1030093"/>
          </a:xfrm>
        </p:spPr>
        <p:txBody>
          <a:bodyPr/>
          <a:lstStyle/>
          <a:p>
            <a:r>
              <a:rPr lang="en-GB" b="1" dirty="0" smtClean="0"/>
              <a:t>Working with Files.</a:t>
            </a:r>
            <a:endParaRPr lang="en-GB" b="1" dirty="0"/>
          </a:p>
        </p:txBody>
      </p:sp>
      <p:pic>
        <p:nvPicPr>
          <p:cNvPr id="15364" name="Picture 4" descr="Image result for f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883" y="2615814"/>
            <a:ext cx="333375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99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Files.</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6450786"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First, we will show you how to write text to a file.</a:t>
            </a:r>
          </a:p>
          <a:p>
            <a:r>
              <a:rPr lang="en-GB" dirty="0" smtClean="0"/>
              <a:t>To do this, we need to do these things.</a:t>
            </a:r>
          </a:p>
          <a:p>
            <a:pPr lvl="1"/>
            <a:r>
              <a:rPr lang="en-GB" sz="1600" dirty="0" smtClean="0"/>
              <a:t>1.) We need to open the file. </a:t>
            </a:r>
            <a:br>
              <a:rPr lang="en-GB" sz="1600" dirty="0" smtClean="0"/>
            </a:br>
            <a:r>
              <a:rPr lang="en-GB" sz="1600" dirty="0" smtClean="0"/>
              <a:t>This causes Python to make a file if it doesn't exist, and be ready to write to it.</a:t>
            </a:r>
          </a:p>
          <a:p>
            <a:pPr lvl="2"/>
            <a:r>
              <a:rPr lang="en-GB" sz="1400" dirty="0" smtClean="0"/>
              <a:t>We need to know the filename we want to open.</a:t>
            </a:r>
          </a:p>
          <a:p>
            <a:pPr lvl="2"/>
            <a:r>
              <a:rPr lang="en-GB" sz="1400" dirty="0" smtClean="0"/>
              <a:t>We need to say what mode we are opening the file in.</a:t>
            </a:r>
          </a:p>
          <a:p>
            <a:pPr lvl="2"/>
            <a:r>
              <a:rPr lang="en-GB" sz="1400" dirty="0" smtClean="0"/>
              <a:t>The table on the right explains the modes.</a:t>
            </a:r>
            <a:endParaRPr lang="en-GB" sz="1200" dirty="0" smtClean="0"/>
          </a:p>
          <a:p>
            <a:pPr lvl="1"/>
            <a:r>
              <a:rPr lang="en-GB" sz="1600" dirty="0" smtClean="0"/>
              <a:t>2.) We use the </a:t>
            </a:r>
            <a:r>
              <a:rPr lang="en-GB" sz="1600" u="sng" dirty="0" smtClean="0"/>
              <a:t>.write()</a:t>
            </a:r>
            <a:r>
              <a:rPr lang="en-GB" sz="1600" dirty="0" smtClean="0"/>
              <a:t> method to write to the file.</a:t>
            </a:r>
          </a:p>
          <a:p>
            <a:pPr lvl="1"/>
            <a:r>
              <a:rPr lang="en-GB" sz="1600" dirty="0" smtClean="0"/>
              <a:t>3.) Once we are finished with the file, we need to use the </a:t>
            </a:r>
            <a:r>
              <a:rPr lang="en-GB" sz="1600" u="sng" dirty="0" smtClean="0"/>
              <a:t>.close() </a:t>
            </a:r>
            <a:r>
              <a:rPr lang="en-GB" sz="1600" dirty="0" smtClean="0"/>
              <a:t>method to be finished with it.</a:t>
            </a:r>
            <a:endParaRPr lang="en-GB" dirty="0" smtClean="0"/>
          </a:p>
          <a:p>
            <a:pPr marL="0" indent="0">
              <a:buFont typeface="Wingdings 3" charset="2"/>
              <a:buNone/>
            </a:pPr>
            <a:endParaRPr lang="en-GB" dirty="0" smtClean="0"/>
          </a:p>
        </p:txBody>
      </p:sp>
      <p:graphicFrame>
        <p:nvGraphicFramePr>
          <p:cNvPr id="9" name="Table 8"/>
          <p:cNvGraphicFramePr>
            <a:graphicFrameLocks noGrp="1"/>
          </p:cNvGraphicFramePr>
          <p:nvPr>
            <p:extLst>
              <p:ext uri="{D42A27DB-BD31-4B8C-83A1-F6EECF244321}">
                <p14:modId xmlns:p14="http://schemas.microsoft.com/office/powerpoint/2010/main" val="138471917"/>
              </p:ext>
            </p:extLst>
          </p:nvPr>
        </p:nvGraphicFramePr>
        <p:xfrm>
          <a:off x="7274010" y="2357392"/>
          <a:ext cx="4506098" cy="2313462"/>
        </p:xfrm>
        <a:graphic>
          <a:graphicData uri="http://schemas.openxmlformats.org/drawingml/2006/table">
            <a:tbl>
              <a:tblPr firstRow="1" bandRow="1">
                <a:tableStyleId>{5C22544A-7EE6-4342-B048-85BDC9FD1C3A}</a:tableStyleId>
              </a:tblPr>
              <a:tblGrid>
                <a:gridCol w="881449"/>
                <a:gridCol w="3624649"/>
              </a:tblGrid>
              <a:tr h="484662">
                <a:tc>
                  <a:txBody>
                    <a:bodyPr/>
                    <a:lstStyle/>
                    <a:p>
                      <a:pPr algn="l"/>
                      <a:r>
                        <a:rPr lang="en-GB" sz="1200" dirty="0" smtClean="0"/>
                        <a:t>Code</a:t>
                      </a:r>
                      <a:endParaRPr lang="en-GB" sz="1200" dirty="0"/>
                    </a:p>
                  </a:txBody>
                  <a:tcPr/>
                </a:tc>
                <a:tc>
                  <a:txBody>
                    <a:bodyPr/>
                    <a:lstStyle/>
                    <a:p>
                      <a:pPr algn="l"/>
                      <a:r>
                        <a:rPr lang="en-GB" sz="1200" dirty="0" smtClean="0"/>
                        <a:t>What it does</a:t>
                      </a:r>
                      <a:endParaRPr lang="en-GB" sz="1200" dirty="0"/>
                    </a:p>
                  </a:txBody>
                  <a:tcPr/>
                </a:tc>
              </a:tr>
              <a:tr h="456170">
                <a:tc>
                  <a:txBody>
                    <a:bodyPr/>
                    <a:lstStyle/>
                    <a:p>
                      <a:pPr algn="ctr"/>
                      <a:r>
                        <a:rPr lang="en-GB" sz="1200" dirty="0" smtClean="0"/>
                        <a:t>w</a:t>
                      </a:r>
                      <a:endParaRPr lang="en-GB" sz="1200" dirty="0"/>
                    </a:p>
                  </a:txBody>
                  <a:tcPr/>
                </a:tc>
                <a:tc>
                  <a:txBody>
                    <a:bodyPr/>
                    <a:lstStyle/>
                    <a:p>
                      <a:pPr algn="l"/>
                      <a:r>
                        <a:rPr lang="en-GB" sz="1200" dirty="0" smtClean="0"/>
                        <a:t>Write to the file. Overwrite the file totally if</a:t>
                      </a:r>
                      <a:r>
                        <a:rPr lang="en-GB" sz="1200" baseline="0" dirty="0" smtClean="0"/>
                        <a:t> it already exists.</a:t>
                      </a:r>
                      <a:endParaRPr lang="en-GB" sz="1200" dirty="0"/>
                    </a:p>
                  </a:txBody>
                  <a:tcPr/>
                </a:tc>
              </a:tr>
              <a:tr h="456170">
                <a:tc>
                  <a:txBody>
                    <a:bodyPr/>
                    <a:lstStyle/>
                    <a:p>
                      <a:pPr algn="ctr"/>
                      <a:r>
                        <a:rPr lang="en-GB" sz="1200" dirty="0" smtClean="0"/>
                        <a:t>a</a:t>
                      </a:r>
                      <a:endParaRPr lang="en-GB" sz="1200" dirty="0"/>
                    </a:p>
                  </a:txBody>
                  <a:tcPr/>
                </a:tc>
                <a:tc>
                  <a:txBody>
                    <a:bodyPr/>
                    <a:lstStyle/>
                    <a:p>
                      <a:pPr algn="l"/>
                      <a:r>
                        <a:rPr lang="en-GB" sz="1200" dirty="0" smtClean="0"/>
                        <a:t>Append</a:t>
                      </a:r>
                      <a:r>
                        <a:rPr lang="en-GB" sz="1200" baseline="0" dirty="0" smtClean="0"/>
                        <a:t> to the file. If the file already exists, things you write to it get added to the bottom.</a:t>
                      </a:r>
                      <a:endParaRPr lang="en-GB" sz="1200" dirty="0"/>
                    </a:p>
                  </a:txBody>
                  <a:tcPr/>
                </a:tc>
              </a:tr>
              <a:tr h="456170">
                <a:tc>
                  <a:txBody>
                    <a:bodyPr/>
                    <a:lstStyle/>
                    <a:p>
                      <a:pPr algn="ctr"/>
                      <a:r>
                        <a:rPr lang="en-GB" sz="1200" dirty="0" smtClean="0"/>
                        <a:t>r</a:t>
                      </a:r>
                      <a:endParaRPr lang="en-GB" sz="1200" dirty="0"/>
                    </a:p>
                  </a:txBody>
                  <a:tcPr/>
                </a:tc>
                <a:tc>
                  <a:txBody>
                    <a:bodyPr/>
                    <a:lstStyle/>
                    <a:p>
                      <a:pPr algn="l"/>
                      <a:r>
                        <a:rPr lang="en-GB" sz="1200" dirty="0" smtClean="0"/>
                        <a:t>Read from the file.</a:t>
                      </a:r>
                      <a:r>
                        <a:rPr lang="en-GB" sz="1200" baseline="0" dirty="0" smtClean="0"/>
                        <a:t> Use this if you want to get the contents of the file into your program.</a:t>
                      </a:r>
                      <a:endParaRPr lang="en-GB" sz="1200" dirty="0"/>
                    </a:p>
                  </a:txBody>
                  <a:tcPr/>
                </a:tc>
              </a:tr>
              <a:tr h="456170">
                <a:tc>
                  <a:txBody>
                    <a:bodyPr/>
                    <a:lstStyle/>
                    <a:p>
                      <a:pPr algn="ctr"/>
                      <a:r>
                        <a:rPr lang="en-GB" sz="1200" dirty="0" smtClean="0"/>
                        <a:t>x</a:t>
                      </a:r>
                      <a:endParaRPr lang="en-GB" sz="1200" dirty="0"/>
                    </a:p>
                  </a:txBody>
                  <a:tcPr/>
                </a:tc>
                <a:tc>
                  <a:txBody>
                    <a:bodyPr/>
                    <a:lstStyle/>
                    <a:p>
                      <a:pPr algn="l"/>
                      <a:r>
                        <a:rPr lang="en-GB" sz="1200" dirty="0" smtClean="0"/>
                        <a:t>Create a new file for writing. This will fail with an error if the file already exists.</a:t>
                      </a:r>
                      <a:endParaRPr lang="en-GB" sz="1200" dirty="0"/>
                    </a:p>
                  </a:txBody>
                  <a:tcPr/>
                </a:tc>
              </a:tr>
            </a:tbl>
          </a:graphicData>
        </a:graphic>
      </p:graphicFrame>
      <p:sp>
        <p:nvSpPr>
          <p:cNvPr id="10" name="Content Placeholder 2"/>
          <p:cNvSpPr txBox="1">
            <a:spLocks/>
          </p:cNvSpPr>
          <p:nvPr/>
        </p:nvSpPr>
        <p:spPr>
          <a:xfrm>
            <a:off x="7883610" y="1923167"/>
            <a:ext cx="3768697" cy="4651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GB" b="1" dirty="0" smtClean="0"/>
              <a:t>Commonly Used Modes.</a:t>
            </a:r>
            <a:endParaRPr lang="en-GB" b="1" dirty="0" smtClean="0"/>
          </a:p>
        </p:txBody>
      </p:sp>
    </p:spTree>
    <p:extLst>
      <p:ext uri="{BB962C8B-B14F-4D97-AF65-F5344CB8AC3E}">
        <p14:creationId xmlns:p14="http://schemas.microsoft.com/office/powerpoint/2010/main" val="401839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File – An example.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program will open a file and write to it.</a:t>
            </a:r>
          </a:p>
          <a:p>
            <a:r>
              <a:rPr lang="en-GB" dirty="0" smtClean="0"/>
              <a:t>The file will be in the same location as your python program.</a:t>
            </a:r>
          </a:p>
          <a:p>
            <a:r>
              <a:rPr lang="en-GB" dirty="0" smtClean="0"/>
              <a:t>You should see it appear in the project list on the left of </a:t>
            </a:r>
            <a:r>
              <a:rPr lang="en-GB" dirty="0" err="1" smtClean="0"/>
              <a:t>PyCharm</a:t>
            </a:r>
            <a:r>
              <a:rPr lang="en-GB" dirty="0"/>
              <a:t> </a:t>
            </a:r>
            <a:r>
              <a:rPr lang="en-GB" dirty="0" smtClean="0"/>
              <a:t>after you run it.</a:t>
            </a:r>
          </a:p>
          <a:p>
            <a:pPr marL="0" indent="0">
              <a:buFont typeface="Wingdings 3" charset="2"/>
              <a:buNone/>
            </a:pPr>
            <a:endParaRPr lang="en-GB" dirty="0" smtClean="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Example8</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Open a new file for writing.</a:t>
            </a:r>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"x")</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("Hello World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610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Goals of this week.</a:t>
            </a:r>
            <a:endParaRPr lang="en-GB" dirty="0"/>
          </a:p>
        </p:txBody>
      </p:sp>
      <p:sp>
        <p:nvSpPr>
          <p:cNvPr id="3" name="Content Placeholder 2"/>
          <p:cNvSpPr>
            <a:spLocks noGrp="1"/>
          </p:cNvSpPr>
          <p:nvPr>
            <p:ph idx="1"/>
          </p:nvPr>
        </p:nvSpPr>
        <p:spPr/>
        <p:txBody>
          <a:bodyPr>
            <a:normAutofit/>
          </a:bodyPr>
          <a:lstStyle/>
          <a:p>
            <a:r>
              <a:rPr lang="en-GB" dirty="0" smtClean="0"/>
              <a:t>This week we will learn about.</a:t>
            </a:r>
          </a:p>
          <a:p>
            <a:pPr lvl="1"/>
            <a:r>
              <a:rPr lang="en-GB" dirty="0" smtClean="0"/>
              <a:t>Importing modules.</a:t>
            </a:r>
          </a:p>
          <a:p>
            <a:pPr lvl="2"/>
            <a:r>
              <a:rPr lang="en-GB" dirty="0" smtClean="0"/>
              <a:t>Specifically the "random" module.</a:t>
            </a:r>
          </a:p>
          <a:p>
            <a:pPr lvl="1"/>
            <a:r>
              <a:rPr lang="en-GB" dirty="0" smtClean="0"/>
              <a:t>Using random numbers in a program.</a:t>
            </a:r>
          </a:p>
          <a:p>
            <a:pPr lvl="1"/>
            <a:r>
              <a:rPr lang="en-GB" dirty="0" smtClean="0"/>
              <a:t>Using the new data type, the "dictionary".</a:t>
            </a:r>
          </a:p>
          <a:p>
            <a:pPr lvl="1"/>
            <a:r>
              <a:rPr lang="en-GB" dirty="0" smtClean="0"/>
              <a:t>Reading and Writing from files on the disk.</a:t>
            </a:r>
          </a:p>
          <a:p>
            <a:pPr lvl="1"/>
            <a:endParaRPr lang="en-GB" dirty="0"/>
          </a:p>
          <a:p>
            <a:r>
              <a:rPr lang="en-GB" sz="1600" i="1" dirty="0" smtClean="0"/>
              <a:t>We will also get to work with palindromes.</a:t>
            </a:r>
            <a:endParaRPr lang="en-GB" sz="1600" i="1" dirty="0"/>
          </a:p>
        </p:txBody>
      </p:sp>
    </p:spTree>
    <p:extLst>
      <p:ext uri="{BB962C8B-B14F-4D97-AF65-F5344CB8AC3E}">
        <p14:creationId xmlns:p14="http://schemas.microsoft.com/office/powerpoint/2010/main" val="1451435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Overwriting a File.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program will overwrite a file that already exists.</a:t>
            </a:r>
          </a:p>
          <a:p>
            <a:pPr marL="0" indent="0">
              <a:buFont typeface="Wingdings 3" charset="2"/>
              <a:buNone/>
            </a:pPr>
            <a:endParaRPr lang="en-GB" dirty="0" smtClean="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Example9</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Replace or open a file for writing.</a:t>
            </a:r>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"w")</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("Bonjour monde !")</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592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Appending to a file.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4578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program will append </a:t>
            </a:r>
            <a:br>
              <a:rPr lang="en-GB" dirty="0" smtClean="0"/>
            </a:br>
            <a:r>
              <a:rPr lang="en-GB" dirty="0" smtClean="0"/>
              <a:t>(add to) an existing file.</a:t>
            </a:r>
          </a:p>
          <a:p>
            <a:pPr marL="0" indent="0">
              <a:buFont typeface="Wingdings 3" charset="2"/>
              <a:buNone/>
            </a:pPr>
            <a:endParaRPr lang="en-GB" dirty="0" smtClean="0"/>
          </a:p>
        </p:txBody>
      </p:sp>
      <p:sp>
        <p:nvSpPr>
          <p:cNvPr id="8" name="Content Placeholder 2"/>
          <p:cNvSpPr txBox="1">
            <a:spLocks/>
          </p:cNvSpPr>
          <p:nvPr/>
        </p:nvSpPr>
        <p:spPr>
          <a:xfrm>
            <a:off x="485474" y="5008606"/>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5585253" y="1985185"/>
            <a:ext cx="6096000" cy="2462213"/>
          </a:xfrm>
          <a:prstGeom prst="rect">
            <a:avLst/>
          </a:prstGeom>
        </p:spPr>
        <p:txBody>
          <a:bodyPr>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Example10</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a:t>
            </a:r>
            <a:r>
              <a:rPr lang="en-GB" sz="1400" dirty="0" smtClean="0">
                <a:latin typeface="Courier New" panose="02070309020205020404" pitchFamily="49" charset="0"/>
                <a:cs typeface="Courier New" panose="02070309020205020404" pitchFamily="49" charset="0"/>
              </a:rPr>
              <a:t>Open a file for appending.</a:t>
            </a:r>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yourfile</a:t>
            </a:r>
            <a:r>
              <a:rPr lang="en-GB" sz="1400" dirty="0">
                <a:latin typeface="Courier New" panose="02070309020205020404" pitchFamily="49" charset="0"/>
                <a:cs typeface="Courier New" panose="02070309020205020404" pitchFamily="49" charset="0"/>
              </a:rPr>
              <a:t> = open("helloworld.txt", "a")</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Write to it.</a:t>
            </a:r>
          </a:p>
          <a:p>
            <a:r>
              <a:rPr lang="en-GB" sz="1400" dirty="0" err="1">
                <a:latin typeface="Courier New" panose="02070309020205020404" pitchFamily="49" charset="0"/>
                <a:cs typeface="Courier New" panose="02070309020205020404" pitchFamily="49" charset="0"/>
              </a:rPr>
              <a:t>yourfile.write</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Hola</a:t>
            </a:r>
            <a:r>
              <a:rPr lang="en-GB" sz="1400" dirty="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mundo</a:t>
            </a:r>
            <a:r>
              <a:rPr lang="en-GB" sz="1400" dirty="0" smtClean="0">
                <a:latin typeface="Courier New" panose="02070309020205020404" pitchFamily="49" charset="0"/>
                <a:cs typeface="Courier New" panose="02070309020205020404" pitchFamily="49" charset="0"/>
              </a:rPr>
              <a:t> !")</a:t>
            </a:r>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Close the file</a:t>
            </a:r>
          </a:p>
          <a:p>
            <a:r>
              <a:rPr lang="en-GB" sz="1400" dirty="0" err="1">
                <a:latin typeface="Courier New" panose="02070309020205020404" pitchFamily="49" charset="0"/>
                <a:cs typeface="Courier New" panose="02070309020205020404" pitchFamily="49" charset="0"/>
              </a:rPr>
              <a:t>yourfile.close</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5904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from a file</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3375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is similar to what you have just been doing, but also a little different.</a:t>
            </a:r>
          </a:p>
          <a:p>
            <a:r>
              <a:rPr lang="en-GB" dirty="0" smtClean="0"/>
              <a:t>You still open the file like before.</a:t>
            </a:r>
          </a:p>
          <a:p>
            <a:r>
              <a:rPr lang="en-GB" dirty="0" smtClean="0"/>
              <a:t>But you read from it in one of several ways.</a:t>
            </a:r>
          </a:p>
          <a:p>
            <a:r>
              <a:rPr lang="en-GB" dirty="0" smtClean="0"/>
              <a:t>The example on the right shows multiple ways of achieving similar things.</a:t>
            </a:r>
          </a:p>
          <a:p>
            <a:pPr marL="0" indent="0">
              <a:buFont typeface="Wingdings 3" charset="2"/>
              <a:buNone/>
            </a:pPr>
            <a:endParaRPr lang="en-GB" dirty="0" smtClean="0"/>
          </a:p>
        </p:txBody>
      </p:sp>
      <p:sp>
        <p:nvSpPr>
          <p:cNvPr id="8" name="Content Placeholder 2"/>
          <p:cNvSpPr txBox="1">
            <a:spLocks/>
          </p:cNvSpPr>
          <p:nvPr/>
        </p:nvSpPr>
        <p:spPr>
          <a:xfrm>
            <a:off x="485474" y="5583423"/>
            <a:ext cx="5099779" cy="98030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a:p>
            <a:r>
              <a:rPr lang="en-GB" dirty="0" smtClean="0">
                <a:solidFill>
                  <a:srgbClr val="FFFF00"/>
                </a:solidFill>
              </a:rPr>
              <a:t>What happens if you run it again ?</a:t>
            </a:r>
          </a:p>
        </p:txBody>
      </p:sp>
      <p:sp>
        <p:nvSpPr>
          <p:cNvPr id="3" name="Rectangle 2"/>
          <p:cNvSpPr/>
          <p:nvPr/>
        </p:nvSpPr>
        <p:spPr>
          <a:xfrm>
            <a:off x="6083085" y="1613105"/>
            <a:ext cx="6096000" cy="3970318"/>
          </a:xfrm>
          <a:prstGeom prst="rect">
            <a:avLst/>
          </a:prstGeom>
        </p:spPr>
        <p:txBody>
          <a:bodyPr>
            <a:spAutoFit/>
          </a:bodyPr>
          <a:lstStyle/>
          <a:p>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Week5, Example11</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into a list (with newline characters).</a:t>
            </a:r>
          </a:p>
          <a:p>
            <a:r>
              <a:rPr lang="en-GB" sz="1200" dirty="0">
                <a:latin typeface="Courier New" panose="02070309020205020404" pitchFamily="49" charset="0"/>
                <a:cs typeface="Courier New" panose="02070309020205020404" pitchFamily="49" charset="0"/>
              </a:rPr>
              <a:t>contents = </a:t>
            </a:r>
            <a:r>
              <a:rPr lang="en-GB" sz="1200" dirty="0" err="1">
                <a:latin typeface="Courier New" panose="02070309020205020404" pitchFamily="49" charset="0"/>
                <a:cs typeface="Courier New" panose="02070309020205020404" pitchFamily="49" charset="0"/>
              </a:rPr>
              <a:t>yourfile.readlines</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print(contents)</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into a list.</a:t>
            </a:r>
          </a:p>
          <a:p>
            <a:r>
              <a:rPr lang="en-GB" sz="1200" dirty="0">
                <a:latin typeface="Courier New" panose="02070309020205020404" pitchFamily="49" charset="0"/>
                <a:cs typeface="Courier New" panose="02070309020205020404" pitchFamily="49" charset="0"/>
              </a:rPr>
              <a:t>contents = </a:t>
            </a:r>
            <a:r>
              <a:rPr lang="en-GB" sz="1200" dirty="0" err="1">
                <a:latin typeface="Courier New" panose="02070309020205020404" pitchFamily="49" charset="0"/>
                <a:cs typeface="Courier New" panose="02070309020205020404" pitchFamily="49" charset="0"/>
              </a:rPr>
              <a:t>yourfile.read</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splitlines</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print(contents)</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 = open("helloworld.txt", "r")</a:t>
            </a:r>
          </a:p>
          <a:p>
            <a:r>
              <a:rPr lang="en-GB" sz="1200" dirty="0">
                <a:latin typeface="Courier New" panose="02070309020205020404" pitchFamily="49" charset="0"/>
                <a:cs typeface="Courier New" panose="02070309020205020404" pitchFamily="49" charset="0"/>
              </a:rPr>
              <a:t># Read each line, one at a time using a for loop.</a:t>
            </a:r>
          </a:p>
          <a:p>
            <a:r>
              <a:rPr lang="en-GB" sz="1200" dirty="0">
                <a:latin typeface="Courier New" panose="02070309020205020404" pitchFamily="49" charset="0"/>
                <a:cs typeface="Courier New" panose="02070309020205020404" pitchFamily="49" charset="0"/>
              </a:rPr>
              <a:t>for line in </a:t>
            </a:r>
            <a:r>
              <a:rPr lang="en-GB" sz="1200" dirty="0" err="1">
                <a:latin typeface="Courier New" panose="02070309020205020404" pitchFamily="49" charset="0"/>
                <a:cs typeface="Courier New" panose="02070309020205020404" pitchFamily="49" charset="0"/>
              </a:rPr>
              <a:t>yourfile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 </a:t>
            </a:r>
            <a:r>
              <a:rPr lang="en-GB" sz="1200" dirty="0" err="1">
                <a:latin typeface="Courier New" panose="02070309020205020404" pitchFamily="49" charset="0"/>
                <a:cs typeface="Courier New" panose="02070309020205020404" pitchFamily="49" charset="0"/>
              </a:rPr>
              <a:t>rstrip</a:t>
            </a:r>
            <a:r>
              <a:rPr lang="en-GB" sz="1200" dirty="0">
                <a:latin typeface="Courier New" panose="02070309020205020404" pitchFamily="49" charset="0"/>
                <a:cs typeface="Courier New" panose="02070309020205020404" pitchFamily="49" charset="0"/>
              </a:rPr>
              <a:t> removes the extra newline.</a:t>
            </a:r>
          </a:p>
          <a:p>
            <a:r>
              <a:rPr lang="en-GB" sz="1200" dirty="0">
                <a:latin typeface="Courier New" panose="02070309020205020404" pitchFamily="49" charset="0"/>
                <a:cs typeface="Courier New" panose="02070309020205020404" pitchFamily="49" charset="0"/>
              </a:rPr>
              <a:t>    print(</a:t>
            </a:r>
            <a:r>
              <a:rPr lang="en-GB" sz="1200" dirty="0" err="1">
                <a:latin typeface="Courier New" panose="02070309020205020404" pitchFamily="49" charset="0"/>
                <a:cs typeface="Courier New" panose="02070309020205020404" pitchFamily="49" charset="0"/>
              </a:rPr>
              <a:t>line.rstrip</a:t>
            </a:r>
            <a:r>
              <a:rPr lang="en-GB" sz="1200" dirty="0">
                <a:latin typeface="Courier New" panose="02070309020205020404" pitchFamily="49" charset="0"/>
                <a:cs typeface="Courier New" panose="02070309020205020404" pitchFamily="49" charset="0"/>
              </a:rPr>
              <a:t>())</a:t>
            </a:r>
          </a:p>
          <a:p>
            <a:r>
              <a:rPr lang="en-GB" sz="1200" dirty="0" err="1">
                <a:latin typeface="Courier New" panose="02070309020205020404" pitchFamily="49" charset="0"/>
                <a:cs typeface="Courier New" panose="02070309020205020404" pitchFamily="49" charset="0"/>
              </a:rPr>
              <a:t>yourfile.close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a:xfrm>
            <a:off x="6083085" y="5423075"/>
            <a:ext cx="4646699" cy="10732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GB" dirty="0" smtClean="0">
                <a:solidFill>
                  <a:srgbClr val="FFFF00"/>
                </a:solidFill>
              </a:rPr>
              <a:t>Tip: There are some </a:t>
            </a:r>
            <a:r>
              <a:rPr lang="en-GB" dirty="0" err="1" smtClean="0">
                <a:solidFill>
                  <a:srgbClr val="FFFF00"/>
                </a:solidFill>
              </a:rPr>
              <a:t>tradeoffs</a:t>
            </a:r>
            <a:r>
              <a:rPr lang="en-GB" dirty="0" smtClean="0">
                <a:solidFill>
                  <a:srgbClr val="FFFF00"/>
                </a:solidFill>
              </a:rPr>
              <a:t> using each of these methods, but they only really matter with giant files.</a:t>
            </a:r>
            <a:endParaRPr lang="en-GB" dirty="0" smtClean="0">
              <a:solidFill>
                <a:srgbClr val="FFFF00"/>
              </a:solidFill>
            </a:endParaRPr>
          </a:p>
        </p:txBody>
      </p:sp>
    </p:spTree>
    <p:extLst>
      <p:ext uri="{BB962C8B-B14F-4D97-AF65-F5344CB8AC3E}">
        <p14:creationId xmlns:p14="http://schemas.microsoft.com/office/powerpoint/2010/main" val="683708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newline character.</a:t>
            </a:r>
            <a:endParaRPr lang="en-GB" dirty="0"/>
          </a:p>
        </p:txBody>
      </p:sp>
      <p:sp>
        <p:nvSpPr>
          <p:cNvPr id="5" name="Content Placeholder 2"/>
          <p:cNvSpPr txBox="1">
            <a:spLocks/>
          </p:cNvSpPr>
          <p:nvPr/>
        </p:nvSpPr>
        <p:spPr>
          <a:xfrm>
            <a:off x="534901" y="1954064"/>
            <a:ext cx="10610894" cy="28485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GB" dirty="0" smtClean="0"/>
          </a:p>
          <a:p>
            <a:pPr marL="0" indent="0">
              <a:buFont typeface="Wingdings 3" charset="2"/>
              <a:buNone/>
            </a:pPr>
            <a:endParaRPr lang="en-GB" dirty="0" smtClean="0"/>
          </a:p>
          <a:p>
            <a:endParaRPr lang="en-GB" dirty="0" smtClean="0"/>
          </a:p>
          <a:p>
            <a:pPr marL="0" indent="0">
              <a:buFont typeface="Wingdings 3" charset="2"/>
              <a:buNone/>
            </a:pPr>
            <a:endParaRPr lang="en-GB" dirty="0" smtClean="0"/>
          </a:p>
        </p:txBody>
      </p:sp>
      <p:sp>
        <p:nvSpPr>
          <p:cNvPr id="7" name="Content Placeholder 2"/>
          <p:cNvSpPr txBox="1">
            <a:spLocks/>
          </p:cNvSpPr>
          <p:nvPr/>
        </p:nvSpPr>
        <p:spPr>
          <a:xfrm>
            <a:off x="534901" y="1954064"/>
            <a:ext cx="4646699" cy="33758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You will have noticed the last example had a newline character.</a:t>
            </a:r>
          </a:p>
          <a:p>
            <a:r>
              <a:rPr lang="en-GB" dirty="0" smtClean="0"/>
              <a:t>This is indicated with "\n". It is a special code meaning move to a newline (like when you press enter).</a:t>
            </a:r>
          </a:p>
          <a:p>
            <a:r>
              <a:rPr lang="en-GB" dirty="0" smtClean="0"/>
              <a:t>You can use this in print, as in this example.</a:t>
            </a:r>
          </a:p>
          <a:p>
            <a:pPr marL="0" indent="0">
              <a:buFont typeface="Wingdings 3" charset="2"/>
              <a:buNone/>
            </a:pPr>
            <a:endParaRPr lang="en-GB" dirty="0" smtClean="0"/>
          </a:p>
        </p:txBody>
      </p:sp>
      <p:sp>
        <p:nvSpPr>
          <p:cNvPr id="8" name="Content Placeholder 2"/>
          <p:cNvSpPr txBox="1">
            <a:spLocks/>
          </p:cNvSpPr>
          <p:nvPr/>
        </p:nvSpPr>
        <p:spPr>
          <a:xfrm>
            <a:off x="485474" y="5583423"/>
            <a:ext cx="5099779" cy="9803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Does it do what you expected ?</a:t>
            </a:r>
          </a:p>
        </p:txBody>
      </p:sp>
      <p:sp>
        <p:nvSpPr>
          <p:cNvPr id="3" name="Rectangle 2"/>
          <p:cNvSpPr/>
          <p:nvPr/>
        </p:nvSpPr>
        <p:spPr>
          <a:xfrm>
            <a:off x="6083085" y="1965832"/>
            <a:ext cx="5754688" cy="1015663"/>
          </a:xfrm>
          <a:prstGeom prst="rect">
            <a:avLst/>
          </a:prstGeom>
        </p:spPr>
        <p:txBody>
          <a:bodyPr wrap="square">
            <a:spAutoFit/>
          </a:bodyPr>
          <a:lstStyle/>
          <a:p>
            <a:r>
              <a:rPr lang="en-GB" sz="1200" dirty="0" smtClean="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Week5, Example12</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print("Line1\nLine2\n")</a:t>
            </a:r>
          </a:p>
          <a:p>
            <a:r>
              <a:rPr lang="en-GB" sz="1200" dirty="0">
                <a:latin typeface="Courier New" panose="02070309020205020404" pitchFamily="49" charset="0"/>
                <a:cs typeface="Courier New" panose="02070309020205020404" pitchFamily="49" charset="0"/>
              </a:rPr>
              <a:t>print("\</a:t>
            </a:r>
            <a:r>
              <a:rPr lang="en-GB" sz="1200" dirty="0" err="1">
                <a:latin typeface="Courier New" panose="02070309020205020404" pitchFamily="49" charset="0"/>
                <a:cs typeface="Courier New" panose="02070309020205020404" pitchFamily="49" charset="0"/>
              </a:rPr>
              <a:t>nYou</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nCan</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nUse</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nMore</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nThan</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nOne</a:t>
            </a:r>
            <a:r>
              <a:rPr lang="en-GB" sz="1200" dirty="0">
                <a:latin typeface="Courier New" panose="02070309020205020404" pitchFamily="49" charset="0"/>
                <a:cs typeface="Courier New" panose="02070309020205020404" pitchFamily="49" charset="0"/>
              </a:rPr>
              <a:t>\n\n\</a:t>
            </a:r>
            <a:r>
              <a:rPr lang="en-GB" sz="1200" dirty="0" err="1">
                <a:latin typeface="Courier New" panose="02070309020205020404" pitchFamily="49" charset="0"/>
                <a:cs typeface="Courier New" panose="02070309020205020404" pitchFamily="49" charset="0"/>
              </a:rPr>
              <a:t>nOf</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nThese</a:t>
            </a:r>
            <a:r>
              <a:rPr lang="en-GB" sz="1200" dirty="0">
                <a:latin typeface="Courier New" panose="02070309020205020404" pitchFamily="49" charset="0"/>
                <a:cs typeface="Courier New" panose="02070309020205020404" pitchFamily="49" charset="0"/>
              </a:rPr>
              <a:t> !")</a:t>
            </a:r>
          </a:p>
          <a:p>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2713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326" y="1095270"/>
            <a:ext cx="3464485" cy="1030093"/>
          </a:xfrm>
        </p:spPr>
        <p:txBody>
          <a:bodyPr/>
          <a:lstStyle/>
          <a:p>
            <a:r>
              <a:rPr lang="en-GB" b="1" dirty="0" smtClean="0"/>
              <a:t>Homework.</a:t>
            </a:r>
            <a:endParaRPr lang="en-GB" b="1" dirty="0"/>
          </a:p>
        </p:txBody>
      </p:sp>
      <p:pic>
        <p:nvPicPr>
          <p:cNvPr id="19458" name="Picture 2" descr="Image result for Ho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807" y="2631688"/>
            <a:ext cx="44958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122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a:t>
            </a:r>
            <a:endParaRPr lang="en-GB" dirty="0"/>
          </a:p>
        </p:txBody>
      </p:sp>
      <p:sp>
        <p:nvSpPr>
          <p:cNvPr id="3" name="Content Placeholder 2"/>
          <p:cNvSpPr>
            <a:spLocks noGrp="1"/>
          </p:cNvSpPr>
          <p:nvPr>
            <p:ph idx="1"/>
          </p:nvPr>
        </p:nvSpPr>
        <p:spPr/>
        <p:txBody>
          <a:bodyPr/>
          <a:lstStyle/>
          <a:p>
            <a:r>
              <a:rPr lang="en-GB" dirty="0" smtClean="0"/>
              <a:t>This week, the homework is going to be a little different.</a:t>
            </a:r>
          </a:p>
          <a:p>
            <a:endParaRPr lang="en-GB" dirty="0" smtClean="0"/>
          </a:p>
          <a:p>
            <a:r>
              <a:rPr lang="en-GB" dirty="0" smtClean="0"/>
              <a:t>To start with, we will have similar things to previous weeks.</a:t>
            </a:r>
          </a:p>
          <a:p>
            <a:endParaRPr lang="en-GB" dirty="0"/>
          </a:p>
          <a:p>
            <a:r>
              <a:rPr lang="en-GB" dirty="0" smtClean="0"/>
              <a:t>Then we will write a program that simulates rolling multiple dice, and shows which numbers are the most common when rolling them.</a:t>
            </a:r>
          </a:p>
          <a:p>
            <a:endParaRPr lang="en-GB" dirty="0"/>
          </a:p>
          <a:p>
            <a:r>
              <a:rPr lang="en-GB" dirty="0" smtClean="0"/>
              <a:t>Finally, we will write a program which prints all the palindromes in the English language.</a:t>
            </a:r>
            <a:endParaRPr lang="en-GB" dirty="0"/>
          </a:p>
        </p:txBody>
      </p:sp>
    </p:spTree>
    <p:extLst>
      <p:ext uri="{BB962C8B-B14F-4D97-AF65-F5344CB8AC3E}">
        <p14:creationId xmlns:p14="http://schemas.microsoft.com/office/powerpoint/2010/main" val="2583907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1</a:t>
            </a:r>
            <a:endParaRPr lang="en-GB" dirty="0"/>
          </a:p>
        </p:txBody>
      </p:sp>
      <p:sp>
        <p:nvSpPr>
          <p:cNvPr id="3" name="Content Placeholder 2"/>
          <p:cNvSpPr>
            <a:spLocks noGrp="1"/>
          </p:cNvSpPr>
          <p:nvPr>
            <p:ph idx="1"/>
          </p:nvPr>
        </p:nvSpPr>
        <p:spPr>
          <a:xfrm>
            <a:off x="1457539" y="1853248"/>
            <a:ext cx="8823283" cy="4195481"/>
          </a:xfrm>
        </p:spPr>
        <p:txBody>
          <a:bodyPr>
            <a:normAutofit/>
          </a:bodyPr>
          <a:lstStyle/>
          <a:p>
            <a:r>
              <a:rPr lang="en-GB" dirty="0" smtClean="0"/>
              <a:t>Import the random module.</a:t>
            </a:r>
          </a:p>
          <a:p>
            <a:r>
              <a:rPr lang="en-GB" dirty="0" smtClean="0"/>
              <a:t>Simulate rolling a 20 sided dice and print the result.</a:t>
            </a:r>
          </a:p>
          <a:p>
            <a:r>
              <a:rPr lang="en-GB" dirty="0" smtClean="0"/>
              <a:t>Repeat this 10 times by using a while loop.</a:t>
            </a:r>
          </a:p>
          <a:p>
            <a:endParaRPr lang="en-GB" dirty="0"/>
          </a:p>
          <a:p>
            <a:r>
              <a:rPr lang="en-GB" dirty="0" smtClean="0"/>
              <a:t>Create a list with the 4 constituent countries of the United Kingdom.</a:t>
            </a:r>
          </a:p>
          <a:p>
            <a:r>
              <a:rPr lang="en-GB" dirty="0" smtClean="0"/>
              <a:t>Use </a:t>
            </a:r>
            <a:r>
              <a:rPr lang="en-GB" dirty="0" err="1" smtClean="0"/>
              <a:t>random.choice</a:t>
            </a:r>
            <a:r>
              <a:rPr lang="en-GB" dirty="0" smtClean="0"/>
              <a:t>() to select a random country and print it.</a:t>
            </a:r>
          </a:p>
          <a:p>
            <a:r>
              <a:rPr lang="en-GB" dirty="0" smtClean="0"/>
              <a:t>Repeat this 10 times by using a while loop.</a:t>
            </a:r>
          </a:p>
          <a:p>
            <a:endParaRPr lang="en-GB" dirty="0"/>
          </a:p>
        </p:txBody>
      </p:sp>
    </p:spTree>
    <p:extLst>
      <p:ext uri="{BB962C8B-B14F-4D97-AF65-F5344CB8AC3E}">
        <p14:creationId xmlns:p14="http://schemas.microsoft.com/office/powerpoint/2010/main" val="322553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2 </a:t>
            </a:r>
            <a:endParaRPr lang="en-GB" dirty="0"/>
          </a:p>
        </p:txBody>
      </p:sp>
      <p:sp>
        <p:nvSpPr>
          <p:cNvPr id="3" name="Content Placeholder 2"/>
          <p:cNvSpPr>
            <a:spLocks noGrp="1"/>
          </p:cNvSpPr>
          <p:nvPr>
            <p:ph idx="1"/>
          </p:nvPr>
        </p:nvSpPr>
        <p:spPr/>
        <p:txBody>
          <a:bodyPr/>
          <a:lstStyle/>
          <a:p>
            <a:r>
              <a:rPr lang="en-GB" dirty="0" smtClean="0"/>
              <a:t>Create a dictionary which has the keys as the names of the constituent countries of the United Kingdom, and the values as the names of the capital cities of those countries.</a:t>
            </a:r>
          </a:p>
          <a:p>
            <a:endParaRPr lang="en-GB" dirty="0" smtClean="0"/>
          </a:p>
          <a:p>
            <a:r>
              <a:rPr lang="en-GB" dirty="0" smtClean="0"/>
              <a:t>By referring the dictionary, print the capital of England.</a:t>
            </a:r>
          </a:p>
          <a:p>
            <a:endParaRPr lang="en-GB" dirty="0" smtClean="0"/>
          </a:p>
          <a:p>
            <a:r>
              <a:rPr lang="en-GB" dirty="0" smtClean="0"/>
              <a:t>Using a for loop, print </a:t>
            </a:r>
            <a:r>
              <a:rPr lang="en-GB" dirty="0" smtClean="0">
                <a:latin typeface="Courier New" panose="02070309020205020404" pitchFamily="49" charset="0"/>
                <a:cs typeface="Courier New" panose="02070309020205020404" pitchFamily="49" charset="0"/>
              </a:rPr>
              <a:t>"The capital of _____ is ____" </a:t>
            </a:r>
            <a:r>
              <a:rPr lang="en-GB" dirty="0" smtClean="0"/>
              <a:t>for each country in the UK. </a:t>
            </a:r>
          </a:p>
          <a:p>
            <a:endParaRPr lang="en-GB" dirty="0" smtClean="0"/>
          </a:p>
        </p:txBody>
      </p:sp>
    </p:spTree>
    <p:extLst>
      <p:ext uri="{BB962C8B-B14F-4D97-AF65-F5344CB8AC3E}">
        <p14:creationId xmlns:p14="http://schemas.microsoft.com/office/powerpoint/2010/main" val="160614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3 </a:t>
            </a:r>
            <a:endParaRPr lang="en-GB" dirty="0"/>
          </a:p>
        </p:txBody>
      </p:sp>
      <p:sp>
        <p:nvSpPr>
          <p:cNvPr id="3" name="Content Placeholder 2"/>
          <p:cNvSpPr>
            <a:spLocks noGrp="1"/>
          </p:cNvSpPr>
          <p:nvPr>
            <p:ph idx="1"/>
          </p:nvPr>
        </p:nvSpPr>
        <p:spPr/>
        <p:txBody>
          <a:bodyPr>
            <a:normAutofit lnSpcReduction="10000"/>
          </a:bodyPr>
          <a:lstStyle/>
          <a:p>
            <a:r>
              <a:rPr lang="en-GB" dirty="0" smtClean="0"/>
              <a:t>Look up the names of the last 5 monarchs (starting with Queen Elizabeth II) of the United Kingdom, and the year they came to the throne.</a:t>
            </a:r>
          </a:p>
          <a:p>
            <a:pPr lvl="1"/>
            <a:r>
              <a:rPr lang="en-GB" dirty="0" smtClean="0"/>
              <a:t>Store the names as a string if only one monarch came to the throne in a year.</a:t>
            </a:r>
          </a:p>
          <a:p>
            <a:pPr lvl="1"/>
            <a:r>
              <a:rPr lang="en-GB" dirty="0" smtClean="0"/>
              <a:t>Store the names as a list of strings if more than one did.</a:t>
            </a:r>
          </a:p>
          <a:p>
            <a:r>
              <a:rPr lang="en-GB" dirty="0" smtClean="0"/>
              <a:t>Make a dictionary with the keys as the years of ascension, and the values as the name of the Monarch.</a:t>
            </a:r>
          </a:p>
          <a:p>
            <a:endParaRPr lang="en-GB" dirty="0"/>
          </a:p>
          <a:p>
            <a:r>
              <a:rPr lang="en-GB" dirty="0" smtClean="0"/>
              <a:t>Print who came to the throne in 1901.</a:t>
            </a:r>
          </a:p>
          <a:p>
            <a:r>
              <a:rPr lang="en-GB" dirty="0" smtClean="0"/>
              <a:t>Print who came to the throne in 1910.</a:t>
            </a:r>
          </a:p>
          <a:p>
            <a:r>
              <a:rPr lang="en-GB" dirty="0" smtClean="0"/>
              <a:t>Print who came to the throne in 1936.</a:t>
            </a:r>
          </a:p>
        </p:txBody>
      </p:sp>
    </p:spTree>
    <p:extLst>
      <p:ext uri="{BB962C8B-B14F-4D97-AF65-F5344CB8AC3E}">
        <p14:creationId xmlns:p14="http://schemas.microsoft.com/office/powerpoint/2010/main" val="832944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4 </a:t>
            </a:r>
            <a:endParaRPr lang="en-GB" dirty="0"/>
          </a:p>
        </p:txBody>
      </p:sp>
      <p:sp>
        <p:nvSpPr>
          <p:cNvPr id="3" name="Content Placeholder 2"/>
          <p:cNvSpPr>
            <a:spLocks noGrp="1"/>
          </p:cNvSpPr>
          <p:nvPr>
            <p:ph idx="1"/>
          </p:nvPr>
        </p:nvSpPr>
        <p:spPr/>
        <p:txBody>
          <a:bodyPr>
            <a:normAutofit/>
          </a:bodyPr>
          <a:lstStyle/>
          <a:p>
            <a:r>
              <a:rPr lang="en-GB" dirty="0" smtClean="0"/>
              <a:t>Simulate rolling a normal 6 sided die 500 times.</a:t>
            </a:r>
          </a:p>
          <a:p>
            <a:r>
              <a:rPr lang="en-GB" dirty="0" smtClean="0"/>
              <a:t>Write the results of each of these rolls to a file, with each roll on a different line.</a:t>
            </a:r>
          </a:p>
          <a:p>
            <a:endParaRPr lang="en-GB" dirty="0"/>
          </a:p>
          <a:p>
            <a:r>
              <a:rPr lang="en-GB" dirty="0" smtClean="0"/>
              <a:t>Tips:</a:t>
            </a:r>
          </a:p>
          <a:p>
            <a:pPr lvl="1"/>
            <a:r>
              <a:rPr lang="en-GB" dirty="0" smtClean="0"/>
              <a:t>You can only write strings to files. You can use format strings in </a:t>
            </a:r>
            <a:r>
              <a:rPr lang="en-GB" u="sng" dirty="0" err="1" smtClean="0">
                <a:latin typeface="Courier New" panose="02070309020205020404" pitchFamily="49" charset="0"/>
                <a:cs typeface="Courier New" panose="02070309020205020404" pitchFamily="49" charset="0"/>
              </a:rPr>
              <a:t>file.write</a:t>
            </a:r>
            <a:r>
              <a:rPr lang="en-GB" u="sng" dirty="0" smtClean="0">
                <a:latin typeface="Courier New" panose="02070309020205020404" pitchFamily="49" charset="0"/>
                <a:cs typeface="Courier New" panose="02070309020205020404" pitchFamily="49" charset="0"/>
              </a:rPr>
              <a:t>()</a:t>
            </a:r>
            <a:r>
              <a:rPr lang="en-GB" dirty="0" smtClean="0"/>
              <a:t> just like you can in </a:t>
            </a:r>
            <a:r>
              <a:rPr lang="en-GB" u="sng" dirty="0" smtClean="0">
                <a:latin typeface="Courier New" panose="02070309020205020404" pitchFamily="49" charset="0"/>
                <a:cs typeface="Courier New" panose="02070309020205020404" pitchFamily="49" charset="0"/>
              </a:rPr>
              <a:t>print()</a:t>
            </a:r>
          </a:p>
          <a:p>
            <a:pPr lvl="1"/>
            <a:r>
              <a:rPr lang="en-GB" dirty="0"/>
              <a:t>Remember how to </a:t>
            </a:r>
            <a:r>
              <a:rPr lang="en-GB" dirty="0" smtClean="0"/>
              <a:t>add new lines.</a:t>
            </a:r>
            <a:endParaRPr lang="en-GB" dirty="0"/>
          </a:p>
        </p:txBody>
      </p:sp>
    </p:spTree>
    <p:extLst>
      <p:ext uri="{BB962C8B-B14F-4D97-AF65-F5344CB8AC3E}">
        <p14:creationId xmlns:p14="http://schemas.microsoft.com/office/powerpoint/2010/main" val="168931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182" y="1235313"/>
            <a:ext cx="9404723" cy="1400530"/>
          </a:xfrm>
        </p:spPr>
        <p:txBody>
          <a:bodyPr/>
          <a:lstStyle/>
          <a:p>
            <a:r>
              <a:rPr lang="en-GB" b="1" dirty="0" smtClean="0"/>
              <a:t>Modules, and the random module.</a:t>
            </a:r>
            <a:endParaRPr lang="en-GB" b="1" dirty="0"/>
          </a:p>
        </p:txBody>
      </p:sp>
      <p:pic>
        <p:nvPicPr>
          <p:cNvPr id="16388" name="Picture 4" descr="Image result for 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401" y="2562997"/>
            <a:ext cx="4845465" cy="333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44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5: Rolling 2 million dice !</a:t>
            </a:r>
            <a:endParaRPr lang="en-GB" dirty="0"/>
          </a:p>
        </p:txBody>
      </p:sp>
      <p:sp>
        <p:nvSpPr>
          <p:cNvPr id="3" name="Content Placeholder 2"/>
          <p:cNvSpPr>
            <a:spLocks noGrp="1"/>
          </p:cNvSpPr>
          <p:nvPr>
            <p:ph idx="1"/>
          </p:nvPr>
        </p:nvSpPr>
        <p:spPr/>
        <p:txBody>
          <a:bodyPr/>
          <a:lstStyle/>
          <a:p>
            <a:r>
              <a:rPr lang="en-GB" dirty="0" smtClean="0"/>
              <a:t>This is a little more complicated that previous homework assignments.</a:t>
            </a:r>
          </a:p>
          <a:p>
            <a:r>
              <a:rPr lang="en-GB" dirty="0" smtClean="0"/>
              <a:t>There are multiple ways to do this.</a:t>
            </a:r>
          </a:p>
          <a:p>
            <a:r>
              <a:rPr lang="en-GB" dirty="0" smtClean="0"/>
              <a:t>Don't be afraid to ask for help if you are struggling, but show what you have already done and try and ask specific questions about what you need help with rather than just "how do I do it ?".</a:t>
            </a:r>
          </a:p>
          <a:p>
            <a:pPr marL="0" indent="0">
              <a:buNone/>
            </a:pPr>
            <a:endParaRPr lang="en-GB" dirty="0"/>
          </a:p>
        </p:txBody>
      </p:sp>
    </p:spTree>
    <p:extLst>
      <p:ext uri="{BB962C8B-B14F-4D97-AF65-F5344CB8AC3E}">
        <p14:creationId xmlns:p14="http://schemas.microsoft.com/office/powerpoint/2010/main" val="2517634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5: Rolling 2 million dice !</a:t>
            </a:r>
            <a:endParaRPr lang="en-GB" dirty="0"/>
          </a:p>
        </p:txBody>
      </p:sp>
      <p:sp>
        <p:nvSpPr>
          <p:cNvPr id="3" name="Content Placeholder 2"/>
          <p:cNvSpPr>
            <a:spLocks noGrp="1"/>
          </p:cNvSpPr>
          <p:nvPr>
            <p:ph idx="1"/>
          </p:nvPr>
        </p:nvSpPr>
        <p:spPr/>
        <p:txBody>
          <a:bodyPr>
            <a:normAutofit lnSpcReduction="10000"/>
          </a:bodyPr>
          <a:lstStyle/>
          <a:p>
            <a:r>
              <a:rPr lang="en-GB" dirty="0" smtClean="0"/>
              <a:t>Create a dictionary with keys form 2 to 12, and values set to 0 for all these things.</a:t>
            </a:r>
          </a:p>
          <a:p>
            <a:endParaRPr lang="en-GB" dirty="0"/>
          </a:p>
          <a:p>
            <a:r>
              <a:rPr lang="en-GB" dirty="0" smtClean="0"/>
              <a:t>Simulate rolling 2 normal six sided dice.</a:t>
            </a:r>
          </a:p>
          <a:p>
            <a:r>
              <a:rPr lang="en-GB" dirty="0" smtClean="0"/>
              <a:t>Add the results together to get a number between 2 and 12.</a:t>
            </a:r>
          </a:p>
          <a:p>
            <a:r>
              <a:rPr lang="en-GB" dirty="0" smtClean="0"/>
              <a:t>Add 1 to the value of the dictionary which has the key.</a:t>
            </a:r>
          </a:p>
          <a:p>
            <a:r>
              <a:rPr lang="en-GB" dirty="0" smtClean="0"/>
              <a:t>Repeat the above 1 million times !</a:t>
            </a:r>
          </a:p>
          <a:p>
            <a:endParaRPr lang="en-GB" dirty="0"/>
          </a:p>
          <a:p>
            <a:r>
              <a:rPr lang="en-GB" dirty="0" smtClean="0"/>
              <a:t>Finally, print how many of each number you got.</a:t>
            </a:r>
          </a:p>
          <a:p>
            <a:r>
              <a:rPr lang="en-GB" dirty="0" smtClean="0">
                <a:solidFill>
                  <a:srgbClr val="FFFF00"/>
                </a:solidFill>
              </a:rPr>
              <a:t>Extra Credit: Do the results surprise you. Repeat it. Can you explain why the pattern is the way it is ?</a:t>
            </a:r>
          </a:p>
          <a:p>
            <a:endParaRPr lang="en-GB" dirty="0"/>
          </a:p>
          <a:p>
            <a:endParaRPr lang="en-GB" dirty="0"/>
          </a:p>
        </p:txBody>
      </p:sp>
    </p:spTree>
    <p:extLst>
      <p:ext uri="{BB962C8B-B14F-4D97-AF65-F5344CB8AC3E}">
        <p14:creationId xmlns:p14="http://schemas.microsoft.com/office/powerpoint/2010/main" val="318057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 6: Finding the Palindromes</a:t>
            </a:r>
            <a:endParaRPr lang="en-GB" dirty="0"/>
          </a:p>
        </p:txBody>
      </p:sp>
      <p:sp>
        <p:nvSpPr>
          <p:cNvPr id="3" name="Content Placeholder 2"/>
          <p:cNvSpPr>
            <a:spLocks noGrp="1"/>
          </p:cNvSpPr>
          <p:nvPr>
            <p:ph idx="1"/>
          </p:nvPr>
        </p:nvSpPr>
        <p:spPr/>
        <p:txBody>
          <a:bodyPr>
            <a:normAutofit/>
          </a:bodyPr>
          <a:lstStyle/>
          <a:p>
            <a:r>
              <a:rPr lang="en-GB" dirty="0" smtClean="0"/>
              <a:t>To complete this task, you will need an English wordlist.</a:t>
            </a:r>
          </a:p>
          <a:p>
            <a:r>
              <a:rPr lang="en-GB" dirty="0" smtClean="0"/>
              <a:t>You can download words.txt from this link: </a:t>
            </a:r>
            <a:r>
              <a:rPr lang="en-GB" dirty="0" smtClean="0">
                <a:hlinkClick r:id="rId2"/>
              </a:rPr>
              <a:t>https://</a:t>
            </a:r>
            <a:r>
              <a:rPr lang="en-GB" dirty="0">
                <a:hlinkClick r:id="rId2"/>
              </a:rPr>
              <a:t>bit.ly/2FmZ4PN</a:t>
            </a:r>
            <a:endParaRPr lang="en-GB" dirty="0" smtClean="0"/>
          </a:p>
          <a:p>
            <a:endParaRPr lang="en-GB" dirty="0" smtClean="0"/>
          </a:p>
          <a:p>
            <a:r>
              <a:rPr lang="en-GB" dirty="0" smtClean="0"/>
              <a:t>Remember to download this file into the same directory you have your program in. Get help with this if you need it.</a:t>
            </a:r>
            <a:endParaRPr lang="en-GB" dirty="0"/>
          </a:p>
          <a:p>
            <a:r>
              <a:rPr lang="en-GB" dirty="0" smtClean="0">
                <a:solidFill>
                  <a:srgbClr val="FFFF00"/>
                </a:solidFill>
              </a:rPr>
              <a:t>Tip: Remember to strip off the newline !</a:t>
            </a:r>
            <a:endParaRPr lang="en-GB" dirty="0">
              <a:solidFill>
                <a:srgbClr val="FFFF00"/>
              </a:solidFill>
            </a:endParaRPr>
          </a:p>
          <a:p>
            <a:endParaRPr lang="en-GB" dirty="0"/>
          </a:p>
        </p:txBody>
      </p:sp>
    </p:spTree>
    <p:extLst>
      <p:ext uri="{BB962C8B-B14F-4D97-AF65-F5344CB8AC3E}">
        <p14:creationId xmlns:p14="http://schemas.microsoft.com/office/powerpoint/2010/main" val="955194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326" y="1095270"/>
            <a:ext cx="3464485" cy="1030093"/>
          </a:xfrm>
        </p:spPr>
        <p:txBody>
          <a:bodyPr/>
          <a:lstStyle/>
          <a:p>
            <a:r>
              <a:rPr lang="en-GB" b="1" dirty="0" smtClean="0"/>
              <a:t>Next Week.</a:t>
            </a:r>
            <a:endParaRPr lang="en-GB" b="1" dirty="0"/>
          </a:p>
        </p:txBody>
      </p:sp>
      <p:pic>
        <p:nvPicPr>
          <p:cNvPr id="24580" name="Picture 4" descr="Image result for Next Wee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515" y="2125363"/>
            <a:ext cx="4284620" cy="428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259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Week. </a:t>
            </a:r>
            <a:endParaRPr lang="en-GB" dirty="0"/>
          </a:p>
        </p:txBody>
      </p:sp>
      <p:sp>
        <p:nvSpPr>
          <p:cNvPr id="3" name="Content Placeholder 2"/>
          <p:cNvSpPr>
            <a:spLocks noGrp="1"/>
          </p:cNvSpPr>
          <p:nvPr>
            <p:ph idx="1"/>
          </p:nvPr>
        </p:nvSpPr>
        <p:spPr/>
        <p:txBody>
          <a:bodyPr/>
          <a:lstStyle/>
          <a:p>
            <a:r>
              <a:rPr lang="en-GB" dirty="0" smtClean="0"/>
              <a:t>We will learn to install libraries from the internet.</a:t>
            </a:r>
          </a:p>
          <a:p>
            <a:endParaRPr lang="en-GB" dirty="0"/>
          </a:p>
          <a:p>
            <a:r>
              <a:rPr lang="en-GB" dirty="0" smtClean="0"/>
              <a:t>We will learn to make simple images.</a:t>
            </a:r>
          </a:p>
          <a:p>
            <a:endParaRPr lang="en-GB" dirty="0"/>
          </a:p>
          <a:p>
            <a:r>
              <a:rPr lang="en-GB" dirty="0" smtClean="0"/>
              <a:t>We will implement the Chaos </a:t>
            </a:r>
            <a:r>
              <a:rPr lang="en-GB" dirty="0"/>
              <a:t>game (</a:t>
            </a:r>
            <a:r>
              <a:rPr lang="en-GB" dirty="0" err="1"/>
              <a:t>Sierpinski</a:t>
            </a:r>
            <a:r>
              <a:rPr lang="en-GB" dirty="0"/>
              <a:t> </a:t>
            </a:r>
            <a:r>
              <a:rPr lang="en-GB" dirty="0" smtClean="0"/>
              <a:t>triangles).</a:t>
            </a:r>
          </a:p>
          <a:p>
            <a:pPr lvl="1"/>
            <a:r>
              <a:rPr lang="en-GB" dirty="0" smtClean="0"/>
              <a:t>Watch this video to learn more.</a:t>
            </a:r>
          </a:p>
          <a:p>
            <a:pPr lvl="1"/>
            <a:r>
              <a:rPr lang="en-GB" dirty="0">
                <a:hlinkClick r:id="rId2"/>
              </a:rPr>
              <a:t>https://</a:t>
            </a:r>
            <a:r>
              <a:rPr lang="en-GB" dirty="0" smtClean="0">
                <a:hlinkClick r:id="rId2"/>
              </a:rPr>
              <a:t>www.youtube.com/watch?v=kbKtFN71Lfs</a:t>
            </a:r>
            <a:endParaRPr lang="en-GB" dirty="0" smtClean="0"/>
          </a:p>
        </p:txBody>
      </p:sp>
    </p:spTree>
    <p:extLst>
      <p:ext uri="{BB962C8B-B14F-4D97-AF65-F5344CB8AC3E}">
        <p14:creationId xmlns:p14="http://schemas.microsoft.com/office/powerpoint/2010/main" val="187015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modules ?</a:t>
            </a:r>
            <a:endParaRPr lang="en-GB" dirty="0"/>
          </a:p>
        </p:txBody>
      </p:sp>
      <p:sp>
        <p:nvSpPr>
          <p:cNvPr id="3" name="Content Placeholder 2"/>
          <p:cNvSpPr>
            <a:spLocks noGrp="1"/>
          </p:cNvSpPr>
          <p:nvPr>
            <p:ph idx="1"/>
          </p:nvPr>
        </p:nvSpPr>
        <p:spPr/>
        <p:txBody>
          <a:bodyPr>
            <a:normAutofit lnSpcReduction="10000"/>
          </a:bodyPr>
          <a:lstStyle/>
          <a:p>
            <a:r>
              <a:rPr lang="en-GB" dirty="0" smtClean="0"/>
              <a:t>So far, everything we have done is with the basic Python programming language.</a:t>
            </a:r>
          </a:p>
          <a:p>
            <a:r>
              <a:rPr lang="en-GB" dirty="0" smtClean="0"/>
              <a:t>We will eventually learn all these basic language features.</a:t>
            </a:r>
          </a:p>
          <a:p>
            <a:endParaRPr lang="en-GB" dirty="0"/>
          </a:p>
          <a:p>
            <a:r>
              <a:rPr lang="en-GB" dirty="0" smtClean="0"/>
              <a:t>But there is more !</a:t>
            </a:r>
          </a:p>
          <a:p>
            <a:r>
              <a:rPr lang="en-GB" dirty="0" smtClean="0"/>
              <a:t>You can </a:t>
            </a:r>
            <a:r>
              <a:rPr lang="en-GB" u="sng" dirty="0" smtClean="0"/>
              <a:t>import</a:t>
            </a:r>
            <a:r>
              <a:rPr lang="en-GB" dirty="0" smtClean="0"/>
              <a:t> modules, and modules come in two main types.</a:t>
            </a:r>
          </a:p>
          <a:p>
            <a:pPr lvl="1"/>
            <a:r>
              <a:rPr lang="en-GB" u="sng" dirty="0" smtClean="0"/>
              <a:t>Standard Library</a:t>
            </a:r>
            <a:r>
              <a:rPr lang="en-GB" dirty="0" smtClean="0"/>
              <a:t> modules come with Python, and add additional features that are commonly needed in programs.</a:t>
            </a:r>
          </a:p>
          <a:p>
            <a:pPr lvl="1"/>
            <a:r>
              <a:rPr lang="en-GB" u="sng" dirty="0" smtClean="0"/>
              <a:t>Python Package Index (</a:t>
            </a:r>
            <a:r>
              <a:rPr lang="en-GB" u="sng" dirty="0" err="1" smtClean="0"/>
              <a:t>PyPi</a:t>
            </a:r>
            <a:r>
              <a:rPr lang="en-GB" u="sng" dirty="0" smtClean="0"/>
              <a:t>)</a:t>
            </a:r>
            <a:r>
              <a:rPr lang="en-GB" dirty="0" smtClean="0"/>
              <a:t> modules, which you need to download from the internet to use.</a:t>
            </a:r>
          </a:p>
          <a:p>
            <a:pPr lvl="1"/>
            <a:r>
              <a:rPr lang="en-GB" dirty="0" smtClean="0"/>
              <a:t>This week, we will use modules in the Standard Library. We will come back to </a:t>
            </a:r>
            <a:r>
              <a:rPr lang="en-GB" dirty="0" err="1" smtClean="0"/>
              <a:t>PyPi</a:t>
            </a:r>
            <a:r>
              <a:rPr lang="en-GB" dirty="0" smtClean="0"/>
              <a:t> modules later.</a:t>
            </a:r>
          </a:p>
        </p:txBody>
      </p:sp>
    </p:spTree>
    <p:extLst>
      <p:ext uri="{BB962C8B-B14F-4D97-AF65-F5344CB8AC3E}">
        <p14:creationId xmlns:p14="http://schemas.microsoft.com/office/powerpoint/2010/main" val="171722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I use a module.</a:t>
            </a:r>
            <a:endParaRPr lang="en-GB" dirty="0"/>
          </a:p>
        </p:txBody>
      </p:sp>
      <p:sp>
        <p:nvSpPr>
          <p:cNvPr id="3" name="Content Placeholder 2"/>
          <p:cNvSpPr>
            <a:spLocks noGrp="1"/>
          </p:cNvSpPr>
          <p:nvPr>
            <p:ph idx="1"/>
          </p:nvPr>
        </p:nvSpPr>
        <p:spPr/>
        <p:txBody>
          <a:bodyPr>
            <a:normAutofit lnSpcReduction="10000"/>
          </a:bodyPr>
          <a:lstStyle/>
          <a:p>
            <a:r>
              <a:rPr lang="en-GB" dirty="0" smtClean="0"/>
              <a:t>First you need to import it.</a:t>
            </a:r>
          </a:p>
          <a:p>
            <a:r>
              <a:rPr lang="en-GB" dirty="0" smtClean="0"/>
              <a:t>You can do this anywhere in a program, but it is normal to import modules at the start of the program.</a:t>
            </a:r>
          </a:p>
          <a:p>
            <a:endParaRPr lang="en-GB" dirty="0"/>
          </a:p>
          <a:p>
            <a:r>
              <a:rPr lang="en-GB" dirty="0" smtClean="0"/>
              <a:t>Once the module is imported, you can use it and </a:t>
            </a:r>
            <a:r>
              <a:rPr lang="en-GB" u="sng" dirty="0" smtClean="0"/>
              <a:t>functions</a:t>
            </a:r>
            <a:r>
              <a:rPr lang="en-GB" dirty="0" smtClean="0"/>
              <a:t> it contains by using </a:t>
            </a:r>
            <a:r>
              <a:rPr lang="en-GB" u="sng" dirty="0" err="1" smtClean="0"/>
              <a:t>module_name.function</a:t>
            </a:r>
            <a:endParaRPr lang="en-GB" u="sng" dirty="0" smtClean="0"/>
          </a:p>
          <a:p>
            <a:pPr lvl="1"/>
            <a:r>
              <a:rPr lang="en-GB" i="1" dirty="0" smtClean="0"/>
              <a:t>We will learn exactly what a function is next week.</a:t>
            </a:r>
          </a:p>
          <a:p>
            <a:pPr lvl="1"/>
            <a:endParaRPr lang="en-GB" i="1" dirty="0"/>
          </a:p>
          <a:p>
            <a:r>
              <a:rPr lang="en-GB" dirty="0" smtClean="0"/>
              <a:t>This week, we will be using the </a:t>
            </a:r>
            <a:r>
              <a:rPr lang="en-GB" u="sng" dirty="0" err="1" smtClean="0"/>
              <a:t>randint</a:t>
            </a:r>
            <a:r>
              <a:rPr lang="en-GB" dirty="0"/>
              <a:t> </a:t>
            </a:r>
            <a:r>
              <a:rPr lang="en-GB" dirty="0" smtClean="0"/>
              <a:t>function.</a:t>
            </a:r>
          </a:p>
          <a:p>
            <a:r>
              <a:rPr lang="en-GB" dirty="0" smtClean="0"/>
              <a:t>You use it like </a:t>
            </a:r>
            <a:r>
              <a:rPr lang="en-GB" u="sng" dirty="0" err="1" smtClean="0"/>
              <a:t>random.randint</a:t>
            </a:r>
            <a:r>
              <a:rPr lang="en-GB" u="sng" dirty="0" smtClean="0"/>
              <a:t>(</a:t>
            </a:r>
            <a:r>
              <a:rPr lang="en-GB" u="sng" dirty="0" err="1" smtClean="0"/>
              <a:t>a,b</a:t>
            </a:r>
            <a:r>
              <a:rPr lang="en-GB" u="sng" dirty="0" smtClean="0"/>
              <a:t>)</a:t>
            </a:r>
            <a:r>
              <a:rPr lang="en-GB" dirty="0" smtClean="0"/>
              <a:t>, where a and b are integers.</a:t>
            </a:r>
          </a:p>
          <a:p>
            <a:r>
              <a:rPr lang="en-GB" dirty="0" smtClean="0"/>
              <a:t>It gets you a random integer between those two numbers.</a:t>
            </a:r>
            <a:endParaRPr lang="en-GB" dirty="0"/>
          </a:p>
          <a:p>
            <a:pPr marL="0" indent="0">
              <a:buNone/>
            </a:pPr>
            <a:endParaRPr lang="en-GB" i="1" dirty="0" smtClean="0"/>
          </a:p>
        </p:txBody>
      </p:sp>
    </p:spTree>
    <p:extLst>
      <p:ext uri="{BB962C8B-B14F-4D97-AF65-F5344CB8AC3E}">
        <p14:creationId xmlns:p14="http://schemas.microsoft.com/office/powerpoint/2010/main" val="308765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Importing and Using Random.</a:t>
            </a:r>
            <a:endParaRPr lang="en-GB" dirty="0"/>
          </a:p>
        </p:txBody>
      </p:sp>
      <p:sp>
        <p:nvSpPr>
          <p:cNvPr id="3" name="Content Placeholder 2"/>
          <p:cNvSpPr>
            <a:spLocks noGrp="1"/>
          </p:cNvSpPr>
          <p:nvPr>
            <p:ph idx="1"/>
          </p:nvPr>
        </p:nvSpPr>
        <p:spPr>
          <a:xfrm>
            <a:off x="1103313" y="2052918"/>
            <a:ext cx="4119476" cy="4195481"/>
          </a:xfrm>
        </p:spPr>
        <p:txBody>
          <a:bodyPr>
            <a:normAutofit/>
          </a:bodyPr>
          <a:lstStyle/>
          <a:p>
            <a:r>
              <a:rPr lang="en-GB" dirty="0" smtClean="0"/>
              <a:t>This program imports the random module.</a:t>
            </a:r>
          </a:p>
          <a:p>
            <a:r>
              <a:rPr lang="en-GB" dirty="0" smtClean="0"/>
              <a:t>Then it uses it to roll a 6 sided die.</a:t>
            </a:r>
            <a:endParaRPr lang="en-GB" dirty="0"/>
          </a:p>
          <a:p>
            <a:r>
              <a:rPr lang="en-GB" dirty="0" smtClean="0"/>
              <a:t>Unlike previous programs you have run, you cannot predict what this one will do !</a:t>
            </a:r>
          </a:p>
          <a:p>
            <a:r>
              <a:rPr lang="en-GB" b="1" dirty="0" smtClean="0">
                <a:solidFill>
                  <a:srgbClr val="FFFF00"/>
                </a:solidFill>
              </a:rPr>
              <a:t>Task: </a:t>
            </a:r>
            <a:r>
              <a:rPr lang="en-GB" dirty="0" smtClean="0">
                <a:solidFill>
                  <a:srgbClr val="FFFF00"/>
                </a:solidFill>
              </a:rPr>
              <a:t>Type in this program and run it several times. Does it do what you expected ?</a:t>
            </a:r>
            <a:endParaRPr lang="en-GB" dirty="0">
              <a:solidFill>
                <a:srgbClr val="FFFF00"/>
              </a:solidFill>
            </a:endParaRPr>
          </a:p>
          <a:p>
            <a:pPr marL="0" indent="0">
              <a:buNone/>
            </a:pPr>
            <a:endParaRPr lang="en-GB" i="1" dirty="0" smtClean="0"/>
          </a:p>
        </p:txBody>
      </p:sp>
      <p:sp>
        <p:nvSpPr>
          <p:cNvPr id="4" name="Rectangle 3"/>
          <p:cNvSpPr/>
          <p:nvPr/>
        </p:nvSpPr>
        <p:spPr>
          <a:xfrm>
            <a:off x="5428735" y="2052918"/>
            <a:ext cx="6606746" cy="3416320"/>
          </a:xfrm>
          <a:prstGeom prst="rect">
            <a:avLst/>
          </a:prstGeom>
        </p:spPr>
        <p:txBody>
          <a:bodyPr wrap="square">
            <a:spAutoFit/>
          </a:bodyPr>
          <a:lstStyle/>
          <a:p>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Week5, Example1</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import random</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die1 = </a:t>
            </a:r>
            <a:r>
              <a:rPr lang="en-GB" dirty="0" err="1">
                <a:latin typeface="Courier New" panose="02070309020205020404" pitchFamily="49" charset="0"/>
                <a:cs typeface="Courier New" panose="02070309020205020404" pitchFamily="49" charset="0"/>
              </a:rPr>
              <a:t>random.randint</a:t>
            </a:r>
            <a:r>
              <a:rPr lang="en-GB" dirty="0">
                <a:latin typeface="Courier New" panose="02070309020205020404" pitchFamily="49" charset="0"/>
                <a:cs typeface="Courier New" panose="02070309020205020404" pitchFamily="49" charset="0"/>
              </a:rPr>
              <a:t>(1,6)</a:t>
            </a: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f"I</a:t>
            </a:r>
            <a:r>
              <a:rPr lang="en-GB" dirty="0">
                <a:latin typeface="Courier New" panose="02070309020205020404" pitchFamily="49" charset="0"/>
                <a:cs typeface="Courier New" panose="02070309020205020404" pitchFamily="49" charset="0"/>
              </a:rPr>
              <a:t> rolled a die and got {die1}")</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die2 = </a:t>
            </a:r>
            <a:r>
              <a:rPr lang="en-GB" dirty="0" err="1">
                <a:latin typeface="Courier New" panose="02070309020205020404" pitchFamily="49" charset="0"/>
                <a:cs typeface="Courier New" panose="02070309020205020404" pitchFamily="49" charset="0"/>
              </a:rPr>
              <a:t>random.randint</a:t>
            </a:r>
            <a:r>
              <a:rPr lang="en-GB" dirty="0">
                <a:latin typeface="Courier New" panose="02070309020205020404" pitchFamily="49" charset="0"/>
                <a:cs typeface="Courier New" panose="02070309020205020404" pitchFamily="49" charset="0"/>
              </a:rPr>
              <a:t>(1,6)</a:t>
            </a: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f"I</a:t>
            </a:r>
            <a:r>
              <a:rPr lang="en-GB" dirty="0">
                <a:latin typeface="Courier New" panose="02070309020205020404" pitchFamily="49" charset="0"/>
                <a:cs typeface="Courier New" panose="02070309020205020404" pitchFamily="49" charset="0"/>
              </a:rPr>
              <a:t> rolled another die and got {die2}")</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print(</a:t>
            </a:r>
            <a:r>
              <a:rPr lang="en-GB" dirty="0" err="1">
                <a:latin typeface="Courier New" panose="02070309020205020404" pitchFamily="49" charset="0"/>
                <a:cs typeface="Courier New" panose="02070309020205020404" pitchFamily="49" charset="0"/>
              </a:rPr>
              <a:t>f"Together</a:t>
            </a:r>
            <a:r>
              <a:rPr lang="en-GB" dirty="0">
                <a:latin typeface="Courier New" panose="02070309020205020404" pitchFamily="49" charset="0"/>
                <a:cs typeface="Courier New" panose="02070309020205020404" pitchFamily="49" charset="0"/>
              </a:rPr>
              <a:t> I got {die1 + die2}")</a:t>
            </a:r>
          </a:p>
          <a:p>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49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Random Examples.</a:t>
            </a:r>
            <a:endParaRPr lang="en-GB" dirty="0"/>
          </a:p>
        </p:txBody>
      </p:sp>
      <p:sp>
        <p:nvSpPr>
          <p:cNvPr id="3" name="Content Placeholder 2"/>
          <p:cNvSpPr>
            <a:spLocks noGrp="1"/>
          </p:cNvSpPr>
          <p:nvPr>
            <p:ph idx="1"/>
          </p:nvPr>
        </p:nvSpPr>
        <p:spPr>
          <a:xfrm>
            <a:off x="1103312" y="4687330"/>
            <a:ext cx="10091909" cy="1561069"/>
          </a:xfrm>
        </p:spPr>
        <p:txBody>
          <a:bodyPr>
            <a:normAutofit/>
          </a:bodyPr>
          <a:lstStyle/>
          <a:p>
            <a:r>
              <a:rPr lang="en-GB" b="1" dirty="0" smtClean="0">
                <a:solidFill>
                  <a:srgbClr val="FFFF00"/>
                </a:solidFill>
              </a:rPr>
              <a:t>Task: </a:t>
            </a:r>
            <a:r>
              <a:rPr lang="en-GB" dirty="0" smtClean="0">
                <a:solidFill>
                  <a:srgbClr val="FFFF00"/>
                </a:solidFill>
              </a:rPr>
              <a:t>Type in this program and run it several times. Does it do what you expected ?</a:t>
            </a:r>
          </a:p>
          <a:p>
            <a:r>
              <a:rPr lang="en-GB" b="1" dirty="0" smtClean="0">
                <a:solidFill>
                  <a:srgbClr val="FFFF00"/>
                </a:solidFill>
              </a:rPr>
              <a:t>Extra Credit: </a:t>
            </a:r>
            <a:r>
              <a:rPr lang="en-GB" dirty="0" smtClean="0">
                <a:solidFill>
                  <a:srgbClr val="FFFF00"/>
                </a:solidFill>
              </a:rPr>
              <a:t>Look up the history and find an important event.</a:t>
            </a:r>
            <a:endParaRPr lang="en-GB" b="1" dirty="0">
              <a:solidFill>
                <a:srgbClr val="FFFF00"/>
              </a:solidFill>
            </a:endParaRPr>
          </a:p>
          <a:p>
            <a:pPr marL="0" indent="0">
              <a:buNone/>
            </a:pPr>
            <a:endParaRPr lang="en-GB" i="1" dirty="0" smtClean="0"/>
          </a:p>
        </p:txBody>
      </p:sp>
      <p:sp>
        <p:nvSpPr>
          <p:cNvPr id="4" name="Rectangle 3"/>
          <p:cNvSpPr/>
          <p:nvPr/>
        </p:nvSpPr>
        <p:spPr>
          <a:xfrm>
            <a:off x="1211297" y="1599837"/>
            <a:ext cx="9728551" cy="3108543"/>
          </a:xfrm>
          <a:prstGeom prst="rect">
            <a:avLst/>
          </a:prstGeom>
        </p:spPr>
        <p:txBody>
          <a:bodyPr wrap="square">
            <a:spAutoFit/>
          </a:bodyPr>
          <a:lstStyle/>
          <a:p>
            <a:r>
              <a:rPr lang="en-GB" sz="1400" dirty="0" smtClean="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Week5, Example2</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import random</a:t>
            </a:r>
          </a:p>
          <a:p>
            <a:endParaRPr lang="en-GB" sz="1400" dirty="0">
              <a:latin typeface="Courier New" panose="02070309020205020404" pitchFamily="49" charset="0"/>
              <a:cs typeface="Courier New" panose="02070309020205020404" pitchFamily="49" charset="0"/>
            </a:endParaRPr>
          </a:p>
          <a:p>
            <a:r>
              <a:rPr lang="en-GB" sz="1400" dirty="0" err="1">
                <a:latin typeface="Courier New" panose="02070309020205020404" pitchFamily="49" charset="0"/>
                <a:cs typeface="Courier New" panose="02070309020205020404" pitchFamily="49" charset="0"/>
              </a:rPr>
              <a:t>prime_ministers</a:t>
            </a:r>
            <a:r>
              <a:rPr lang="en-GB" sz="1400" dirty="0">
                <a:latin typeface="Courier New" panose="02070309020205020404" pitchFamily="49" charset="0"/>
                <a:cs typeface="Courier New" panose="02070309020205020404" pitchFamily="49" charset="0"/>
              </a:rPr>
              <a:t> = ['Tony Blair', 'Gordon Brown', 'David Cameron', 'Theresa May']</a:t>
            </a:r>
          </a:p>
          <a:p>
            <a:r>
              <a:rPr lang="en-GB" sz="1400" dirty="0">
                <a:latin typeface="Courier New" panose="02070309020205020404" pitchFamily="49" charset="0"/>
                <a:cs typeface="Courier New" panose="02070309020205020404" pitchFamily="49" charset="0"/>
              </a:rPr>
              <a:t>print("A random 21st century prime minister :-")</a:t>
            </a:r>
          </a:p>
          <a:p>
            <a:r>
              <a:rPr lang="en-GB" sz="1400" dirty="0">
                <a:latin typeface="Courier New" panose="02070309020205020404" pitchFamily="49" charset="0"/>
                <a:cs typeface="Courier New" panose="02070309020205020404" pitchFamily="49" charset="0"/>
              </a:rPr>
              <a:t>print(</a:t>
            </a:r>
            <a:r>
              <a:rPr lang="en-GB" sz="1400" dirty="0" err="1">
                <a:latin typeface="Courier New" panose="02070309020205020404" pitchFamily="49" charset="0"/>
                <a:cs typeface="Courier New" panose="02070309020205020404" pitchFamily="49" charset="0"/>
              </a:rPr>
              <a:t>prime_ministers</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random.randint</a:t>
            </a:r>
            <a:r>
              <a:rPr lang="en-GB" sz="1400" dirty="0">
                <a:latin typeface="Courier New" panose="02070309020205020404" pitchFamily="49" charset="0"/>
                <a:cs typeface="Courier New" panose="02070309020205020404" pitchFamily="49" charset="0"/>
              </a:rPr>
              <a:t>(0,3)])</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print("======================================")</a:t>
            </a:r>
          </a:p>
          <a:p>
            <a:r>
              <a:rPr lang="en-GB" sz="1400" dirty="0">
                <a:latin typeface="Courier New" panose="02070309020205020404" pitchFamily="49" charset="0"/>
                <a:cs typeface="Courier New" panose="02070309020205020404" pitchFamily="49" charset="0"/>
              </a:rPr>
              <a:t>print(</a:t>
            </a:r>
            <a:r>
              <a:rPr lang="en-GB" sz="1400" dirty="0" err="1">
                <a:latin typeface="Courier New" panose="02070309020205020404" pitchFamily="49" charset="0"/>
                <a:cs typeface="Courier New" panose="02070309020205020404" pitchFamily="49" charset="0"/>
              </a:rPr>
              <a:t>f"Google</a:t>
            </a:r>
            <a:r>
              <a:rPr lang="en-GB" sz="1400" dirty="0">
                <a:latin typeface="Courier New" panose="02070309020205020404" pitchFamily="49" charset="0"/>
                <a:cs typeface="Courier New" panose="02070309020205020404" pitchFamily="49" charset="0"/>
              </a:rPr>
              <a:t> the year {</a:t>
            </a:r>
            <a:r>
              <a:rPr lang="en-GB" sz="1400" dirty="0" err="1">
                <a:latin typeface="Courier New" panose="02070309020205020404" pitchFamily="49" charset="0"/>
                <a:cs typeface="Courier New" panose="02070309020205020404" pitchFamily="49" charset="0"/>
              </a:rPr>
              <a:t>random.randint</a:t>
            </a:r>
            <a:r>
              <a:rPr lang="en-GB" sz="1400" dirty="0">
                <a:latin typeface="Courier New" panose="02070309020205020404" pitchFamily="49" charset="0"/>
                <a:cs typeface="Courier New" panose="02070309020205020404" pitchFamily="49" charset="0"/>
              </a:rPr>
              <a:t>(1900,1999)}")</a:t>
            </a:r>
          </a:p>
          <a:p>
            <a:r>
              <a:rPr lang="en-GB" sz="1400" dirty="0">
                <a:latin typeface="Courier New" panose="02070309020205020404" pitchFamily="49" charset="0"/>
                <a:cs typeface="Courier New" panose="02070309020205020404" pitchFamily="49" charset="0"/>
              </a:rPr>
              <a:t>print("Find something that happened in that year")</a:t>
            </a:r>
          </a:p>
          <a:p>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840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about the Random module.</a:t>
            </a:r>
            <a:endParaRPr lang="en-GB" dirty="0"/>
          </a:p>
        </p:txBody>
      </p:sp>
      <p:sp>
        <p:nvSpPr>
          <p:cNvPr id="3" name="Content Placeholder 2"/>
          <p:cNvSpPr>
            <a:spLocks noGrp="1"/>
          </p:cNvSpPr>
          <p:nvPr>
            <p:ph idx="1"/>
          </p:nvPr>
        </p:nvSpPr>
        <p:spPr>
          <a:xfrm>
            <a:off x="740848" y="1639330"/>
            <a:ext cx="5108017" cy="3286897"/>
          </a:xfrm>
        </p:spPr>
        <p:txBody>
          <a:bodyPr/>
          <a:lstStyle/>
          <a:p>
            <a:r>
              <a:rPr lang="en-GB" dirty="0" smtClean="0"/>
              <a:t>There is more to the </a:t>
            </a:r>
            <a:r>
              <a:rPr lang="en-GB" u="sng" dirty="0" smtClean="0"/>
              <a:t>random module</a:t>
            </a:r>
            <a:r>
              <a:rPr lang="en-GB" dirty="0" smtClean="0"/>
              <a:t> than just </a:t>
            </a:r>
            <a:r>
              <a:rPr lang="en-GB" u="sng" dirty="0" err="1" smtClean="0"/>
              <a:t>random.randint</a:t>
            </a:r>
            <a:endParaRPr lang="en-GB" u="sng" dirty="0" smtClean="0"/>
          </a:p>
          <a:p>
            <a:r>
              <a:rPr lang="en-GB" dirty="0" smtClean="0"/>
              <a:t>Another function of the random module is </a:t>
            </a:r>
            <a:r>
              <a:rPr lang="en-GB" u="sng" dirty="0" err="1" smtClean="0"/>
              <a:t>random.choice</a:t>
            </a:r>
            <a:endParaRPr lang="en-GB" u="sng" dirty="0"/>
          </a:p>
          <a:p>
            <a:r>
              <a:rPr lang="en-GB" dirty="0" smtClean="0"/>
              <a:t>You </a:t>
            </a:r>
            <a:r>
              <a:rPr lang="en-GB" u="sng" dirty="0" smtClean="0"/>
              <a:t>pass</a:t>
            </a:r>
            <a:r>
              <a:rPr lang="en-GB" dirty="0" smtClean="0"/>
              <a:t> it a list, and it returns a random item from that list.</a:t>
            </a:r>
            <a:endParaRPr lang="en-GB" u="sng" dirty="0"/>
          </a:p>
          <a:p>
            <a:r>
              <a:rPr lang="en-GB" dirty="0" smtClean="0"/>
              <a:t>Look at this new example, which does the same random prime minister choice as the last program.</a:t>
            </a:r>
            <a:endParaRPr lang="en-GB" dirty="0"/>
          </a:p>
        </p:txBody>
      </p:sp>
      <p:sp>
        <p:nvSpPr>
          <p:cNvPr id="4" name="Content Placeholder 2"/>
          <p:cNvSpPr txBox="1">
            <a:spLocks/>
          </p:cNvSpPr>
          <p:nvPr/>
        </p:nvSpPr>
        <p:spPr>
          <a:xfrm>
            <a:off x="646111" y="4926227"/>
            <a:ext cx="10091909" cy="1561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GB" b="1" dirty="0" smtClean="0">
                <a:solidFill>
                  <a:srgbClr val="FFFF00"/>
                </a:solidFill>
              </a:rPr>
              <a:t>Task: </a:t>
            </a:r>
            <a:r>
              <a:rPr lang="en-GB" dirty="0" smtClean="0">
                <a:solidFill>
                  <a:srgbClr val="FFFF00"/>
                </a:solidFill>
              </a:rPr>
              <a:t>Type in this program and run it several times. Does it do what you expected ?</a:t>
            </a:r>
          </a:p>
          <a:p>
            <a:r>
              <a:rPr lang="en-GB" b="1" dirty="0" smtClean="0">
                <a:solidFill>
                  <a:srgbClr val="FFFF00"/>
                </a:solidFill>
              </a:rPr>
              <a:t>Extra Credit: </a:t>
            </a:r>
            <a:r>
              <a:rPr lang="en-GB" dirty="0" smtClean="0">
                <a:solidFill>
                  <a:srgbClr val="FFFF00"/>
                </a:solidFill>
              </a:rPr>
              <a:t>Look up the history and find an important event.</a:t>
            </a:r>
            <a:endParaRPr lang="en-GB" b="1" dirty="0" smtClean="0">
              <a:solidFill>
                <a:srgbClr val="FFFF00"/>
              </a:solidFill>
            </a:endParaRPr>
          </a:p>
          <a:p>
            <a:pPr marL="0" indent="0">
              <a:buFont typeface="Wingdings 3" charset="2"/>
              <a:buNone/>
            </a:pPr>
            <a:endParaRPr lang="en-GB" i="1" dirty="0" smtClean="0"/>
          </a:p>
        </p:txBody>
      </p:sp>
      <p:sp>
        <p:nvSpPr>
          <p:cNvPr id="5" name="Rectangle 4"/>
          <p:cNvSpPr/>
          <p:nvPr/>
        </p:nvSpPr>
        <p:spPr>
          <a:xfrm>
            <a:off x="5436974" y="2497948"/>
            <a:ext cx="6680886" cy="1223412"/>
          </a:xfrm>
          <a:prstGeom prst="rect">
            <a:avLst/>
          </a:prstGeom>
        </p:spPr>
        <p:txBody>
          <a:bodyPr wrap="square">
            <a:spAutoFit/>
          </a:bodyPr>
          <a:lstStyle/>
          <a:p>
            <a:r>
              <a:rPr lang="en-GB" sz="1050" dirty="0">
                <a:latin typeface="Courier New" panose="02070309020205020404" pitchFamily="49" charset="0"/>
                <a:cs typeface="Courier New" panose="02070309020205020404" pitchFamily="49" charset="0"/>
              </a:rPr>
              <a:t># Week5, Example3</a:t>
            </a:r>
          </a:p>
          <a:p>
            <a:endParaRPr lang="en-GB" sz="1050" dirty="0">
              <a:latin typeface="Courier New" panose="02070309020205020404" pitchFamily="49" charset="0"/>
              <a:cs typeface="Courier New" panose="02070309020205020404" pitchFamily="49" charset="0"/>
            </a:endParaRPr>
          </a:p>
          <a:p>
            <a:r>
              <a:rPr lang="en-GB" sz="1050" dirty="0">
                <a:latin typeface="Courier New" panose="02070309020205020404" pitchFamily="49" charset="0"/>
                <a:cs typeface="Courier New" panose="02070309020205020404" pitchFamily="49" charset="0"/>
              </a:rPr>
              <a:t>import random</a:t>
            </a:r>
          </a:p>
          <a:p>
            <a:endParaRPr lang="en-GB" sz="1050" dirty="0">
              <a:latin typeface="Courier New" panose="02070309020205020404" pitchFamily="49" charset="0"/>
              <a:cs typeface="Courier New" panose="02070309020205020404" pitchFamily="49" charset="0"/>
            </a:endParaRPr>
          </a:p>
          <a:p>
            <a:r>
              <a:rPr lang="en-GB" sz="1050" dirty="0" err="1">
                <a:latin typeface="Courier New" panose="02070309020205020404" pitchFamily="49" charset="0"/>
                <a:cs typeface="Courier New" panose="02070309020205020404" pitchFamily="49" charset="0"/>
              </a:rPr>
              <a:t>prime_ministers</a:t>
            </a:r>
            <a:r>
              <a:rPr lang="en-GB" sz="1050" dirty="0">
                <a:latin typeface="Courier New" panose="02070309020205020404" pitchFamily="49" charset="0"/>
                <a:cs typeface="Courier New" panose="02070309020205020404" pitchFamily="49" charset="0"/>
              </a:rPr>
              <a:t> = ['Tony Blair', 'Gordon Brown', 'David Cameron', 'Theresa May']</a:t>
            </a:r>
          </a:p>
          <a:p>
            <a:r>
              <a:rPr lang="en-GB" sz="1050" dirty="0">
                <a:latin typeface="Courier New" panose="02070309020205020404" pitchFamily="49" charset="0"/>
                <a:cs typeface="Courier New" panose="02070309020205020404" pitchFamily="49" charset="0"/>
              </a:rPr>
              <a:t>print("A random 21st century prime minister :-")</a:t>
            </a:r>
          </a:p>
          <a:p>
            <a:r>
              <a:rPr lang="en-GB" sz="1050" dirty="0">
                <a:latin typeface="Courier New" panose="02070309020205020404" pitchFamily="49" charset="0"/>
                <a:cs typeface="Courier New" panose="02070309020205020404" pitchFamily="49" charset="0"/>
              </a:rPr>
              <a:t>print(</a:t>
            </a:r>
            <a:r>
              <a:rPr lang="en-GB" sz="1050" dirty="0" err="1">
                <a:latin typeface="Courier New" panose="02070309020205020404" pitchFamily="49" charset="0"/>
                <a:cs typeface="Courier New" panose="02070309020205020404" pitchFamily="49" charset="0"/>
              </a:rPr>
              <a:t>random.choice</a:t>
            </a:r>
            <a:r>
              <a:rPr lang="en-GB" sz="1050" dirty="0">
                <a:latin typeface="Courier New" panose="02070309020205020404" pitchFamily="49" charset="0"/>
                <a:cs typeface="Courier New" panose="02070309020205020404" pitchFamily="49" charset="0"/>
              </a:rPr>
              <a:t>(</a:t>
            </a:r>
            <a:r>
              <a:rPr lang="en-GB" sz="1050" dirty="0" err="1">
                <a:latin typeface="Courier New" panose="02070309020205020404" pitchFamily="49" charset="0"/>
                <a:cs typeface="Courier New" panose="02070309020205020404" pitchFamily="49" charset="0"/>
              </a:rPr>
              <a:t>prime_ministers</a:t>
            </a:r>
            <a:r>
              <a:rPr lang="en-GB" sz="10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920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3009" y="1161172"/>
            <a:ext cx="3382191" cy="1030093"/>
          </a:xfrm>
        </p:spPr>
        <p:txBody>
          <a:bodyPr/>
          <a:lstStyle/>
          <a:p>
            <a:r>
              <a:rPr lang="en-GB" b="1" dirty="0" smtClean="0"/>
              <a:t>Dictionaries.</a:t>
            </a:r>
            <a:endParaRPr lang="en-GB" b="1" dirty="0"/>
          </a:p>
        </p:txBody>
      </p:sp>
      <p:pic>
        <p:nvPicPr>
          <p:cNvPr id="11266" name="Picture 2" descr="Image result for Diction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687" y="2261284"/>
            <a:ext cx="6269939" cy="417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824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7541</TotalTime>
  <Words>2726</Words>
  <Application>Microsoft Office PowerPoint</Application>
  <PresentationFormat>Widescreen</PresentationFormat>
  <Paragraphs>393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Courier New</vt:lpstr>
      <vt:lpstr>Wingdings 3</vt:lpstr>
      <vt:lpstr>Ion</vt:lpstr>
      <vt:lpstr>Learning Python 3 </vt:lpstr>
      <vt:lpstr>Goals of this week.</vt:lpstr>
      <vt:lpstr>Modules, and the random module.</vt:lpstr>
      <vt:lpstr>What are modules ?</vt:lpstr>
      <vt:lpstr>How do I use a module.</vt:lpstr>
      <vt:lpstr>Example – Importing and Using Random.</vt:lpstr>
      <vt:lpstr>More Random Examples.</vt:lpstr>
      <vt:lpstr>More about the Random module.</vt:lpstr>
      <vt:lpstr>Dictionaries.</vt:lpstr>
      <vt:lpstr>Dictionaries.</vt:lpstr>
      <vt:lpstr>Defining and accessing a dictionary.</vt:lpstr>
      <vt:lpstr>Dictionary Examples</vt:lpstr>
      <vt:lpstr>Dictionaries: Integer Keys.</vt:lpstr>
      <vt:lpstr>Iterating Over Dictionaries.</vt:lpstr>
      <vt:lpstr>Iterating Over Dictionaries: Examples</vt:lpstr>
      <vt:lpstr>Keys are Unique</vt:lpstr>
      <vt:lpstr>Working with Files.</vt:lpstr>
      <vt:lpstr>Writing Files.</vt:lpstr>
      <vt:lpstr>Writing File – An example.</vt:lpstr>
      <vt:lpstr>Overwriting a File.</vt:lpstr>
      <vt:lpstr>Appending to a file.</vt:lpstr>
      <vt:lpstr>Reading from a file</vt:lpstr>
      <vt:lpstr>The newline character.</vt:lpstr>
      <vt:lpstr>Homework.</vt:lpstr>
      <vt:lpstr>Homework </vt:lpstr>
      <vt:lpstr>Homework 1</vt:lpstr>
      <vt:lpstr>Homework 2 </vt:lpstr>
      <vt:lpstr>Homework 3 </vt:lpstr>
      <vt:lpstr>Homework 4 </vt:lpstr>
      <vt:lpstr>Homework 5: Rolling 2 million dice !</vt:lpstr>
      <vt:lpstr>Homework 5: Rolling 2 million dice !</vt:lpstr>
      <vt:lpstr>Homework 6: Finding the Palindromes</vt:lpstr>
      <vt:lpstr>Next Week.</vt:lpstr>
      <vt:lpstr>Next Week.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 3</dc:title>
  <dc:creator>David Groves</dc:creator>
  <cp:lastModifiedBy>David Groves</cp:lastModifiedBy>
  <cp:revision>165</cp:revision>
  <dcterms:created xsi:type="dcterms:W3CDTF">2018-02-27T14:28:42Z</dcterms:created>
  <dcterms:modified xsi:type="dcterms:W3CDTF">2018-03-07T01:06:07Z</dcterms:modified>
</cp:coreProperties>
</file>