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6" r:id="rId4"/>
    <p:sldId id="260" r:id="rId5"/>
    <p:sldId id="261" r:id="rId6"/>
    <p:sldId id="267" r:id="rId7"/>
    <p:sldId id="262" r:id="rId8"/>
    <p:sldId id="263" r:id="rId9"/>
    <p:sldId id="264" r:id="rId10"/>
    <p:sldId id="265" r:id="rId11"/>
    <p:sldId id="268" r:id="rId12"/>
    <p:sldId id="270" r:id="rId13"/>
    <p:sldId id="269" r:id="rId14"/>
    <p:sldId id="271" r:id="rId15"/>
    <p:sldId id="272" r:id="rId16"/>
    <p:sldId id="273" r:id="rId17"/>
    <p:sldId id="284" r:id="rId18"/>
    <p:sldId id="274" r:id="rId19"/>
    <p:sldId id="279" r:id="rId20"/>
    <p:sldId id="276" r:id="rId21"/>
    <p:sldId id="275" r:id="rId22"/>
    <p:sldId id="277" r:id="rId23"/>
    <p:sldId id="280" r:id="rId24"/>
    <p:sldId id="281" r:id="rId25"/>
    <p:sldId id="282" r:id="rId26"/>
    <p:sldId id="283" r:id="rId27"/>
    <p:sldId id="285" r:id="rId28"/>
    <p:sldId id="286" r:id="rId29"/>
    <p:sldId id="287" r:id="rId30"/>
    <p:sldId id="288" r:id="rId31"/>
    <p:sldId id="289" r:id="rId32"/>
    <p:sldId id="291" r:id="rId33"/>
    <p:sldId id="292" r:id="rId34"/>
    <p:sldId id="290" r:id="rId35"/>
    <p:sldId id="293" r:id="rId36"/>
    <p:sldId id="294" r:id="rId37"/>
    <p:sldId id="295" r:id="rId38"/>
    <p:sldId id="296"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utorial" id="{E8B8B779-C037-4864-B17C-C02845DED49A}">
          <p14:sldIdLst>
            <p14:sldId id="256"/>
            <p14:sldId id="259"/>
          </p14:sldIdLst>
        </p14:section>
        <p14:section name="Recap on Text Files" id="{941565DD-8C18-4A4E-B08B-53EF5944EF25}">
          <p14:sldIdLst>
            <p14:sldId id="266"/>
            <p14:sldId id="260"/>
            <p14:sldId id="261"/>
          </p14:sldIdLst>
        </p14:section>
        <p14:section name="Working with Classes" id="{762BD989-1955-4FD9-A57D-4A05B922B7C3}">
          <p14:sldIdLst>
            <p14:sldId id="267"/>
            <p14:sldId id="262"/>
            <p14:sldId id="263"/>
            <p14:sldId id="264"/>
            <p14:sldId id="265"/>
            <p14:sldId id="268"/>
            <p14:sldId id="270"/>
            <p14:sldId id="269"/>
            <p14:sldId id="271"/>
            <p14:sldId id="272"/>
            <p14:sldId id="273"/>
            <p14:sldId id="284"/>
            <p14:sldId id="274"/>
            <p14:sldId id="279"/>
            <p14:sldId id="276"/>
            <p14:sldId id="275"/>
            <p14:sldId id="277"/>
            <p14:sldId id="280"/>
            <p14:sldId id="281"/>
            <p14:sldId id="282"/>
            <p14:sldId id="283"/>
            <p14:sldId id="285"/>
            <p14:sldId id="286"/>
            <p14:sldId id="287"/>
            <p14:sldId id="288"/>
            <p14:sldId id="289"/>
            <p14:sldId id="291"/>
            <p14:sldId id="292"/>
            <p14:sldId id="290"/>
            <p14:sldId id="293"/>
            <p14:sldId id="294"/>
            <p14:sldId id="295"/>
            <p14:sldId id="296"/>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6433" autoAdjust="0"/>
  </p:normalViewPr>
  <p:slideViewPr>
    <p:cSldViewPr snapToGrid="0">
      <p:cViewPr varScale="1">
        <p:scale>
          <a:sx n="120" d="100"/>
          <a:sy n="120" d="100"/>
        </p:scale>
        <p:origin x="132" y="480"/>
      </p:cViewPr>
      <p:guideLst/>
    </p:cSldViewPr>
  </p:slideViewPr>
  <p:outlineViewPr>
    <p:cViewPr>
      <p:scale>
        <a:sx n="33" d="100"/>
        <a:sy n="33" d="100"/>
      </p:scale>
      <p:origin x="0" y="-39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11/4/2018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11/4/2018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11/4/2018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11/4/2018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ecma-international.org/publications/files/ECMA-ST/ECMA-404.pdf" TargetMode="External"/><Relationship Id="rId2" Type="http://schemas.openxmlformats.org/officeDocument/2006/relationships/hyperlink" Target="https://en.wikipedia.org/wiki/JS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Learning Python 3</a:t>
            </a:r>
            <a:br>
              <a:rPr lang="en-GB" dirty="0" smtClean="0"/>
            </a:br>
            <a:endParaRPr lang="en-GB" dirty="0"/>
          </a:p>
        </p:txBody>
      </p:sp>
      <p:sp>
        <p:nvSpPr>
          <p:cNvPr id="3" name="Subtitle 2"/>
          <p:cNvSpPr>
            <a:spLocks noGrp="1"/>
          </p:cNvSpPr>
          <p:nvPr>
            <p:ph type="subTitle" idx="1"/>
          </p:nvPr>
        </p:nvSpPr>
        <p:spPr/>
        <p:txBody>
          <a:bodyPr/>
          <a:lstStyle/>
          <a:p>
            <a:r>
              <a:rPr lang="en-GB" dirty="0" smtClean="0"/>
              <a:t>Week 11: Loading and saving data</a:t>
            </a:r>
            <a:endParaRPr lang="en-GB" dirty="0"/>
          </a:p>
        </p:txBody>
      </p:sp>
    </p:spTree>
    <p:extLst>
      <p:ext uri="{BB962C8B-B14F-4D97-AF65-F5344CB8AC3E}">
        <p14:creationId xmlns:p14="http://schemas.microsoft.com/office/powerpoint/2010/main" val="3391429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4280116" cy="1400530"/>
          </a:xfrm>
        </p:spPr>
        <p:txBody>
          <a:bodyPr/>
          <a:lstStyle/>
          <a:p>
            <a:r>
              <a:rPr lang="en-GB" dirty="0" smtClean="0"/>
              <a:t>Add a load function</a:t>
            </a:r>
            <a:endParaRPr lang="en-GB" dirty="0"/>
          </a:p>
        </p:txBody>
      </p:sp>
      <p:sp>
        <p:nvSpPr>
          <p:cNvPr id="3" name="Content Placeholder 2"/>
          <p:cNvSpPr>
            <a:spLocks noGrp="1"/>
          </p:cNvSpPr>
          <p:nvPr>
            <p:ph idx="1"/>
          </p:nvPr>
        </p:nvSpPr>
        <p:spPr>
          <a:xfrm>
            <a:off x="646111" y="2019966"/>
            <a:ext cx="2941466" cy="4195481"/>
          </a:xfrm>
        </p:spPr>
        <p:txBody>
          <a:bodyPr>
            <a:normAutofit/>
          </a:bodyPr>
          <a:lstStyle/>
          <a:p>
            <a:r>
              <a:rPr lang="en-GB" sz="1800" dirty="0" smtClean="0"/>
              <a:t>And now we write a load function, that can take the file we just made and give us a class back.</a:t>
            </a:r>
          </a:p>
          <a:p>
            <a:endParaRPr lang="en-GB" sz="1800" dirty="0"/>
          </a:p>
          <a:p>
            <a:r>
              <a:rPr lang="en-GB" sz="1800" dirty="0" smtClean="0">
                <a:solidFill>
                  <a:srgbClr val="FFFF00"/>
                </a:solidFill>
              </a:rPr>
              <a:t>Does this do what you expected ?</a:t>
            </a:r>
          </a:p>
          <a:p>
            <a:r>
              <a:rPr lang="en-GB" sz="1800" dirty="0" smtClean="0">
                <a:solidFill>
                  <a:srgbClr val="FFFF00"/>
                </a:solidFill>
              </a:rPr>
              <a:t>Do you think it is neat ?</a:t>
            </a:r>
          </a:p>
          <a:p>
            <a:r>
              <a:rPr lang="en-GB" sz="1800" dirty="0" smtClean="0">
                <a:solidFill>
                  <a:srgbClr val="FFFF00"/>
                </a:solidFill>
              </a:rPr>
              <a:t>Would it be easy to extend ?</a:t>
            </a:r>
            <a:endParaRPr lang="en-GB" sz="1800" dirty="0">
              <a:solidFill>
                <a:srgbClr val="FFFF00"/>
              </a:solidFill>
            </a:endParaRPr>
          </a:p>
        </p:txBody>
      </p:sp>
      <p:sp>
        <p:nvSpPr>
          <p:cNvPr id="4" name="Rectangle 3"/>
          <p:cNvSpPr/>
          <p:nvPr/>
        </p:nvSpPr>
        <p:spPr>
          <a:xfrm>
            <a:off x="4044778" y="721635"/>
            <a:ext cx="8064844" cy="6186309"/>
          </a:xfrm>
          <a:prstGeom prst="rect">
            <a:avLst/>
          </a:prstGeom>
        </p:spPr>
        <p:txBody>
          <a:bodyPr wrap="square">
            <a:spAutoFit/>
          </a:bodyPr>
          <a:lstStyle/>
          <a:p>
            <a:r>
              <a:rPr lang="en-GB" sz="900" dirty="0" smtClean="0">
                <a:latin typeface="Courier New" panose="02070309020205020404" pitchFamily="49" charset="0"/>
                <a:cs typeface="Courier New" panose="02070309020205020404" pitchFamily="49" charset="0"/>
              </a:rPr>
              <a:t># </a:t>
            </a:r>
            <a:r>
              <a:rPr lang="en-GB" sz="900" dirty="0">
                <a:latin typeface="Courier New" panose="02070309020205020404" pitchFamily="49" charset="0"/>
                <a:cs typeface="Courier New" panose="02070309020205020404" pitchFamily="49" charset="0"/>
              </a:rPr>
              <a:t>Week11, Example5</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import </a:t>
            </a:r>
            <a:r>
              <a:rPr lang="en-GB" sz="900" dirty="0" err="1">
                <a:latin typeface="Courier New" panose="02070309020205020404" pitchFamily="49" charset="0"/>
                <a:cs typeface="Courier New" panose="02070309020205020404" pitchFamily="49" charset="0"/>
              </a:rPr>
              <a:t>datetime</a:t>
            </a:r>
            <a:endParaRPr lang="en-GB" sz="900" dirty="0">
              <a:latin typeface="Courier New" panose="02070309020205020404" pitchFamily="49" charset="0"/>
              <a:cs typeface="Courier New" panose="02070309020205020404" pitchFamily="49" charset="0"/>
            </a:endParaRP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class Person:</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def</a:t>
            </a:r>
            <a:r>
              <a:rPr lang="en-GB" sz="900" dirty="0">
                <a:latin typeface="Courier New" panose="02070309020205020404" pitchFamily="49" charset="0"/>
                <a:cs typeface="Courier New" panose="02070309020205020404" pitchFamily="49" charset="0"/>
              </a:rPr>
              <a:t> __</a:t>
            </a:r>
            <a:r>
              <a:rPr lang="en-GB" sz="900" dirty="0" err="1">
                <a:latin typeface="Courier New" panose="02070309020205020404" pitchFamily="49" charset="0"/>
                <a:cs typeface="Courier New" panose="02070309020205020404" pitchFamily="49" charset="0"/>
              </a:rPr>
              <a:t>init</a:t>
            </a:r>
            <a:r>
              <a:rPr lang="en-GB" sz="900" dirty="0">
                <a:latin typeface="Courier New" panose="02070309020205020404" pitchFamily="49" charset="0"/>
                <a:cs typeface="Courier New" panose="02070309020205020404" pitchFamily="49" charset="0"/>
              </a:rPr>
              <a:t>__(self, **</a:t>
            </a:r>
            <a:r>
              <a:rPr lang="en-GB" sz="900" dirty="0" err="1">
                <a:latin typeface="Courier New" panose="02070309020205020404" pitchFamily="49" charset="0"/>
                <a:cs typeface="Courier New" panose="02070309020205020404" pitchFamily="49" charset="0"/>
              </a:rPr>
              <a:t>kwargs</a:t>
            </a:r>
            <a:r>
              <a:rPr lang="en-GB" sz="900" dirty="0">
                <a:latin typeface="Courier New" panose="02070309020205020404" pitchFamily="49" charset="0"/>
                <a:cs typeface="Courier New" panose="02070309020205020404" pitchFamily="49" charset="0"/>
              </a:rPr>
              <a:t>):</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self.firstname</a:t>
            </a:r>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kwargs</a:t>
            </a:r>
            <a:r>
              <a:rPr lang="en-GB" sz="900" dirty="0">
                <a:latin typeface="Courier New" panose="02070309020205020404" pitchFamily="49" charset="0"/>
                <a:cs typeface="Courier New" panose="02070309020205020404" pitchFamily="49" charset="0"/>
              </a:rPr>
              <a:t>['</a:t>
            </a:r>
            <a:r>
              <a:rPr lang="en-GB" sz="900" dirty="0" err="1">
                <a:latin typeface="Courier New" panose="02070309020205020404" pitchFamily="49" charset="0"/>
                <a:cs typeface="Courier New" panose="02070309020205020404" pitchFamily="49" charset="0"/>
              </a:rPr>
              <a:t>firstname</a:t>
            </a:r>
            <a:r>
              <a:rPr lang="en-GB" sz="900" dirty="0">
                <a:latin typeface="Courier New" panose="02070309020205020404" pitchFamily="49" charset="0"/>
                <a:cs typeface="Courier New" panose="02070309020205020404" pitchFamily="49" charset="0"/>
              </a:rPr>
              <a:t>']</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self.surname</a:t>
            </a:r>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kwargs</a:t>
            </a:r>
            <a:r>
              <a:rPr lang="en-GB" sz="900" dirty="0">
                <a:latin typeface="Courier New" panose="02070309020205020404" pitchFamily="49" charset="0"/>
                <a:cs typeface="Courier New" panose="02070309020205020404" pitchFamily="49" charset="0"/>
              </a:rPr>
              <a:t>['surname']</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self.dob</a:t>
            </a:r>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kwargs</a:t>
            </a:r>
            <a:r>
              <a:rPr lang="en-GB" sz="900" dirty="0">
                <a:latin typeface="Courier New" panose="02070309020205020404" pitchFamily="49" charset="0"/>
                <a:cs typeface="Courier New" panose="02070309020205020404" pitchFamily="49" charset="0"/>
              </a:rPr>
              <a:t>['dob']</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self.phone</a:t>
            </a:r>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kwargs</a:t>
            </a:r>
            <a:r>
              <a:rPr lang="en-GB" sz="900" dirty="0">
                <a:latin typeface="Courier New" panose="02070309020205020404" pitchFamily="49" charset="0"/>
                <a:cs typeface="Courier New" panose="02070309020205020404" pitchFamily="49" charset="0"/>
              </a:rPr>
              <a:t>['phone']</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def</a:t>
            </a:r>
            <a:r>
              <a:rPr lang="en-GB" sz="900" dirty="0">
                <a:latin typeface="Courier New" panose="02070309020205020404" pitchFamily="49" charset="0"/>
                <a:cs typeface="Courier New" panose="02070309020205020404" pitchFamily="49" charset="0"/>
              </a:rPr>
              <a:t> __</a:t>
            </a:r>
            <a:r>
              <a:rPr lang="en-GB" sz="900" dirty="0" err="1">
                <a:latin typeface="Courier New" panose="02070309020205020404" pitchFamily="49" charset="0"/>
                <a:cs typeface="Courier New" panose="02070309020205020404" pitchFamily="49" charset="0"/>
              </a:rPr>
              <a:t>repr</a:t>
            </a:r>
            <a:r>
              <a:rPr lang="en-GB" sz="900" dirty="0">
                <a:latin typeface="Courier New" panose="02070309020205020404" pitchFamily="49" charset="0"/>
                <a:cs typeface="Courier New" panose="02070309020205020404" pitchFamily="49" charset="0"/>
              </a:rPr>
              <a:t>__(self):</a:t>
            </a:r>
          </a:p>
          <a:p>
            <a:r>
              <a:rPr lang="en-GB" sz="900" dirty="0">
                <a:latin typeface="Courier New" panose="02070309020205020404" pitchFamily="49" charset="0"/>
                <a:cs typeface="Courier New" panose="02070309020205020404" pitchFamily="49" charset="0"/>
              </a:rPr>
              <a:t>        return f"{</a:t>
            </a:r>
            <a:r>
              <a:rPr lang="en-GB" sz="900" dirty="0" err="1">
                <a:latin typeface="Courier New" panose="02070309020205020404" pitchFamily="49" charset="0"/>
                <a:cs typeface="Courier New" panose="02070309020205020404" pitchFamily="49" charset="0"/>
              </a:rPr>
              <a:t>self.firstname</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self.surname</a:t>
            </a:r>
            <a:r>
              <a:rPr lang="en-GB" sz="900" dirty="0">
                <a:latin typeface="Courier New" panose="02070309020205020404" pitchFamily="49" charset="0"/>
                <a:cs typeface="Courier New" panose="02070309020205020404" pitchFamily="49" charset="0"/>
              </a:rPr>
              <a:t>} was born {</a:t>
            </a:r>
            <a:r>
              <a:rPr lang="en-GB" sz="900" dirty="0" err="1">
                <a:latin typeface="Courier New" panose="02070309020205020404" pitchFamily="49" charset="0"/>
                <a:cs typeface="Courier New" panose="02070309020205020404" pitchFamily="49" charset="0"/>
              </a:rPr>
              <a:t>self.dob</a:t>
            </a:r>
            <a:r>
              <a:rPr lang="en-GB" sz="900" dirty="0">
                <a:latin typeface="Courier New" panose="02070309020205020404" pitchFamily="49" charset="0"/>
                <a:cs typeface="Courier New" panose="02070309020205020404" pitchFamily="49" charset="0"/>
              </a:rPr>
              <a:t>}, and has phone number {</a:t>
            </a:r>
            <a:r>
              <a:rPr lang="en-GB" sz="900" dirty="0" err="1">
                <a:latin typeface="Courier New" panose="02070309020205020404" pitchFamily="49" charset="0"/>
                <a:cs typeface="Courier New" panose="02070309020205020404" pitchFamily="49" charset="0"/>
              </a:rPr>
              <a:t>self.phone</a:t>
            </a:r>
            <a:r>
              <a:rPr lang="en-GB" sz="900" dirty="0">
                <a:latin typeface="Courier New" panose="02070309020205020404" pitchFamily="49" charset="0"/>
                <a:cs typeface="Courier New" panose="02070309020205020404" pitchFamily="49" charset="0"/>
              </a:rPr>
              <a:t>}"</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def</a:t>
            </a:r>
            <a:r>
              <a:rPr lang="en-GB" sz="900" dirty="0">
                <a:latin typeface="Courier New" panose="02070309020205020404" pitchFamily="49" charset="0"/>
                <a:cs typeface="Courier New" panose="02070309020205020404" pitchFamily="49" charset="0"/>
              </a:rPr>
              <a:t> save(self, filename):</a:t>
            </a:r>
          </a:p>
          <a:p>
            <a:r>
              <a:rPr lang="en-GB" sz="900" dirty="0">
                <a:latin typeface="Courier New" panose="02070309020205020404" pitchFamily="49" charset="0"/>
                <a:cs typeface="Courier New" panose="02070309020205020404" pitchFamily="49" charset="0"/>
              </a:rPr>
              <a:t>        f = open(filename, "w")</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f.write</a:t>
            </a:r>
            <a:r>
              <a:rPr lang="en-GB" sz="900" dirty="0">
                <a:latin typeface="Courier New" panose="02070309020205020404" pitchFamily="49" charset="0"/>
                <a:cs typeface="Courier New" panose="02070309020205020404" pitchFamily="49" charset="0"/>
              </a:rPr>
              <a:t>(f"{</a:t>
            </a:r>
            <a:r>
              <a:rPr lang="en-GB" sz="900" dirty="0" err="1">
                <a:latin typeface="Courier New" panose="02070309020205020404" pitchFamily="49" charset="0"/>
                <a:cs typeface="Courier New" panose="02070309020205020404" pitchFamily="49" charset="0"/>
              </a:rPr>
              <a:t>self.firstname</a:t>
            </a:r>
            <a:r>
              <a:rPr lang="en-GB" sz="900" dirty="0">
                <a:latin typeface="Courier New" panose="02070309020205020404" pitchFamily="49" charset="0"/>
                <a:cs typeface="Courier New" panose="02070309020205020404" pitchFamily="49" charset="0"/>
              </a:rPr>
              <a:t>},{</a:t>
            </a:r>
            <a:r>
              <a:rPr lang="en-GB" sz="900" dirty="0" err="1">
                <a:latin typeface="Courier New" panose="02070309020205020404" pitchFamily="49" charset="0"/>
                <a:cs typeface="Courier New" panose="02070309020205020404" pitchFamily="49" charset="0"/>
              </a:rPr>
              <a:t>self.surname</a:t>
            </a:r>
            <a:r>
              <a:rPr lang="en-GB" sz="900" dirty="0">
                <a:latin typeface="Courier New" panose="02070309020205020404" pitchFamily="49" charset="0"/>
                <a:cs typeface="Courier New" panose="02070309020205020404" pitchFamily="49" charset="0"/>
              </a:rPr>
              <a:t>},{</a:t>
            </a:r>
            <a:r>
              <a:rPr lang="en-GB" sz="900" dirty="0" err="1">
                <a:latin typeface="Courier New" panose="02070309020205020404" pitchFamily="49" charset="0"/>
                <a:cs typeface="Courier New" panose="02070309020205020404" pitchFamily="49" charset="0"/>
              </a:rPr>
              <a:t>self.dob</a:t>
            </a:r>
            <a:r>
              <a:rPr lang="en-GB" sz="900" dirty="0">
                <a:latin typeface="Courier New" panose="02070309020205020404" pitchFamily="49" charset="0"/>
                <a:cs typeface="Courier New" panose="02070309020205020404" pitchFamily="49" charset="0"/>
              </a:rPr>
              <a:t>},{</a:t>
            </a:r>
            <a:r>
              <a:rPr lang="en-GB" sz="900" dirty="0" err="1">
                <a:latin typeface="Courier New" panose="02070309020205020404" pitchFamily="49" charset="0"/>
                <a:cs typeface="Courier New" panose="02070309020205020404" pitchFamily="49" charset="0"/>
              </a:rPr>
              <a:t>self.phone</a:t>
            </a:r>
            <a:r>
              <a:rPr lang="en-GB" sz="900" dirty="0">
                <a:latin typeface="Courier New" panose="02070309020205020404" pitchFamily="49" charset="0"/>
                <a:cs typeface="Courier New" panose="02070309020205020404" pitchFamily="49" charset="0"/>
              </a:rPr>
              <a:t>}")</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f.close</a:t>
            </a:r>
            <a:r>
              <a:rPr lang="en-GB" sz="900" dirty="0">
                <a:latin typeface="Courier New" panose="02070309020205020404" pitchFamily="49" charset="0"/>
                <a:cs typeface="Courier New" panose="02070309020205020404" pitchFamily="49" charset="0"/>
              </a:rPr>
              <a:t>()</a:t>
            </a:r>
          </a:p>
          <a:p>
            <a:endParaRPr lang="en-GB" sz="900" dirty="0">
              <a:latin typeface="Courier New" panose="02070309020205020404" pitchFamily="49" charset="0"/>
              <a:cs typeface="Courier New" panose="02070309020205020404" pitchFamily="49" charset="0"/>
            </a:endParaRPr>
          </a:p>
          <a:p>
            <a:r>
              <a:rPr lang="en-GB" sz="900" dirty="0" err="1">
                <a:latin typeface="Courier New" panose="02070309020205020404" pitchFamily="49" charset="0"/>
                <a:cs typeface="Courier New" panose="02070309020205020404" pitchFamily="49" charset="0"/>
              </a:rPr>
              <a:t>def</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load_person</a:t>
            </a:r>
            <a:r>
              <a:rPr lang="en-GB" sz="900" dirty="0">
                <a:latin typeface="Courier New" panose="02070309020205020404" pitchFamily="49" charset="0"/>
                <a:cs typeface="Courier New" panose="02070309020205020404" pitchFamily="49" charset="0"/>
              </a:rPr>
              <a:t>(filename):</a:t>
            </a:r>
          </a:p>
          <a:p>
            <a:r>
              <a:rPr lang="en-GB" sz="900" dirty="0">
                <a:latin typeface="Courier New" panose="02070309020205020404" pitchFamily="49" charset="0"/>
                <a:cs typeface="Courier New" panose="02070309020205020404" pitchFamily="49" charset="0"/>
              </a:rPr>
              <a:t>    f = open(filename, "r")</a:t>
            </a:r>
          </a:p>
          <a:p>
            <a:r>
              <a:rPr lang="en-GB" sz="900" dirty="0">
                <a:latin typeface="Courier New" panose="02070309020205020404" pitchFamily="49" charset="0"/>
                <a:cs typeface="Courier New" panose="02070309020205020404" pitchFamily="49" charset="0"/>
              </a:rPr>
              <a:t>    # Read the text line in.</a:t>
            </a:r>
          </a:p>
          <a:p>
            <a:r>
              <a:rPr lang="en-GB" sz="900" dirty="0">
                <a:latin typeface="Courier New" panose="02070309020205020404" pitchFamily="49" charset="0"/>
                <a:cs typeface="Courier New" panose="02070309020205020404" pitchFamily="49" charset="0"/>
              </a:rPr>
              <a:t>    line = </a:t>
            </a:r>
            <a:r>
              <a:rPr lang="en-GB" sz="900" dirty="0" err="1">
                <a:latin typeface="Courier New" panose="02070309020205020404" pitchFamily="49" charset="0"/>
                <a:cs typeface="Courier New" panose="02070309020205020404" pitchFamily="49" charset="0"/>
              </a:rPr>
              <a:t>f.readline</a:t>
            </a:r>
            <a:r>
              <a:rPr lang="en-GB" sz="900" dirty="0">
                <a:latin typeface="Courier New" panose="02070309020205020404" pitchFamily="49" charset="0"/>
                <a:cs typeface="Courier New" panose="02070309020205020404" pitchFamily="49" charset="0"/>
              </a:rPr>
              <a:t>()</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 Split the line on ,</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splitline</a:t>
            </a:r>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line.split</a:t>
            </a:r>
            <a:r>
              <a:rPr lang="en-GB" sz="900" dirty="0">
                <a:latin typeface="Courier New" panose="02070309020205020404" pitchFamily="49" charset="0"/>
                <a:cs typeface="Courier New" panose="02070309020205020404" pitchFamily="49" charset="0"/>
              </a:rPr>
              <a:t>(",")</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firstname</a:t>
            </a:r>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splitline</a:t>
            </a:r>
            <a:r>
              <a:rPr lang="en-GB" sz="900" dirty="0">
                <a:latin typeface="Courier New" panose="02070309020205020404" pitchFamily="49" charset="0"/>
                <a:cs typeface="Courier New" panose="02070309020205020404" pitchFamily="49" charset="0"/>
              </a:rPr>
              <a:t>[0]</a:t>
            </a:r>
          </a:p>
          <a:p>
            <a:r>
              <a:rPr lang="en-GB" sz="900" dirty="0">
                <a:latin typeface="Courier New" panose="02070309020205020404" pitchFamily="49" charset="0"/>
                <a:cs typeface="Courier New" panose="02070309020205020404" pitchFamily="49" charset="0"/>
              </a:rPr>
              <a:t>    surname = </a:t>
            </a:r>
            <a:r>
              <a:rPr lang="en-GB" sz="900" dirty="0" err="1">
                <a:latin typeface="Courier New" panose="02070309020205020404" pitchFamily="49" charset="0"/>
                <a:cs typeface="Courier New" panose="02070309020205020404" pitchFamily="49" charset="0"/>
              </a:rPr>
              <a:t>splitline</a:t>
            </a:r>
            <a:r>
              <a:rPr lang="en-GB" sz="900" dirty="0">
                <a:latin typeface="Courier New" panose="02070309020205020404" pitchFamily="49" charset="0"/>
                <a:cs typeface="Courier New" panose="02070309020205020404" pitchFamily="49" charset="0"/>
              </a:rPr>
              <a:t>[1]</a:t>
            </a:r>
          </a:p>
          <a:p>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strftime</a:t>
            </a:r>
            <a:r>
              <a:rPr lang="en-GB" sz="900" dirty="0">
                <a:latin typeface="Courier New" panose="02070309020205020404" pitchFamily="49" charset="0"/>
                <a:cs typeface="Courier New" panose="02070309020205020404" pitchFamily="49" charset="0"/>
              </a:rPr>
              <a:t> takes a string and turns it into a </a:t>
            </a:r>
            <a:r>
              <a:rPr lang="en-GB" sz="900" dirty="0" err="1">
                <a:latin typeface="Courier New" panose="02070309020205020404" pitchFamily="49" charset="0"/>
                <a:cs typeface="Courier New" panose="02070309020205020404" pitchFamily="49" charset="0"/>
              </a:rPr>
              <a:t>datetime</a:t>
            </a:r>
            <a:r>
              <a:rPr lang="en-GB" sz="900" dirty="0">
                <a:latin typeface="Courier New" panose="02070309020205020404" pitchFamily="49" charset="0"/>
                <a:cs typeface="Courier New" panose="02070309020205020404" pitchFamily="49" charset="0"/>
              </a:rPr>
              <a:t> object</a:t>
            </a:r>
          </a:p>
          <a:p>
            <a:r>
              <a:rPr lang="en-GB" sz="900" dirty="0">
                <a:latin typeface="Courier New" panose="02070309020205020404" pitchFamily="49" charset="0"/>
                <a:cs typeface="Courier New" panose="02070309020205020404" pitchFamily="49" charset="0"/>
              </a:rPr>
              <a:t>    # following a format spec. The next line might look a bit "magical" (sorry !)</a:t>
            </a:r>
          </a:p>
          <a:p>
            <a:r>
              <a:rPr lang="en-GB" sz="900" dirty="0">
                <a:latin typeface="Courier New" panose="02070309020205020404" pitchFamily="49" charset="0"/>
                <a:cs typeface="Courier New" panose="02070309020205020404" pitchFamily="49" charset="0"/>
              </a:rPr>
              <a:t>    dob = </a:t>
            </a:r>
            <a:r>
              <a:rPr lang="en-GB" sz="900" dirty="0" err="1">
                <a:latin typeface="Courier New" panose="02070309020205020404" pitchFamily="49" charset="0"/>
                <a:cs typeface="Courier New" panose="02070309020205020404" pitchFamily="49" charset="0"/>
              </a:rPr>
              <a:t>datetime.datetime.strptime</a:t>
            </a:r>
            <a:r>
              <a:rPr lang="en-GB" sz="900" dirty="0">
                <a:latin typeface="Courier New" panose="02070309020205020404" pitchFamily="49" charset="0"/>
                <a:cs typeface="Courier New" panose="02070309020205020404" pitchFamily="49" charset="0"/>
              </a:rPr>
              <a:t>(</a:t>
            </a:r>
            <a:r>
              <a:rPr lang="en-GB" sz="900" dirty="0" err="1">
                <a:latin typeface="Courier New" panose="02070309020205020404" pitchFamily="49" charset="0"/>
                <a:cs typeface="Courier New" panose="02070309020205020404" pitchFamily="49" charset="0"/>
              </a:rPr>
              <a:t>splitline</a:t>
            </a:r>
            <a:r>
              <a:rPr lang="en-GB" sz="900" dirty="0">
                <a:latin typeface="Courier New" panose="02070309020205020404" pitchFamily="49" charset="0"/>
                <a:cs typeface="Courier New" panose="02070309020205020404" pitchFamily="49" charset="0"/>
              </a:rPr>
              <a:t>[2], "%Y-%m-%d").date()</a:t>
            </a:r>
          </a:p>
          <a:p>
            <a:r>
              <a:rPr lang="en-GB" sz="900" dirty="0">
                <a:latin typeface="Courier New" panose="02070309020205020404" pitchFamily="49" charset="0"/>
                <a:cs typeface="Courier New" panose="02070309020205020404" pitchFamily="49" charset="0"/>
              </a:rPr>
              <a:t>    phone = </a:t>
            </a:r>
            <a:r>
              <a:rPr lang="en-GB" sz="900" dirty="0" err="1">
                <a:latin typeface="Courier New" panose="02070309020205020404" pitchFamily="49" charset="0"/>
                <a:cs typeface="Courier New" panose="02070309020205020404" pitchFamily="49" charset="0"/>
              </a:rPr>
              <a:t>int</a:t>
            </a:r>
            <a:r>
              <a:rPr lang="en-GB" sz="900" dirty="0">
                <a:latin typeface="Courier New" panose="02070309020205020404" pitchFamily="49" charset="0"/>
                <a:cs typeface="Courier New" panose="02070309020205020404" pitchFamily="49" charset="0"/>
              </a:rPr>
              <a:t>(</a:t>
            </a:r>
            <a:r>
              <a:rPr lang="en-GB" sz="900" dirty="0" err="1">
                <a:latin typeface="Courier New" panose="02070309020205020404" pitchFamily="49" charset="0"/>
                <a:cs typeface="Courier New" panose="02070309020205020404" pitchFamily="49" charset="0"/>
              </a:rPr>
              <a:t>splitline</a:t>
            </a:r>
            <a:r>
              <a:rPr lang="en-GB" sz="900" dirty="0">
                <a:latin typeface="Courier New" panose="02070309020205020404" pitchFamily="49" charset="0"/>
                <a:cs typeface="Courier New" panose="02070309020205020404" pitchFamily="49" charset="0"/>
              </a:rPr>
              <a:t>[3])</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return(Person(</a:t>
            </a:r>
            <a:r>
              <a:rPr lang="en-GB" sz="900" dirty="0" err="1">
                <a:latin typeface="Courier New" panose="02070309020205020404" pitchFamily="49" charset="0"/>
                <a:cs typeface="Courier New" panose="02070309020205020404" pitchFamily="49" charset="0"/>
              </a:rPr>
              <a:t>firstname</a:t>
            </a:r>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firstname</a:t>
            </a:r>
            <a:r>
              <a:rPr lang="en-GB" sz="900" dirty="0">
                <a:latin typeface="Courier New" panose="02070309020205020404" pitchFamily="49" charset="0"/>
                <a:cs typeface="Courier New" panose="02070309020205020404" pitchFamily="49" charset="0"/>
              </a:rPr>
              <a:t>,</a:t>
            </a:r>
          </a:p>
          <a:p>
            <a:r>
              <a:rPr lang="en-GB" sz="900" dirty="0">
                <a:latin typeface="Courier New" panose="02070309020205020404" pitchFamily="49" charset="0"/>
                <a:cs typeface="Courier New" panose="02070309020205020404" pitchFamily="49" charset="0"/>
              </a:rPr>
              <a:t>                  surname = surname,</a:t>
            </a:r>
          </a:p>
          <a:p>
            <a:r>
              <a:rPr lang="en-GB" sz="900" dirty="0">
                <a:latin typeface="Courier New" panose="02070309020205020404" pitchFamily="49" charset="0"/>
                <a:cs typeface="Courier New" panose="02070309020205020404" pitchFamily="49" charset="0"/>
              </a:rPr>
              <a:t>                  dob = dob,</a:t>
            </a:r>
          </a:p>
          <a:p>
            <a:r>
              <a:rPr lang="en-GB" sz="900" dirty="0">
                <a:latin typeface="Courier New" panose="02070309020205020404" pitchFamily="49" charset="0"/>
                <a:cs typeface="Courier New" panose="02070309020205020404" pitchFamily="49" charset="0"/>
              </a:rPr>
              <a:t>                  phone = phone))</a:t>
            </a:r>
          </a:p>
          <a:p>
            <a:endParaRPr lang="en-GB" sz="900" dirty="0">
              <a:latin typeface="Courier New" panose="02070309020205020404" pitchFamily="49" charset="0"/>
              <a:cs typeface="Courier New" panose="02070309020205020404" pitchFamily="49" charset="0"/>
            </a:endParaRPr>
          </a:p>
          <a:p>
            <a:endParaRPr lang="en-GB" sz="900" dirty="0">
              <a:latin typeface="Courier New" panose="02070309020205020404" pitchFamily="49" charset="0"/>
              <a:cs typeface="Courier New" panose="02070309020205020404" pitchFamily="49" charset="0"/>
            </a:endParaRPr>
          </a:p>
          <a:p>
            <a:r>
              <a:rPr lang="en-GB" sz="900" dirty="0" err="1">
                <a:latin typeface="Courier New" panose="02070309020205020404" pitchFamily="49" charset="0"/>
                <a:cs typeface="Courier New" panose="02070309020205020404" pitchFamily="49" charset="0"/>
              </a:rPr>
              <a:t>bruce</a:t>
            </a:r>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load_person</a:t>
            </a:r>
            <a:r>
              <a:rPr lang="en-GB" sz="900" dirty="0">
                <a:latin typeface="Courier New" panose="02070309020205020404" pitchFamily="49" charset="0"/>
                <a:cs typeface="Courier New" panose="02070309020205020404" pitchFamily="49" charset="0"/>
              </a:rPr>
              <a:t>("bruce.txt")</a:t>
            </a:r>
          </a:p>
          <a:p>
            <a:r>
              <a:rPr lang="en-GB" sz="900" dirty="0">
                <a:latin typeface="Courier New" panose="02070309020205020404" pitchFamily="49" charset="0"/>
                <a:cs typeface="Courier New" panose="02070309020205020404" pitchFamily="49" charset="0"/>
              </a:rPr>
              <a:t>print(</a:t>
            </a:r>
            <a:r>
              <a:rPr lang="en-GB" sz="900" dirty="0" err="1">
                <a:latin typeface="Courier New" panose="02070309020205020404" pitchFamily="49" charset="0"/>
                <a:cs typeface="Courier New" panose="02070309020205020404" pitchFamily="49" charset="0"/>
              </a:rPr>
              <a:t>bruce</a:t>
            </a:r>
            <a:r>
              <a:rPr lang="en-GB" sz="900" dirty="0">
                <a:latin typeface="Courier New" panose="02070309020205020404" pitchFamily="49" charset="0"/>
                <a:cs typeface="Courier New" panose="02070309020205020404" pitchFamily="49" charset="0"/>
              </a:rPr>
              <a:t>)</a:t>
            </a:r>
          </a:p>
          <a:p>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476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a:t>
            </a:r>
            <a:endParaRPr lang="en-GB" dirty="0"/>
          </a:p>
        </p:txBody>
      </p:sp>
      <p:sp>
        <p:nvSpPr>
          <p:cNvPr id="3" name="Content Placeholder 2"/>
          <p:cNvSpPr>
            <a:spLocks noGrp="1"/>
          </p:cNvSpPr>
          <p:nvPr>
            <p:ph idx="1"/>
          </p:nvPr>
        </p:nvSpPr>
        <p:spPr>
          <a:xfrm>
            <a:off x="1103313" y="2052918"/>
            <a:ext cx="9745919" cy="4195481"/>
          </a:xfrm>
        </p:spPr>
        <p:txBody>
          <a:bodyPr>
            <a:normAutofit/>
          </a:bodyPr>
          <a:lstStyle/>
          <a:p>
            <a:r>
              <a:rPr lang="en-GB" dirty="0" smtClean="0"/>
              <a:t>Hopefully you agree with me that this is less than ideal.</a:t>
            </a:r>
          </a:p>
          <a:p>
            <a:r>
              <a:rPr lang="en-GB" dirty="0" smtClean="0"/>
              <a:t>You would have to write load functions and save methods for every class.</a:t>
            </a:r>
          </a:p>
          <a:p>
            <a:r>
              <a:rPr lang="en-GB" dirty="0" smtClean="0"/>
              <a:t>If you ever add an attribute to a class, you would have to update those methods.</a:t>
            </a:r>
          </a:p>
          <a:p>
            <a:pPr lvl="1"/>
            <a:r>
              <a:rPr lang="en-GB" dirty="0" smtClean="0"/>
              <a:t>If you added or removed an attribute, your saved classes wouldn’t load anymore.</a:t>
            </a:r>
          </a:p>
          <a:p>
            <a:endParaRPr lang="en-GB" dirty="0"/>
          </a:p>
          <a:p>
            <a:r>
              <a:rPr lang="en-GB" dirty="0" smtClean="0"/>
              <a:t>There must be a better way, right ?</a:t>
            </a:r>
          </a:p>
        </p:txBody>
      </p:sp>
    </p:spTree>
    <p:extLst>
      <p:ext uri="{BB962C8B-B14F-4D97-AF65-F5344CB8AC3E}">
        <p14:creationId xmlns:p14="http://schemas.microsoft.com/office/powerpoint/2010/main" val="290109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80815" y="1123550"/>
            <a:ext cx="8825657" cy="1915647"/>
          </a:xfrm>
        </p:spPr>
        <p:txBody>
          <a:bodyPr/>
          <a:lstStyle/>
          <a:p>
            <a:r>
              <a:rPr lang="en-GB" dirty="0" smtClean="0"/>
              <a:t>Alternatives - Pickles</a:t>
            </a:r>
            <a:endParaRPr lang="en-GB" dirty="0"/>
          </a:p>
        </p:txBody>
      </p:sp>
    </p:spTree>
    <p:extLst>
      <p:ext uri="{BB962C8B-B14F-4D97-AF65-F5344CB8AC3E}">
        <p14:creationId xmlns:p14="http://schemas.microsoft.com/office/powerpoint/2010/main" val="18087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a:t>
            </a:r>
            <a:endParaRPr lang="en-GB" dirty="0"/>
          </a:p>
        </p:txBody>
      </p:sp>
      <p:sp>
        <p:nvSpPr>
          <p:cNvPr id="3" name="Content Placeholder 2"/>
          <p:cNvSpPr>
            <a:spLocks noGrp="1"/>
          </p:cNvSpPr>
          <p:nvPr>
            <p:ph idx="1"/>
          </p:nvPr>
        </p:nvSpPr>
        <p:spPr>
          <a:xfrm>
            <a:off x="1103313" y="2052918"/>
            <a:ext cx="9745919" cy="4195481"/>
          </a:xfrm>
        </p:spPr>
        <p:txBody>
          <a:bodyPr>
            <a:normAutofit/>
          </a:bodyPr>
          <a:lstStyle/>
          <a:p>
            <a:r>
              <a:rPr lang="en-GB" dirty="0" smtClean="0"/>
              <a:t>Hopefully you agree with me that this is less than ideal.</a:t>
            </a:r>
          </a:p>
          <a:p>
            <a:r>
              <a:rPr lang="en-GB" dirty="0" smtClean="0"/>
              <a:t>You would have to write load functions and save methods for every class.</a:t>
            </a:r>
          </a:p>
          <a:p>
            <a:r>
              <a:rPr lang="en-GB" dirty="0" smtClean="0"/>
              <a:t>If you ever add an attribute to a class, you would have to update those methods.</a:t>
            </a:r>
          </a:p>
          <a:p>
            <a:pPr lvl="1"/>
            <a:r>
              <a:rPr lang="en-GB" dirty="0" smtClean="0"/>
              <a:t>If you added or removed an attribute, your saved classes wouldn’t load anymore.</a:t>
            </a:r>
          </a:p>
          <a:p>
            <a:endParaRPr lang="en-GB" dirty="0"/>
          </a:p>
          <a:p>
            <a:r>
              <a:rPr lang="en-GB" dirty="0" smtClean="0"/>
              <a:t>There must be a better way, right ?</a:t>
            </a:r>
          </a:p>
        </p:txBody>
      </p:sp>
    </p:spTree>
    <p:extLst>
      <p:ext uri="{BB962C8B-B14F-4D97-AF65-F5344CB8AC3E}">
        <p14:creationId xmlns:p14="http://schemas.microsoft.com/office/powerpoint/2010/main" val="3667526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Pickles</a:t>
            </a:r>
            <a:endParaRPr lang="en-GB" dirty="0"/>
          </a:p>
        </p:txBody>
      </p:sp>
      <p:sp>
        <p:nvSpPr>
          <p:cNvPr id="3" name="Content Placeholder 2"/>
          <p:cNvSpPr>
            <a:spLocks noGrp="1"/>
          </p:cNvSpPr>
          <p:nvPr>
            <p:ph idx="1"/>
          </p:nvPr>
        </p:nvSpPr>
        <p:spPr>
          <a:xfrm>
            <a:off x="1103313" y="2052918"/>
            <a:ext cx="9745919" cy="4195481"/>
          </a:xfrm>
        </p:spPr>
        <p:txBody>
          <a:bodyPr>
            <a:normAutofit/>
          </a:bodyPr>
          <a:lstStyle/>
          <a:p>
            <a:r>
              <a:rPr lang="en-GB" dirty="0" smtClean="0"/>
              <a:t>Python has a built in library called pickle.</a:t>
            </a:r>
          </a:p>
          <a:p>
            <a:r>
              <a:rPr lang="en-GB" dirty="0" smtClean="0"/>
              <a:t>It lets you just save and load objects.</a:t>
            </a:r>
          </a:p>
          <a:p>
            <a:pPr lvl="1"/>
            <a:r>
              <a:rPr lang="en-GB" dirty="0" smtClean="0"/>
              <a:t>It works for almost any Python objects.</a:t>
            </a:r>
          </a:p>
          <a:p>
            <a:pPr lvl="1"/>
            <a:r>
              <a:rPr lang="en-GB" dirty="0" smtClean="0"/>
              <a:t>Only for very rare cases will you need to help pickle do the right thing.</a:t>
            </a:r>
          </a:p>
          <a:p>
            <a:pPr lvl="1"/>
            <a:endParaRPr lang="en-GB" dirty="0"/>
          </a:p>
          <a:p>
            <a:r>
              <a:rPr lang="en-GB" dirty="0" smtClean="0"/>
              <a:t>We will have an example, using pickle to save and load an object.</a:t>
            </a:r>
            <a:endParaRPr lang="en-GB" dirty="0"/>
          </a:p>
        </p:txBody>
      </p:sp>
    </p:spTree>
    <p:extLst>
      <p:ext uri="{BB962C8B-B14F-4D97-AF65-F5344CB8AC3E}">
        <p14:creationId xmlns:p14="http://schemas.microsoft.com/office/powerpoint/2010/main" val="164064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935" y="1331587"/>
            <a:ext cx="11096368" cy="5001369"/>
          </a:xfrm>
          <a:prstGeom prst="rect">
            <a:avLst/>
          </a:prstGeom>
        </p:spPr>
        <p:txBody>
          <a:bodyPr wrap="square">
            <a:spAutoFit/>
          </a:bodyPr>
          <a:lstStyle/>
          <a:p>
            <a:r>
              <a:rPr lang="en-GB" sz="1100" dirty="0">
                <a:latin typeface="Courier New" panose="02070309020205020404" pitchFamily="49" charset="0"/>
                <a:cs typeface="Courier New" panose="02070309020205020404" pitchFamily="49" charset="0"/>
              </a:rPr>
              <a:t># Week11, Example6</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import </a:t>
            </a:r>
            <a:r>
              <a:rPr lang="en-GB" sz="1100" dirty="0" err="1">
                <a:latin typeface="Courier New" panose="02070309020205020404" pitchFamily="49" charset="0"/>
                <a:cs typeface="Courier New" panose="02070309020205020404" pitchFamily="49" charset="0"/>
              </a:rPr>
              <a:t>datetime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import pickle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class Person:</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def</a:t>
            </a:r>
            <a:r>
              <a:rPr lang="en-GB" sz="1100" dirty="0">
                <a:latin typeface="Courier New" panose="02070309020205020404" pitchFamily="49" charset="0"/>
                <a:cs typeface="Courier New" panose="02070309020205020404" pitchFamily="49" charset="0"/>
              </a:rPr>
              <a:t> __</a:t>
            </a:r>
            <a:r>
              <a:rPr lang="en-GB" sz="1100" dirty="0" err="1">
                <a:latin typeface="Courier New" panose="02070309020205020404" pitchFamily="49" charset="0"/>
                <a:cs typeface="Courier New" panose="02070309020205020404" pitchFamily="49" charset="0"/>
              </a:rPr>
              <a:t>init</a:t>
            </a:r>
            <a:r>
              <a:rPr lang="en-GB" sz="1100" dirty="0">
                <a:latin typeface="Courier New" panose="02070309020205020404" pitchFamily="49" charset="0"/>
                <a:cs typeface="Courier New" panose="02070309020205020404" pitchFamily="49" charset="0"/>
              </a:rPr>
              <a:t>__(self, **</a:t>
            </a:r>
            <a:r>
              <a:rPr lang="en-GB" sz="1100" dirty="0" err="1">
                <a:latin typeface="Courier New" panose="02070309020205020404" pitchFamily="49" charset="0"/>
                <a:cs typeface="Courier New" panose="02070309020205020404" pitchFamily="49" charset="0"/>
              </a:rPr>
              <a:t>kwargs</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self.firstname</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kwargs</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firstname</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self.surname</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kwargs</a:t>
            </a:r>
            <a:r>
              <a:rPr lang="en-GB" sz="1100" dirty="0">
                <a:latin typeface="Courier New" panose="02070309020205020404" pitchFamily="49" charset="0"/>
                <a:cs typeface="Courier New" panose="02070309020205020404" pitchFamily="49" charset="0"/>
              </a:rPr>
              <a:t>['surname']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self.dob</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kwargs</a:t>
            </a:r>
            <a:r>
              <a:rPr lang="en-GB" sz="1100" dirty="0">
                <a:latin typeface="Courier New" panose="02070309020205020404" pitchFamily="49" charset="0"/>
                <a:cs typeface="Courier New" panose="02070309020205020404" pitchFamily="49" charset="0"/>
              </a:rPr>
              <a:t>['dob']</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self.phone</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kwargs</a:t>
            </a:r>
            <a:r>
              <a:rPr lang="en-GB" sz="1100" dirty="0">
                <a:latin typeface="Courier New" panose="02070309020205020404" pitchFamily="49" charset="0"/>
                <a:cs typeface="Courier New" panose="02070309020205020404" pitchFamily="49" charset="0"/>
              </a:rPr>
              <a:t>['phone']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def</a:t>
            </a:r>
            <a:r>
              <a:rPr lang="en-GB" sz="1100" dirty="0">
                <a:latin typeface="Courier New" panose="02070309020205020404" pitchFamily="49" charset="0"/>
                <a:cs typeface="Courier New" panose="02070309020205020404" pitchFamily="49" charset="0"/>
              </a:rPr>
              <a:t> __</a:t>
            </a:r>
            <a:r>
              <a:rPr lang="en-GB" sz="1100" dirty="0" err="1">
                <a:latin typeface="Courier New" panose="02070309020205020404" pitchFamily="49" charset="0"/>
                <a:cs typeface="Courier New" panose="02070309020205020404" pitchFamily="49" charset="0"/>
              </a:rPr>
              <a:t>repr</a:t>
            </a:r>
            <a:r>
              <a:rPr lang="en-GB" sz="1100" dirty="0">
                <a:latin typeface="Courier New" panose="02070309020205020404" pitchFamily="49" charset="0"/>
                <a:cs typeface="Courier New" panose="02070309020205020404" pitchFamily="49" charset="0"/>
              </a:rPr>
              <a:t>__(self):</a:t>
            </a:r>
          </a:p>
          <a:p>
            <a:r>
              <a:rPr lang="en-GB" sz="1100" dirty="0">
                <a:latin typeface="Courier New" panose="02070309020205020404" pitchFamily="49" charset="0"/>
                <a:cs typeface="Courier New" panose="02070309020205020404" pitchFamily="49" charset="0"/>
              </a:rPr>
              <a:t>        return f"{</a:t>
            </a:r>
            <a:r>
              <a:rPr lang="en-GB" sz="1100" dirty="0" err="1">
                <a:latin typeface="Courier New" panose="02070309020205020404" pitchFamily="49" charset="0"/>
                <a:cs typeface="Courier New" panose="02070309020205020404" pitchFamily="49" charset="0"/>
              </a:rPr>
              <a:t>self.firstname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self.surname</a:t>
            </a:r>
            <a:r>
              <a:rPr lang="en-GB" sz="1100" dirty="0">
                <a:latin typeface="Courier New" panose="02070309020205020404" pitchFamily="49" charset="0"/>
                <a:cs typeface="Courier New" panose="02070309020205020404" pitchFamily="49" charset="0"/>
              </a:rPr>
              <a:t>} was born {</a:t>
            </a:r>
            <a:r>
              <a:rPr lang="en-GB" sz="1100" dirty="0" err="1">
                <a:latin typeface="Courier New" panose="02070309020205020404" pitchFamily="49" charset="0"/>
                <a:cs typeface="Courier New" panose="02070309020205020404" pitchFamily="49" charset="0"/>
              </a:rPr>
              <a:t>self.dob</a:t>
            </a:r>
            <a:r>
              <a:rPr lang="en-GB" sz="1100" dirty="0">
                <a:latin typeface="Courier New" panose="02070309020205020404" pitchFamily="49" charset="0"/>
                <a:cs typeface="Courier New" panose="02070309020205020404" pitchFamily="49" charset="0"/>
              </a:rPr>
              <a:t>}, and has phone number {</a:t>
            </a:r>
            <a:r>
              <a:rPr lang="en-GB" sz="1100" dirty="0" err="1">
                <a:latin typeface="Courier New" panose="02070309020205020404" pitchFamily="49" charset="0"/>
                <a:cs typeface="Courier New" panose="02070309020205020404" pitchFamily="49" charset="0"/>
              </a:rPr>
              <a:t>self.phone</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bruce</a:t>
            </a:r>
            <a:r>
              <a:rPr lang="en-GB" sz="1100" dirty="0">
                <a:latin typeface="Courier New" panose="02070309020205020404" pitchFamily="49" charset="0"/>
                <a:cs typeface="Courier New" panose="02070309020205020404" pitchFamily="49" charset="0"/>
              </a:rPr>
              <a:t> = Person(</a:t>
            </a:r>
            <a:r>
              <a:rPr lang="en-GB" sz="1100" dirty="0" err="1">
                <a:latin typeface="Courier New" panose="02070309020205020404" pitchFamily="49" charset="0"/>
                <a:cs typeface="Courier New" panose="02070309020205020404" pitchFamily="49" charset="0"/>
              </a:rPr>
              <a:t>firstname</a:t>
            </a:r>
            <a:r>
              <a:rPr lang="en-GB" sz="1100" dirty="0">
                <a:latin typeface="Courier New" panose="02070309020205020404" pitchFamily="49" charset="0"/>
                <a:cs typeface="Courier New" panose="02070309020205020404" pitchFamily="49" charset="0"/>
              </a:rPr>
              <a:t> = "Bruce",</a:t>
            </a:r>
          </a:p>
          <a:p>
            <a:r>
              <a:rPr lang="en-GB" sz="1100" dirty="0">
                <a:latin typeface="Courier New" panose="02070309020205020404" pitchFamily="49" charset="0"/>
                <a:cs typeface="Courier New" panose="02070309020205020404" pitchFamily="49" charset="0"/>
              </a:rPr>
              <a:t>               surname = "Almighty",</a:t>
            </a:r>
          </a:p>
          <a:p>
            <a:r>
              <a:rPr lang="en-GB" sz="1100" dirty="0">
                <a:latin typeface="Courier New" panose="02070309020205020404" pitchFamily="49" charset="0"/>
                <a:cs typeface="Courier New" panose="02070309020205020404" pitchFamily="49" charset="0"/>
              </a:rPr>
              <a:t>               dob = </a:t>
            </a:r>
            <a:r>
              <a:rPr lang="en-GB" sz="1100" dirty="0" err="1">
                <a:latin typeface="Courier New" panose="02070309020205020404" pitchFamily="49" charset="0"/>
                <a:cs typeface="Courier New" panose="02070309020205020404" pitchFamily="49" charset="0"/>
              </a:rPr>
              <a:t>datetime.date</a:t>
            </a:r>
            <a:r>
              <a:rPr lang="en-GB" sz="1100" dirty="0">
                <a:latin typeface="Courier New" panose="02070309020205020404" pitchFamily="49" charset="0"/>
                <a:cs typeface="Courier New" panose="02070309020205020404" pitchFamily="49" charset="0"/>
              </a:rPr>
              <a:t>(year=1,month=12,day=25),</a:t>
            </a:r>
          </a:p>
          <a:p>
            <a:r>
              <a:rPr lang="en-GB" sz="1100" dirty="0">
                <a:latin typeface="Courier New" panose="02070309020205020404" pitchFamily="49" charset="0"/>
                <a:cs typeface="Courier New" panose="02070309020205020404" pitchFamily="49" charset="0"/>
              </a:rPr>
              <a:t>               phone = 5550123)</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Save </a:t>
            </a:r>
            <a:r>
              <a:rPr lang="en-GB" sz="1100" dirty="0" err="1">
                <a:latin typeface="Courier New" panose="02070309020205020404" pitchFamily="49" charset="0"/>
                <a:cs typeface="Courier New" panose="02070309020205020404" pitchFamily="49" charset="0"/>
              </a:rPr>
              <a:t>bruce</a:t>
            </a:r>
            <a:r>
              <a:rPr lang="en-GB" sz="1100" dirty="0">
                <a:latin typeface="Courier New" panose="02070309020205020404" pitchFamily="49" charset="0"/>
                <a:cs typeface="Courier New" panose="02070309020205020404" pitchFamily="49" charset="0"/>
              </a:rPr>
              <a:t> to a file</a:t>
            </a:r>
          </a:p>
          <a:p>
            <a:r>
              <a:rPr lang="en-GB" sz="1100" dirty="0" err="1">
                <a:latin typeface="Courier New" panose="02070309020205020404" pitchFamily="49" charset="0"/>
                <a:cs typeface="Courier New" panose="02070309020205020404" pitchFamily="49" charset="0"/>
              </a:rPr>
              <a:t>output_file</a:t>
            </a:r>
            <a:r>
              <a:rPr lang="en-GB" sz="1100" dirty="0">
                <a:latin typeface="Courier New" panose="02070309020205020404" pitchFamily="49" charset="0"/>
                <a:cs typeface="Courier New" panose="02070309020205020404" pitchFamily="49" charset="0"/>
              </a:rPr>
              <a:t> = open("</a:t>
            </a:r>
            <a:r>
              <a:rPr lang="en-GB" sz="1100" dirty="0" err="1">
                <a:latin typeface="Courier New" panose="02070309020205020404" pitchFamily="49" charset="0"/>
                <a:cs typeface="Courier New" panose="02070309020205020404" pitchFamily="49" charset="0"/>
              </a:rPr>
              <a:t>bruce.pickle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wb</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pickle.dump</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bruce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output_file</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output_file.close</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Load new </a:t>
            </a:r>
            <a:r>
              <a:rPr lang="en-GB" sz="1100" dirty="0" err="1">
                <a:latin typeface="Courier New" panose="02070309020205020404" pitchFamily="49" charset="0"/>
                <a:cs typeface="Courier New" panose="02070309020205020404" pitchFamily="49" charset="0"/>
              </a:rPr>
              <a:t>bruce</a:t>
            </a:r>
            <a:r>
              <a:rPr lang="en-GB" sz="1100" dirty="0">
                <a:latin typeface="Courier New" panose="02070309020205020404" pitchFamily="49" charset="0"/>
                <a:cs typeface="Courier New" panose="02070309020205020404" pitchFamily="49" charset="0"/>
              </a:rPr>
              <a:t> from the file</a:t>
            </a:r>
          </a:p>
          <a:p>
            <a:r>
              <a:rPr lang="en-GB" sz="1100" smtClean="0">
                <a:latin typeface="Courier New" panose="02070309020205020404" pitchFamily="49" charset="0"/>
                <a:cs typeface="Courier New" panose="02070309020205020404" pitchFamily="49" charset="0"/>
              </a:rPr>
              <a:t>input_file</a:t>
            </a:r>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 open("</a:t>
            </a:r>
            <a:r>
              <a:rPr lang="en-GB" sz="1100" dirty="0" err="1">
                <a:latin typeface="Courier New" panose="02070309020205020404" pitchFamily="49" charset="0"/>
                <a:cs typeface="Courier New" panose="02070309020205020404" pitchFamily="49" charset="0"/>
              </a:rPr>
              <a:t>bruce.pickle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rb</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new_bruce</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pickle.load</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input_file</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print(</a:t>
            </a:r>
            <a:r>
              <a:rPr lang="en-GB" sz="1100" dirty="0" err="1">
                <a:latin typeface="Courier New" panose="02070309020205020404" pitchFamily="49" charset="0"/>
                <a:cs typeface="Courier New" panose="02070309020205020404" pitchFamily="49" charset="0"/>
              </a:rPr>
              <a:t>new_bruce</a:t>
            </a:r>
            <a:r>
              <a:rPr lang="en-GB" sz="11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GB" dirty="0" smtClean="0"/>
              <a:t>A Pickle Example</a:t>
            </a:r>
            <a:endParaRPr lang="en-GB" dirty="0"/>
          </a:p>
        </p:txBody>
      </p:sp>
      <p:sp>
        <p:nvSpPr>
          <p:cNvPr id="3" name="Content Placeholder 2"/>
          <p:cNvSpPr>
            <a:spLocks noGrp="1"/>
          </p:cNvSpPr>
          <p:nvPr>
            <p:ph idx="1"/>
          </p:nvPr>
        </p:nvSpPr>
        <p:spPr>
          <a:xfrm>
            <a:off x="6301947" y="3912972"/>
            <a:ext cx="5346356" cy="2628379"/>
          </a:xfrm>
        </p:spPr>
        <p:txBody>
          <a:bodyPr>
            <a:normAutofit/>
          </a:bodyPr>
          <a:lstStyle/>
          <a:p>
            <a:r>
              <a:rPr lang="en-GB" dirty="0" smtClean="0">
                <a:solidFill>
                  <a:srgbClr val="FFFF00"/>
                </a:solidFill>
              </a:rPr>
              <a:t>Type this in.</a:t>
            </a:r>
          </a:p>
          <a:p>
            <a:r>
              <a:rPr lang="en-GB" dirty="0" smtClean="0">
                <a:solidFill>
                  <a:srgbClr val="FFFF00"/>
                </a:solidFill>
              </a:rPr>
              <a:t>Can you predict what it does ?</a:t>
            </a:r>
          </a:p>
          <a:p>
            <a:r>
              <a:rPr lang="en-GB" dirty="0" smtClean="0">
                <a:solidFill>
                  <a:srgbClr val="FFFF00"/>
                </a:solidFill>
              </a:rPr>
              <a:t>Were you correct ?</a:t>
            </a:r>
            <a:endParaRPr lang="en-GB" dirty="0">
              <a:solidFill>
                <a:srgbClr val="FFFF00"/>
              </a:solidFill>
            </a:endParaRPr>
          </a:p>
        </p:txBody>
      </p:sp>
    </p:spTree>
    <p:extLst>
      <p:ext uri="{BB962C8B-B14F-4D97-AF65-F5344CB8AC3E}">
        <p14:creationId xmlns:p14="http://schemas.microsoft.com/office/powerpoint/2010/main" val="394344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problems with pickles.</a:t>
            </a:r>
            <a:endParaRPr lang="en-GB" dirty="0"/>
          </a:p>
        </p:txBody>
      </p:sp>
      <p:sp>
        <p:nvSpPr>
          <p:cNvPr id="6" name="Content Placeholder 2"/>
          <p:cNvSpPr>
            <a:spLocks noGrp="1"/>
          </p:cNvSpPr>
          <p:nvPr>
            <p:ph idx="1"/>
          </p:nvPr>
        </p:nvSpPr>
        <p:spPr>
          <a:xfrm>
            <a:off x="1103314" y="2052918"/>
            <a:ext cx="8007736" cy="4195481"/>
          </a:xfrm>
        </p:spPr>
        <p:txBody>
          <a:bodyPr>
            <a:normAutofit/>
          </a:bodyPr>
          <a:lstStyle/>
          <a:p>
            <a:r>
              <a:rPr lang="en-GB" dirty="0" smtClean="0"/>
              <a:t>Pickles stores files as binary data.</a:t>
            </a:r>
          </a:p>
          <a:p>
            <a:pPr lvl="1"/>
            <a:r>
              <a:rPr lang="en-GB" dirty="0" smtClean="0"/>
              <a:t>It isn’t readable by humans.</a:t>
            </a:r>
          </a:p>
          <a:p>
            <a:pPr lvl="1"/>
            <a:r>
              <a:rPr lang="en-GB" dirty="0" smtClean="0"/>
              <a:t>You can’t really edit it outside of Python.</a:t>
            </a:r>
          </a:p>
          <a:p>
            <a:endParaRPr lang="en-GB" dirty="0"/>
          </a:p>
          <a:p>
            <a:r>
              <a:rPr lang="en-GB" dirty="0" smtClean="0"/>
              <a:t>Pickles is Python specific. Other programming languages or tools can’t work with it.</a:t>
            </a:r>
          </a:p>
          <a:p>
            <a:endParaRPr lang="en-GB" dirty="0" smtClean="0"/>
          </a:p>
          <a:p>
            <a:r>
              <a:rPr lang="en-GB" dirty="0" smtClean="0"/>
              <a:t>If you change the code of a program and load a pickled object saved with a different version, there are ways you can make that operation fail. More on this later.</a:t>
            </a:r>
            <a:endParaRPr lang="en-GB" dirty="0"/>
          </a:p>
        </p:txBody>
      </p:sp>
      <p:pic>
        <p:nvPicPr>
          <p:cNvPr id="2050" name="Picture 2" descr="Image result for the trouble with trib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526" y="3606960"/>
            <a:ext cx="2571750" cy="1885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332526" y="5642919"/>
            <a:ext cx="2571750" cy="923330"/>
          </a:xfrm>
          <a:prstGeom prst="rect">
            <a:avLst/>
          </a:prstGeom>
          <a:noFill/>
        </p:spPr>
        <p:txBody>
          <a:bodyPr wrap="square" rtlCol="0">
            <a:spAutoFit/>
          </a:bodyPr>
          <a:lstStyle/>
          <a:p>
            <a:r>
              <a:rPr lang="en-GB" i="1" dirty="0" smtClean="0">
                <a:solidFill>
                  <a:srgbClr val="FFC000"/>
                </a:solidFill>
                <a:latin typeface="Arial Narrow" panose="020B0606020202030204" pitchFamily="34" charset="0"/>
              </a:rPr>
              <a:t>The problem with pickles made me think of the trouble with tribbles.</a:t>
            </a:r>
            <a:endParaRPr lang="en-GB" i="1" dirty="0">
              <a:solidFill>
                <a:srgbClr val="FFC000"/>
              </a:solidFill>
              <a:latin typeface="Arial Narrow" panose="020B0606020202030204" pitchFamily="34" charset="0"/>
            </a:endParaRPr>
          </a:p>
        </p:txBody>
      </p:sp>
    </p:spTree>
    <p:extLst>
      <p:ext uri="{BB962C8B-B14F-4D97-AF65-F5344CB8AC3E}">
        <p14:creationId xmlns:p14="http://schemas.microsoft.com/office/powerpoint/2010/main" val="3617739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80815" y="1123550"/>
            <a:ext cx="8825657" cy="1915647"/>
          </a:xfrm>
        </p:spPr>
        <p:txBody>
          <a:bodyPr/>
          <a:lstStyle/>
          <a:p>
            <a:r>
              <a:rPr lang="en-GB" dirty="0" smtClean="0"/>
              <a:t>Alternatives – JSON (theory)</a:t>
            </a:r>
            <a:endParaRPr lang="en-GB" dirty="0"/>
          </a:p>
        </p:txBody>
      </p:sp>
    </p:spTree>
    <p:extLst>
      <p:ext uri="{BB962C8B-B14F-4D97-AF65-F5344CB8AC3E}">
        <p14:creationId xmlns:p14="http://schemas.microsoft.com/office/powerpoint/2010/main" val="1164957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JSON (JavaScript Object Notation).</a:t>
            </a:r>
            <a:endParaRPr lang="en-GB" dirty="0"/>
          </a:p>
        </p:txBody>
      </p:sp>
      <p:sp>
        <p:nvSpPr>
          <p:cNvPr id="3" name="Content Placeholder 2"/>
          <p:cNvSpPr>
            <a:spLocks noGrp="1"/>
          </p:cNvSpPr>
          <p:nvPr>
            <p:ph idx="1"/>
          </p:nvPr>
        </p:nvSpPr>
        <p:spPr>
          <a:xfrm>
            <a:off x="1103313" y="2052918"/>
            <a:ext cx="9745919" cy="4195481"/>
          </a:xfrm>
        </p:spPr>
        <p:txBody>
          <a:bodyPr>
            <a:normAutofit fontScale="92500" lnSpcReduction="20000"/>
          </a:bodyPr>
          <a:lstStyle/>
          <a:p>
            <a:r>
              <a:rPr lang="en-GB" dirty="0" smtClean="0"/>
              <a:t>JavaScript is another programming language.</a:t>
            </a:r>
          </a:p>
          <a:p>
            <a:r>
              <a:rPr lang="en-GB" dirty="0" smtClean="0"/>
              <a:t>In some ways it is similar to Python, but in other ways it is quite different.</a:t>
            </a:r>
          </a:p>
          <a:p>
            <a:r>
              <a:rPr lang="en-GB" dirty="0" smtClean="0"/>
              <a:t>It is the only language that is built into web browsers.</a:t>
            </a:r>
          </a:p>
          <a:p>
            <a:endParaRPr lang="en-GB" dirty="0"/>
          </a:p>
          <a:p>
            <a:r>
              <a:rPr lang="en-GB" dirty="0" smtClean="0"/>
              <a:t>Because of this, and the need to have websites work with backend services, JavaScript Object Notation has become a very common way of exchanging data between different programs.</a:t>
            </a:r>
          </a:p>
          <a:p>
            <a:r>
              <a:rPr lang="en-GB" dirty="0" smtClean="0"/>
              <a:t>It is almost a “lingua franca” of structured data on the internet.</a:t>
            </a:r>
          </a:p>
          <a:p>
            <a:endParaRPr lang="en-GB" dirty="0"/>
          </a:p>
          <a:p>
            <a:r>
              <a:rPr lang="en-GB" sz="1900" i="1" dirty="0" smtClean="0"/>
              <a:t>Read </a:t>
            </a:r>
            <a:r>
              <a:rPr lang="en-GB" sz="1900" i="1" dirty="0"/>
              <a:t>more about JSON here: </a:t>
            </a:r>
            <a:r>
              <a:rPr lang="en-GB" sz="1900" i="1" dirty="0">
                <a:hlinkClick r:id="rId2"/>
              </a:rPr>
              <a:t>https://</a:t>
            </a:r>
            <a:r>
              <a:rPr lang="en-GB" sz="1900" i="1" dirty="0" smtClean="0">
                <a:hlinkClick r:id="rId2"/>
              </a:rPr>
              <a:t>en.wikipedia.org/wiki/JSON</a:t>
            </a:r>
            <a:endParaRPr lang="en-GB" sz="1900" i="1" dirty="0" smtClean="0"/>
          </a:p>
          <a:p>
            <a:r>
              <a:rPr lang="en-GB" sz="1900" i="1" dirty="0" smtClean="0"/>
              <a:t>The </a:t>
            </a:r>
            <a:r>
              <a:rPr lang="en-GB" sz="1900" i="1" dirty="0"/>
              <a:t>formal specification is here: </a:t>
            </a:r>
            <a:r>
              <a:rPr lang="en-GB" sz="1900" i="1" dirty="0">
                <a:hlinkClick r:id="rId3"/>
              </a:rPr>
              <a:t>http://</a:t>
            </a:r>
            <a:r>
              <a:rPr lang="en-GB" sz="1900" i="1" dirty="0" smtClean="0">
                <a:hlinkClick r:id="rId3"/>
              </a:rPr>
              <a:t>www.ecma-international.org/publications/files/ECMA-ST/ECMA-404.pdf</a:t>
            </a:r>
            <a:r>
              <a:rPr lang="en-GB" sz="1900" i="1" dirty="0" smtClean="0"/>
              <a:t> (this is likely to be quite hard to read !)</a:t>
            </a:r>
            <a:endParaRPr lang="en-GB" sz="1900" i="1" dirty="0"/>
          </a:p>
        </p:txBody>
      </p:sp>
    </p:spTree>
    <p:extLst>
      <p:ext uri="{BB962C8B-B14F-4D97-AF65-F5344CB8AC3E}">
        <p14:creationId xmlns:p14="http://schemas.microsoft.com/office/powerpoint/2010/main" val="3827934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in JSON.</a:t>
            </a:r>
            <a:endParaRPr lang="en-GB" dirty="0"/>
          </a:p>
        </p:txBody>
      </p:sp>
      <p:sp>
        <p:nvSpPr>
          <p:cNvPr id="3" name="Content Placeholder 2"/>
          <p:cNvSpPr>
            <a:spLocks noGrp="1"/>
          </p:cNvSpPr>
          <p:nvPr>
            <p:ph idx="1"/>
          </p:nvPr>
        </p:nvSpPr>
        <p:spPr>
          <a:xfrm>
            <a:off x="1103313" y="2052918"/>
            <a:ext cx="9721205" cy="4195481"/>
          </a:xfrm>
        </p:spPr>
        <p:txBody>
          <a:bodyPr>
            <a:normAutofit lnSpcReduction="10000"/>
          </a:bodyPr>
          <a:lstStyle/>
          <a:p>
            <a:r>
              <a:rPr lang="en-GB" sz="1900" dirty="0" smtClean="0"/>
              <a:t>Just like Python has different types like strings, integers, Booleans, dictionaries and others, JSON does as well.</a:t>
            </a:r>
          </a:p>
          <a:p>
            <a:r>
              <a:rPr lang="en-GB" sz="1900" dirty="0" smtClean="0"/>
              <a:t>JSON has less types than Python does however.</a:t>
            </a:r>
          </a:p>
          <a:p>
            <a:r>
              <a:rPr lang="en-GB" sz="1900" dirty="0" smtClean="0"/>
              <a:t>JSON has these types :-</a:t>
            </a:r>
          </a:p>
          <a:p>
            <a:pPr lvl="1"/>
            <a:r>
              <a:rPr lang="en-GB" sz="1700" b="1" u="sng" dirty="0" smtClean="0"/>
              <a:t>String</a:t>
            </a:r>
            <a:r>
              <a:rPr lang="en-GB" sz="1700" b="1" dirty="0" smtClean="0"/>
              <a:t>: </a:t>
            </a:r>
            <a:r>
              <a:rPr lang="en-GB" sz="1700" dirty="0" smtClean="0"/>
              <a:t>The same as a string in Python, but must always be enclosed in double quotes (“), never single quotes (‘).</a:t>
            </a:r>
          </a:p>
          <a:p>
            <a:pPr lvl="1"/>
            <a:r>
              <a:rPr lang="en-GB" sz="1700" b="1" u="sng" dirty="0" smtClean="0"/>
              <a:t>Number</a:t>
            </a:r>
            <a:r>
              <a:rPr lang="en-GB" sz="1700" dirty="0" smtClean="0"/>
              <a:t>: All numbers act like floats.</a:t>
            </a:r>
          </a:p>
          <a:p>
            <a:pPr lvl="1"/>
            <a:r>
              <a:rPr lang="en-GB" sz="1700" b="1" u="sng" dirty="0" smtClean="0"/>
              <a:t>Object</a:t>
            </a:r>
            <a:r>
              <a:rPr lang="en-GB" sz="1700" dirty="0" smtClean="0"/>
              <a:t>: Very similar to a dictionary in Python.</a:t>
            </a:r>
          </a:p>
          <a:p>
            <a:pPr lvl="1"/>
            <a:r>
              <a:rPr lang="en-GB" sz="1700" b="1" u="sng" dirty="0" smtClean="0"/>
              <a:t>Array</a:t>
            </a:r>
            <a:r>
              <a:rPr lang="en-GB" sz="1700" dirty="0" smtClean="0"/>
              <a:t>: Very similar to a list in Python,.</a:t>
            </a:r>
          </a:p>
          <a:p>
            <a:pPr lvl="1"/>
            <a:r>
              <a:rPr lang="en-GB" sz="1700" b="1" u="sng" dirty="0" smtClean="0"/>
              <a:t>Boolean</a:t>
            </a:r>
            <a:r>
              <a:rPr lang="en-GB" sz="1700" dirty="0" smtClean="0"/>
              <a:t>: Like Booleans in Python, but written with lowercase. Python would have True/False, but JSON has true/false.</a:t>
            </a:r>
          </a:p>
          <a:p>
            <a:pPr lvl="1"/>
            <a:r>
              <a:rPr lang="en-GB" sz="1700" b="1" u="sng" dirty="0" smtClean="0"/>
              <a:t>Null</a:t>
            </a:r>
            <a:r>
              <a:rPr lang="en-GB" sz="1700" dirty="0" smtClean="0"/>
              <a:t>: The same as None in Python, written as “null”.</a:t>
            </a:r>
          </a:p>
          <a:p>
            <a:pPr lvl="1"/>
            <a:endParaRPr lang="en-GB" sz="1700" dirty="0" smtClean="0"/>
          </a:p>
          <a:p>
            <a:pPr lvl="1"/>
            <a:endParaRPr lang="en-GB" sz="1700" dirty="0"/>
          </a:p>
        </p:txBody>
      </p:sp>
    </p:spTree>
    <p:extLst>
      <p:ext uri="{BB962C8B-B14F-4D97-AF65-F5344CB8AC3E}">
        <p14:creationId xmlns:p14="http://schemas.microsoft.com/office/powerpoint/2010/main" val="405718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Goals of this week.</a:t>
            </a:r>
            <a:endParaRPr lang="en-GB" dirty="0"/>
          </a:p>
        </p:txBody>
      </p:sp>
      <p:sp>
        <p:nvSpPr>
          <p:cNvPr id="3" name="Content Placeholder 2"/>
          <p:cNvSpPr>
            <a:spLocks noGrp="1"/>
          </p:cNvSpPr>
          <p:nvPr>
            <p:ph idx="1"/>
          </p:nvPr>
        </p:nvSpPr>
        <p:spPr>
          <a:xfrm>
            <a:off x="1104293" y="2074020"/>
            <a:ext cx="8946541" cy="4195481"/>
          </a:xfrm>
        </p:spPr>
        <p:txBody>
          <a:bodyPr>
            <a:normAutofit/>
          </a:bodyPr>
          <a:lstStyle/>
          <a:p>
            <a:r>
              <a:rPr lang="en-GB" dirty="0" smtClean="0"/>
              <a:t>Learn about saving and loading data.</a:t>
            </a:r>
          </a:p>
          <a:p>
            <a:r>
              <a:rPr lang="en-GB" dirty="0" smtClean="0"/>
              <a:t>Learn about different representations for that data.</a:t>
            </a:r>
          </a:p>
          <a:p>
            <a:pPr lvl="1"/>
            <a:r>
              <a:rPr lang="en-GB" dirty="0" smtClean="0"/>
              <a:t>Python Pickle Files</a:t>
            </a:r>
          </a:p>
          <a:p>
            <a:pPr lvl="1"/>
            <a:r>
              <a:rPr lang="en-GB" dirty="0" smtClean="0"/>
              <a:t>JSON</a:t>
            </a:r>
          </a:p>
          <a:p>
            <a:pPr lvl="1"/>
            <a:r>
              <a:rPr lang="en-GB" dirty="0" smtClean="0"/>
              <a:t>YAML</a:t>
            </a:r>
          </a:p>
          <a:p>
            <a:pPr lvl="1"/>
            <a:endParaRPr lang="en-GB" dirty="0" smtClean="0"/>
          </a:p>
        </p:txBody>
      </p:sp>
    </p:spTree>
    <p:extLst>
      <p:ext uri="{BB962C8B-B14F-4D97-AF65-F5344CB8AC3E}">
        <p14:creationId xmlns:p14="http://schemas.microsoft.com/office/powerpoint/2010/main" val="1451435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empty JSON document.</a:t>
            </a:r>
            <a:endParaRPr lang="en-GB" dirty="0"/>
          </a:p>
        </p:txBody>
      </p:sp>
      <p:sp>
        <p:nvSpPr>
          <p:cNvPr id="3" name="Content Placeholder 2"/>
          <p:cNvSpPr>
            <a:spLocks noGrp="1"/>
          </p:cNvSpPr>
          <p:nvPr>
            <p:ph idx="1"/>
          </p:nvPr>
        </p:nvSpPr>
        <p:spPr>
          <a:xfrm>
            <a:off x="1103314" y="2052918"/>
            <a:ext cx="4111238" cy="4195481"/>
          </a:xfrm>
        </p:spPr>
        <p:txBody>
          <a:bodyPr>
            <a:normAutofit/>
          </a:bodyPr>
          <a:lstStyle/>
          <a:p>
            <a:r>
              <a:rPr lang="en-GB" sz="1900" dirty="0" smtClean="0"/>
              <a:t>All JSON documents need to be contained in curly braces </a:t>
            </a:r>
          </a:p>
          <a:p>
            <a:pPr lvl="1"/>
            <a:r>
              <a:rPr lang="en-GB" sz="1700" dirty="0" smtClean="0"/>
              <a:t>{ and }.</a:t>
            </a:r>
          </a:p>
          <a:p>
            <a:pPr lvl="1"/>
            <a:endParaRPr lang="en-GB" sz="1700" dirty="0"/>
          </a:p>
          <a:p>
            <a:r>
              <a:rPr lang="en-GB" sz="1900" dirty="0" smtClean="0"/>
              <a:t>Therefore, an empty JSON document can look like this :-</a:t>
            </a:r>
            <a:endParaRPr lang="en-GB" sz="1900" dirty="0"/>
          </a:p>
        </p:txBody>
      </p:sp>
      <p:sp>
        <p:nvSpPr>
          <p:cNvPr id="4" name="Content Placeholder 2"/>
          <p:cNvSpPr txBox="1">
            <a:spLocks/>
          </p:cNvSpPr>
          <p:nvPr/>
        </p:nvSpPr>
        <p:spPr>
          <a:xfrm>
            <a:off x="5939596" y="2052917"/>
            <a:ext cx="4111238"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GB" sz="1900" dirty="0" smtClean="0">
                <a:latin typeface="Courier New" panose="02070309020205020404" pitchFamily="49" charset="0"/>
                <a:cs typeface="Courier New" panose="02070309020205020404" pitchFamily="49" charset="0"/>
              </a:rPr>
              <a:t>{</a:t>
            </a:r>
          </a:p>
          <a:p>
            <a:pPr marL="0" indent="0">
              <a:buNone/>
            </a:pPr>
            <a:r>
              <a:rPr lang="en-GB" sz="1900" dirty="0" smtClean="0">
                <a:latin typeface="Courier New" panose="02070309020205020404" pitchFamily="49" charset="0"/>
                <a:cs typeface="Courier New" panose="02070309020205020404" pitchFamily="49" charset="0"/>
              </a:rPr>
              <a:t>}</a:t>
            </a:r>
            <a:endParaRPr lang="en-GB"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4984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JSON arrays (lists).</a:t>
            </a:r>
            <a:endParaRPr lang="en-GB" dirty="0"/>
          </a:p>
        </p:txBody>
      </p:sp>
      <p:sp>
        <p:nvSpPr>
          <p:cNvPr id="3" name="Content Placeholder 2"/>
          <p:cNvSpPr>
            <a:spLocks noGrp="1"/>
          </p:cNvSpPr>
          <p:nvPr>
            <p:ph idx="1"/>
          </p:nvPr>
        </p:nvSpPr>
        <p:spPr>
          <a:xfrm>
            <a:off x="1078600" y="2052917"/>
            <a:ext cx="4111238" cy="4195481"/>
          </a:xfrm>
        </p:spPr>
        <p:txBody>
          <a:bodyPr>
            <a:normAutofit fontScale="92500"/>
          </a:bodyPr>
          <a:lstStyle/>
          <a:p>
            <a:r>
              <a:rPr lang="en-GB" sz="1900" dirty="0" smtClean="0"/>
              <a:t>Lists (called arrays in JSON) are represented almost exactly the same as they are in Python.</a:t>
            </a:r>
          </a:p>
          <a:p>
            <a:endParaRPr lang="en-GB" sz="1900" dirty="0"/>
          </a:p>
          <a:p>
            <a:r>
              <a:rPr lang="en-GB" sz="1900" dirty="0" smtClean="0"/>
              <a:t>One exception, is while you can use either type of quote (“ or ‘) in Python, you can ONLY use double quotes (“) in JSON.</a:t>
            </a:r>
          </a:p>
          <a:p>
            <a:endParaRPr lang="en-GB" sz="1900" dirty="0"/>
          </a:p>
          <a:p>
            <a:r>
              <a:rPr lang="en-GB" sz="1900" dirty="0" smtClean="0"/>
              <a:t>Here are two documents. One a list of names and one a list of mixed types.</a:t>
            </a:r>
            <a:endParaRPr lang="en-GB" sz="1900" dirty="0"/>
          </a:p>
        </p:txBody>
      </p:sp>
      <p:sp>
        <p:nvSpPr>
          <p:cNvPr id="4" name="Content Placeholder 2"/>
          <p:cNvSpPr txBox="1">
            <a:spLocks/>
          </p:cNvSpPr>
          <p:nvPr/>
        </p:nvSpPr>
        <p:spPr>
          <a:xfrm>
            <a:off x="5939595" y="2052917"/>
            <a:ext cx="4959063"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GB" sz="1900" dirty="0" smtClean="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["Alice", "Bob", "Eve"]</a:t>
            </a:r>
            <a:endParaRPr lang="en-GB" sz="1900" dirty="0" smtClean="0">
              <a:latin typeface="Courier New" panose="02070309020205020404" pitchFamily="49" charset="0"/>
              <a:cs typeface="Courier New" panose="02070309020205020404" pitchFamily="49" charset="0"/>
            </a:endParaRPr>
          </a:p>
          <a:p>
            <a:pPr marL="0" indent="0">
              <a:buNone/>
            </a:pPr>
            <a:r>
              <a:rPr lang="en-GB" sz="1900" dirty="0" smtClean="0">
                <a:latin typeface="Courier New" panose="02070309020205020404" pitchFamily="49" charset="0"/>
                <a:cs typeface="Courier New" panose="02070309020205020404" pitchFamily="49" charset="0"/>
              </a:rPr>
              <a:t>}</a:t>
            </a:r>
            <a:br>
              <a:rPr lang="en-GB" sz="1900" dirty="0" smtClean="0">
                <a:latin typeface="Courier New" panose="02070309020205020404" pitchFamily="49" charset="0"/>
                <a:cs typeface="Courier New" panose="02070309020205020404" pitchFamily="49" charset="0"/>
              </a:rPr>
            </a:br>
            <a:r>
              <a:rPr lang="en-GB" sz="1900" dirty="0" smtClean="0">
                <a:latin typeface="Courier New" panose="02070309020205020404" pitchFamily="49" charset="0"/>
                <a:cs typeface="Courier New" panose="02070309020205020404" pitchFamily="49" charset="0"/>
              </a:rPr>
              <a:t/>
            </a:r>
            <a:br>
              <a:rPr lang="en-GB" sz="1900" dirty="0" smtClean="0">
                <a:latin typeface="Courier New" panose="02070309020205020404" pitchFamily="49" charset="0"/>
                <a:cs typeface="Courier New" panose="02070309020205020404" pitchFamily="49" charset="0"/>
              </a:rPr>
            </a:br>
            <a:r>
              <a:rPr lang="en-GB" sz="1900" dirty="0" smtClean="0">
                <a:latin typeface="Courier New" panose="02070309020205020404" pitchFamily="49" charset="0"/>
                <a:cs typeface="Courier New" panose="02070309020205020404" pitchFamily="49" charset="0"/>
              </a:rPr>
              <a:t>{</a:t>
            </a:r>
          </a:p>
          <a:p>
            <a:pPr marL="0" indent="0">
              <a:buNone/>
            </a:pPr>
            <a:r>
              <a:rPr lang="en-GB" sz="1900" dirty="0" smtClean="0">
                <a:latin typeface="Courier New" panose="02070309020205020404" pitchFamily="49" charset="0"/>
                <a:cs typeface="Courier New" panose="02070309020205020404" pitchFamily="49" charset="0"/>
              </a:rPr>
              <a:t>["</a:t>
            </a:r>
            <a:r>
              <a:rPr lang="en-GB" sz="1900" dirty="0">
                <a:latin typeface="Courier New" panose="02070309020205020404" pitchFamily="49" charset="0"/>
                <a:cs typeface="Courier New" panose="02070309020205020404" pitchFamily="49" charset="0"/>
              </a:rPr>
              <a:t>Pi", 3.1415, "Dozen", "</a:t>
            </a:r>
            <a:r>
              <a:rPr lang="en-GB" sz="1900" dirty="0" smtClean="0">
                <a:latin typeface="Courier New" panose="02070309020205020404" pitchFamily="49" charset="0"/>
                <a:cs typeface="Courier New" panose="02070309020205020404" pitchFamily="49" charset="0"/>
              </a:rPr>
              <a:t>12"]</a:t>
            </a:r>
          </a:p>
          <a:p>
            <a:pPr marL="0" indent="0">
              <a:buNone/>
            </a:pPr>
            <a:r>
              <a:rPr lang="en-GB" sz="1900" dirty="0" smtClean="0">
                <a:latin typeface="Courier New" panose="02070309020205020404" pitchFamily="49" charset="0"/>
                <a:cs typeface="Courier New" panose="02070309020205020404" pitchFamily="49" charset="0"/>
              </a:rPr>
              <a:t>}</a:t>
            </a:r>
          </a:p>
          <a:p>
            <a:pPr marL="0" indent="0">
              <a:buNone/>
            </a:pPr>
            <a:endParaRPr lang="en-GB"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1883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JSON Objects (Dictionaries).</a:t>
            </a:r>
            <a:endParaRPr lang="en-GB" dirty="0"/>
          </a:p>
        </p:txBody>
      </p:sp>
      <p:sp>
        <p:nvSpPr>
          <p:cNvPr id="3" name="Content Placeholder 2"/>
          <p:cNvSpPr>
            <a:spLocks noGrp="1"/>
          </p:cNvSpPr>
          <p:nvPr>
            <p:ph idx="1"/>
          </p:nvPr>
        </p:nvSpPr>
        <p:spPr>
          <a:xfrm>
            <a:off x="1078600" y="2052917"/>
            <a:ext cx="4111238" cy="4195481"/>
          </a:xfrm>
        </p:spPr>
        <p:txBody>
          <a:bodyPr>
            <a:normAutofit/>
          </a:bodyPr>
          <a:lstStyle/>
          <a:p>
            <a:r>
              <a:rPr lang="en-GB" sz="1900" dirty="0" smtClean="0"/>
              <a:t>These are examples of objects in JSON, which are similar to dictionaries in Python.</a:t>
            </a:r>
          </a:p>
          <a:p>
            <a:endParaRPr lang="en-GB" sz="1900" dirty="0"/>
          </a:p>
          <a:p>
            <a:r>
              <a:rPr lang="en-GB" sz="1900" dirty="0" smtClean="0"/>
              <a:t>Unlike in Python, keys can only be strings, although values can be of multiple types.</a:t>
            </a:r>
          </a:p>
          <a:p>
            <a:endParaRPr lang="en-GB" sz="1900" dirty="0" smtClean="0"/>
          </a:p>
        </p:txBody>
      </p:sp>
      <p:sp>
        <p:nvSpPr>
          <p:cNvPr id="4" name="Content Placeholder 2"/>
          <p:cNvSpPr txBox="1">
            <a:spLocks/>
          </p:cNvSpPr>
          <p:nvPr/>
        </p:nvSpPr>
        <p:spPr>
          <a:xfrm>
            <a:off x="5939596" y="2052917"/>
            <a:ext cx="4111238"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GB" sz="1900" dirty="0">
              <a:latin typeface="Courier New" panose="02070309020205020404" pitchFamily="49" charset="0"/>
              <a:cs typeface="Courier New" panose="02070309020205020404" pitchFamily="49" charset="0"/>
            </a:endParaRPr>
          </a:p>
        </p:txBody>
      </p:sp>
      <p:sp>
        <p:nvSpPr>
          <p:cNvPr id="5" name="Rectangle 4"/>
          <p:cNvSpPr/>
          <p:nvPr/>
        </p:nvSpPr>
        <p:spPr>
          <a:xfrm>
            <a:off x="5348472" y="2052917"/>
            <a:ext cx="6096000" cy="3970318"/>
          </a:xfrm>
          <a:prstGeom prst="rect">
            <a:avLst/>
          </a:prstGeom>
        </p:spPr>
        <p:txBody>
          <a:bodyPr>
            <a:spAutoFit/>
          </a:bodyPr>
          <a:lstStyle/>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"Alan",</a:t>
            </a:r>
          </a:p>
          <a:p>
            <a:r>
              <a:rPr lang="en-US" dirty="0">
                <a:latin typeface="Courier New" panose="02070309020205020404" pitchFamily="49" charset="0"/>
                <a:cs typeface="Courier New" panose="02070309020205020404" pitchFamily="49" charset="0"/>
              </a:rPr>
              <a:t>	"Surname": "Turing",</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Year_Of_Birth</a:t>
            </a:r>
            <a:r>
              <a:rPr lang="en-US" dirty="0">
                <a:latin typeface="Courier New" panose="02070309020205020404" pitchFamily="49" charset="0"/>
                <a:cs typeface="Courier New" panose="02070309020205020404" pitchFamily="49" charset="0"/>
              </a:rPr>
              <a:t>": 1912</a:t>
            </a:r>
          </a:p>
          <a:p>
            <a:r>
              <a:rPr lang="en-US" dirty="0" smtClean="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"Barack",</a:t>
            </a:r>
          </a:p>
          <a:p>
            <a:r>
              <a:rPr lang="en-US" dirty="0">
                <a:latin typeface="Courier New" panose="02070309020205020404" pitchFamily="49" charset="0"/>
                <a:cs typeface="Courier New" panose="02070309020205020404" pitchFamily="49" charset="0"/>
              </a:rPr>
              <a:t>  "Surname": "Obama",</a:t>
            </a:r>
          </a:p>
          <a:p>
            <a:r>
              <a:rPr lang="en-US" dirty="0">
                <a:latin typeface="Courier New" panose="02070309020205020404" pitchFamily="49" charset="0"/>
                <a:cs typeface="Courier New" panose="02070309020205020404" pitchFamily="49" charset="0"/>
              </a:rPr>
              <a:t>  "Age": 57,</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Start_Of_Presidency</a:t>
            </a:r>
            <a:r>
              <a:rPr lang="en-US" dirty="0">
                <a:latin typeface="Courier New" panose="02070309020205020404" pitchFamily="49" charset="0"/>
                <a:cs typeface="Courier New" panose="02070309020205020404" pitchFamily="49" charset="0"/>
              </a:rPr>
              <a:t>": 2009</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End_Of_Presidency</a:t>
            </a:r>
            <a:r>
              <a:rPr lang="en-US" dirty="0">
                <a:latin typeface="Courier New" panose="02070309020205020404" pitchFamily="49" charset="0"/>
                <a:cs typeface="Courier New" panose="02070309020205020404" pitchFamily="49" charset="0"/>
              </a:rPr>
              <a:t>": 2017</a:t>
            </a:r>
          </a:p>
          <a:p>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9956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Nesting in JSON.</a:t>
            </a:r>
            <a:endParaRPr lang="en-GB" dirty="0"/>
          </a:p>
        </p:txBody>
      </p:sp>
      <p:sp>
        <p:nvSpPr>
          <p:cNvPr id="3" name="Content Placeholder 2"/>
          <p:cNvSpPr>
            <a:spLocks noGrp="1"/>
          </p:cNvSpPr>
          <p:nvPr>
            <p:ph idx="1"/>
          </p:nvPr>
        </p:nvSpPr>
        <p:spPr>
          <a:xfrm>
            <a:off x="1078600" y="2052917"/>
            <a:ext cx="4111238" cy="4195481"/>
          </a:xfrm>
        </p:spPr>
        <p:txBody>
          <a:bodyPr>
            <a:normAutofit lnSpcReduction="10000"/>
          </a:bodyPr>
          <a:lstStyle/>
          <a:p>
            <a:r>
              <a:rPr lang="en-GB" sz="1900" dirty="0" smtClean="0"/>
              <a:t>Objects in JSON can contain other objects.</a:t>
            </a:r>
          </a:p>
          <a:p>
            <a:r>
              <a:rPr lang="en-GB" sz="1900" dirty="0" smtClean="0"/>
              <a:t>So, another way of storing the Barack Obama example, which also shows he was a two term US president would be :-</a:t>
            </a:r>
          </a:p>
          <a:p>
            <a:endParaRPr lang="en-GB" sz="1900" dirty="0" smtClean="0"/>
          </a:p>
          <a:p>
            <a:r>
              <a:rPr lang="en-GB" sz="1900" dirty="0" smtClean="0"/>
              <a:t>Terms is am array (list) containing two objects (dictionaries), which have the start and end years of the presidents terms.</a:t>
            </a:r>
          </a:p>
        </p:txBody>
      </p:sp>
      <p:sp>
        <p:nvSpPr>
          <p:cNvPr id="4" name="Content Placeholder 2"/>
          <p:cNvSpPr txBox="1">
            <a:spLocks/>
          </p:cNvSpPr>
          <p:nvPr/>
        </p:nvSpPr>
        <p:spPr>
          <a:xfrm>
            <a:off x="5939596" y="2052917"/>
            <a:ext cx="4111238"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GB" sz="1900" dirty="0">
              <a:latin typeface="Courier New" panose="02070309020205020404" pitchFamily="49" charset="0"/>
              <a:cs typeface="Courier New" panose="02070309020205020404" pitchFamily="49" charset="0"/>
            </a:endParaRPr>
          </a:p>
        </p:txBody>
      </p:sp>
      <p:sp>
        <p:nvSpPr>
          <p:cNvPr id="5" name="Rectangle 4"/>
          <p:cNvSpPr/>
          <p:nvPr/>
        </p:nvSpPr>
        <p:spPr>
          <a:xfrm>
            <a:off x="5348472" y="2052917"/>
            <a:ext cx="6096000" cy="4247317"/>
          </a:xfrm>
          <a:prstGeom prst="rect">
            <a:avLst/>
          </a:prstGeom>
        </p:spPr>
        <p:txBody>
          <a:bodyPr>
            <a:spAutoFit/>
          </a:bodyPr>
          <a:lstStyle/>
          <a:p>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":"Barack",</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Surname":"Obama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"Age":57,</a:t>
            </a:r>
          </a:p>
          <a:p>
            <a:r>
              <a:rPr lang="en-US" dirty="0">
                <a:latin typeface="Courier New" panose="02070309020205020404" pitchFamily="49" charset="0"/>
                <a:cs typeface="Courier New" panose="02070309020205020404" pitchFamily="49" charset="0"/>
              </a:rPr>
              <a:t>   "Terms":[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"Start":2009,</a:t>
            </a:r>
          </a:p>
          <a:p>
            <a:r>
              <a:rPr lang="en-US" dirty="0">
                <a:latin typeface="Courier New" panose="02070309020205020404" pitchFamily="49" charset="0"/>
                <a:cs typeface="Courier New" panose="02070309020205020404" pitchFamily="49" charset="0"/>
              </a:rPr>
              <a:t>         "End":2013</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"Start":2013,</a:t>
            </a:r>
          </a:p>
          <a:p>
            <a:r>
              <a:rPr lang="en-US" dirty="0">
                <a:latin typeface="Courier New" panose="02070309020205020404" pitchFamily="49" charset="0"/>
                <a:cs typeface="Courier New" panose="02070309020205020404" pitchFamily="49" charset="0"/>
              </a:rPr>
              <a:t>         "End":2017</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9800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369" y="230296"/>
            <a:ext cx="9404723" cy="1400530"/>
          </a:xfrm>
        </p:spPr>
        <p:txBody>
          <a:bodyPr/>
          <a:lstStyle/>
          <a:p>
            <a:r>
              <a:rPr lang="en-GB" dirty="0" smtClean="0"/>
              <a:t>JSON </a:t>
            </a:r>
            <a:r>
              <a:rPr lang="en-GB" smtClean="0"/>
              <a:t>is Pedantic</a:t>
            </a:r>
            <a:endParaRPr lang="en-GB" dirty="0"/>
          </a:p>
        </p:txBody>
      </p:sp>
      <p:sp>
        <p:nvSpPr>
          <p:cNvPr id="3" name="Content Placeholder 2"/>
          <p:cNvSpPr>
            <a:spLocks noGrp="1"/>
          </p:cNvSpPr>
          <p:nvPr>
            <p:ph idx="1"/>
          </p:nvPr>
        </p:nvSpPr>
        <p:spPr>
          <a:xfrm>
            <a:off x="1103313" y="2052918"/>
            <a:ext cx="4498418" cy="4195481"/>
          </a:xfrm>
        </p:spPr>
        <p:txBody>
          <a:bodyPr>
            <a:normAutofit fontScale="92500" lnSpcReduction="20000"/>
          </a:bodyPr>
          <a:lstStyle/>
          <a:p>
            <a:r>
              <a:rPr lang="en-GB" dirty="0" smtClean="0"/>
              <a:t>JSON is pedantic.</a:t>
            </a:r>
          </a:p>
          <a:p>
            <a:r>
              <a:rPr lang="en-GB" dirty="0" smtClean="0"/>
              <a:t>Even a single quote, comma or bracket of the wrong type or in the wrong place will make your document invalid.</a:t>
            </a:r>
          </a:p>
          <a:p>
            <a:r>
              <a:rPr lang="en-GB" dirty="0" smtClean="0"/>
              <a:t>Writing JSON by hand is hard and painful.</a:t>
            </a:r>
          </a:p>
          <a:p>
            <a:endParaRPr lang="en-GB" dirty="0"/>
          </a:p>
          <a:p>
            <a:r>
              <a:rPr lang="en-GB" dirty="0" smtClean="0"/>
              <a:t>Sometimes when you get JSON from somewhere, it will also come as a single line.</a:t>
            </a:r>
          </a:p>
          <a:p>
            <a:r>
              <a:rPr lang="en-GB" dirty="0" smtClean="0"/>
              <a:t>This makes it hard to see any structure in it. (See example on right)</a:t>
            </a:r>
            <a:endParaRPr lang="en-GB" dirty="0"/>
          </a:p>
        </p:txBody>
      </p:sp>
      <p:sp>
        <p:nvSpPr>
          <p:cNvPr id="5" name="Rectangle 4"/>
          <p:cNvSpPr/>
          <p:nvPr/>
        </p:nvSpPr>
        <p:spPr>
          <a:xfrm>
            <a:off x="6120714" y="2052918"/>
            <a:ext cx="5659394" cy="923330"/>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{"Firstname":"Barack","Surname":"Obama","Age":57,"Terms":[{"Start":2009,"End":2013},{"Start":2013,"End":2017}]}</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9007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369" y="230296"/>
            <a:ext cx="9404723" cy="1400530"/>
          </a:xfrm>
        </p:spPr>
        <p:txBody>
          <a:bodyPr/>
          <a:lstStyle/>
          <a:p>
            <a:r>
              <a:rPr lang="en-GB" dirty="0" smtClean="0"/>
              <a:t>Tools to help (1/2).</a:t>
            </a:r>
            <a:endParaRPr lang="en-GB" dirty="0"/>
          </a:p>
        </p:txBody>
      </p:sp>
      <p:sp>
        <p:nvSpPr>
          <p:cNvPr id="3" name="Content Placeholder 2"/>
          <p:cNvSpPr>
            <a:spLocks noGrp="1"/>
          </p:cNvSpPr>
          <p:nvPr>
            <p:ph idx="1"/>
          </p:nvPr>
        </p:nvSpPr>
        <p:spPr>
          <a:xfrm>
            <a:off x="1103313" y="2052918"/>
            <a:ext cx="4498418" cy="4195481"/>
          </a:xfrm>
        </p:spPr>
        <p:txBody>
          <a:bodyPr>
            <a:normAutofit fontScale="92500" lnSpcReduction="20000"/>
          </a:bodyPr>
          <a:lstStyle/>
          <a:p>
            <a:r>
              <a:rPr lang="en-GB" dirty="0" smtClean="0"/>
              <a:t>If you name a file as .</a:t>
            </a:r>
            <a:r>
              <a:rPr lang="en-GB" dirty="0" err="1" smtClean="0"/>
              <a:t>json</a:t>
            </a:r>
            <a:r>
              <a:rPr lang="en-GB" dirty="0" smtClean="0"/>
              <a:t> in </a:t>
            </a:r>
            <a:r>
              <a:rPr lang="en-GB" dirty="0" err="1" smtClean="0"/>
              <a:t>Pycharm</a:t>
            </a:r>
            <a:r>
              <a:rPr lang="en-GB" dirty="0" smtClean="0"/>
              <a:t>, it will provide syntax highlighting and error handling via the red underlining.</a:t>
            </a:r>
          </a:p>
          <a:p>
            <a:endParaRPr lang="en-GB" dirty="0"/>
          </a:p>
          <a:p>
            <a:r>
              <a:rPr lang="en-GB" dirty="0" smtClean="0"/>
              <a:t>Type in the JSON on the right. Be very careful to get all the quotes and punctuation correct.</a:t>
            </a:r>
          </a:p>
          <a:p>
            <a:r>
              <a:rPr lang="en-GB" dirty="0" smtClean="0"/>
              <a:t>Use the Syntax Highlighting to find a missing , and put it in.</a:t>
            </a:r>
          </a:p>
          <a:p>
            <a:r>
              <a:rPr lang="en-GB" dirty="0" smtClean="0"/>
              <a:t>In the </a:t>
            </a:r>
            <a:r>
              <a:rPr lang="en-GB" dirty="0" err="1" smtClean="0"/>
              <a:t>Pycharm</a:t>
            </a:r>
            <a:r>
              <a:rPr lang="en-GB" dirty="0" smtClean="0"/>
              <a:t> Menu, use the Code -&gt; Reformat Code options in the menu to make the JSON look pretty.</a:t>
            </a:r>
          </a:p>
        </p:txBody>
      </p:sp>
      <p:sp>
        <p:nvSpPr>
          <p:cNvPr id="4" name="Rectangle 3"/>
          <p:cNvSpPr/>
          <p:nvPr/>
        </p:nvSpPr>
        <p:spPr>
          <a:xfrm>
            <a:off x="5601730" y="2052918"/>
            <a:ext cx="6096000" cy="646331"/>
          </a:xfrm>
          <a:prstGeom prst="rect">
            <a:avLst/>
          </a:prstGeom>
        </p:spPr>
        <p:txBody>
          <a:bodyPr>
            <a:spAutoFit/>
          </a:bodyPr>
          <a:lstStyle/>
          <a:p>
            <a:r>
              <a:rPr lang="en-US" dirty="0"/>
              <a:t>{"Firstname":"Bill","Surname":"Clinton","Age":71,"Terms":[{"Start":1993,"End":1997</a:t>
            </a:r>
            <a:r>
              <a:rPr lang="en-US" dirty="0" smtClean="0"/>
              <a:t>}{"</a:t>
            </a:r>
            <a:r>
              <a:rPr lang="en-US" dirty="0"/>
              <a:t>Start":1997,"End":2001}]}</a:t>
            </a:r>
            <a:endParaRPr lang="en-GB" dirty="0"/>
          </a:p>
        </p:txBody>
      </p:sp>
      <p:pic>
        <p:nvPicPr>
          <p:cNvPr id="6" name="Picture 5"/>
          <p:cNvPicPr>
            <a:picLocks noChangeAspect="1"/>
          </p:cNvPicPr>
          <p:nvPr/>
        </p:nvPicPr>
        <p:blipFill>
          <a:blip r:embed="rId2"/>
          <a:stretch>
            <a:fillRect/>
          </a:stretch>
        </p:blipFill>
        <p:spPr>
          <a:xfrm>
            <a:off x="8781534" y="4074918"/>
            <a:ext cx="2695961" cy="2335793"/>
          </a:xfrm>
          <a:prstGeom prst="rect">
            <a:avLst/>
          </a:prstGeom>
        </p:spPr>
      </p:pic>
    </p:spTree>
    <p:extLst>
      <p:ext uri="{BB962C8B-B14F-4D97-AF65-F5344CB8AC3E}">
        <p14:creationId xmlns:p14="http://schemas.microsoft.com/office/powerpoint/2010/main" val="2177854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369" y="230296"/>
            <a:ext cx="9404723" cy="1400530"/>
          </a:xfrm>
        </p:spPr>
        <p:txBody>
          <a:bodyPr/>
          <a:lstStyle/>
          <a:p>
            <a:r>
              <a:rPr lang="en-GB" dirty="0" smtClean="0"/>
              <a:t>Tools to help (2/2).</a:t>
            </a:r>
            <a:endParaRPr lang="en-GB" dirty="0"/>
          </a:p>
        </p:txBody>
      </p:sp>
      <p:sp>
        <p:nvSpPr>
          <p:cNvPr id="3" name="Content Placeholder 2"/>
          <p:cNvSpPr>
            <a:spLocks noGrp="1"/>
          </p:cNvSpPr>
          <p:nvPr>
            <p:ph idx="1"/>
          </p:nvPr>
        </p:nvSpPr>
        <p:spPr>
          <a:xfrm>
            <a:off x="1103313" y="2052918"/>
            <a:ext cx="8996276" cy="1448163"/>
          </a:xfrm>
        </p:spPr>
        <p:txBody>
          <a:bodyPr>
            <a:normAutofit/>
          </a:bodyPr>
          <a:lstStyle/>
          <a:p>
            <a:r>
              <a:rPr lang="en-GB" dirty="0" smtClean="0"/>
              <a:t>There are also web based tools that can help.</a:t>
            </a:r>
          </a:p>
          <a:p>
            <a:endParaRPr lang="en-GB" dirty="0"/>
          </a:p>
          <a:p>
            <a:r>
              <a:rPr lang="en-GB" dirty="0" smtClean="0"/>
              <a:t>I </a:t>
            </a:r>
            <a:r>
              <a:rPr lang="en-GB" dirty="0"/>
              <a:t>recommend https://</a:t>
            </a:r>
            <a:r>
              <a:rPr lang="en-GB" dirty="0" smtClean="0"/>
              <a:t>codebeautify.org/jsonvalidator</a:t>
            </a:r>
          </a:p>
        </p:txBody>
      </p:sp>
      <p:pic>
        <p:nvPicPr>
          <p:cNvPr id="5" name="Picture 4"/>
          <p:cNvPicPr>
            <a:picLocks noChangeAspect="1"/>
          </p:cNvPicPr>
          <p:nvPr/>
        </p:nvPicPr>
        <p:blipFill>
          <a:blip r:embed="rId2"/>
          <a:stretch>
            <a:fillRect/>
          </a:stretch>
        </p:blipFill>
        <p:spPr>
          <a:xfrm>
            <a:off x="5914767" y="3772159"/>
            <a:ext cx="5939481" cy="2706079"/>
          </a:xfrm>
          <a:prstGeom prst="rect">
            <a:avLst/>
          </a:prstGeom>
        </p:spPr>
      </p:pic>
    </p:spTree>
    <p:extLst>
      <p:ext uri="{BB962C8B-B14F-4D97-AF65-F5344CB8AC3E}">
        <p14:creationId xmlns:p14="http://schemas.microsoft.com/office/powerpoint/2010/main" val="1180406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80815" y="1123550"/>
            <a:ext cx="8825657" cy="1915647"/>
          </a:xfrm>
        </p:spPr>
        <p:txBody>
          <a:bodyPr/>
          <a:lstStyle/>
          <a:p>
            <a:r>
              <a:rPr lang="en-GB" dirty="0" smtClean="0"/>
              <a:t>Alternatives – JSON (practical)</a:t>
            </a:r>
            <a:endParaRPr lang="en-GB" dirty="0"/>
          </a:p>
        </p:txBody>
      </p:sp>
    </p:spTree>
    <p:extLst>
      <p:ext uri="{BB962C8B-B14F-4D97-AF65-F5344CB8AC3E}">
        <p14:creationId xmlns:p14="http://schemas.microsoft.com/office/powerpoint/2010/main" val="663902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Loading Objects from JSON.</a:t>
            </a:r>
            <a:endParaRPr lang="en-GB" dirty="0"/>
          </a:p>
        </p:txBody>
      </p:sp>
      <p:sp>
        <p:nvSpPr>
          <p:cNvPr id="3" name="Content Placeholder 2"/>
          <p:cNvSpPr>
            <a:spLocks noGrp="1"/>
          </p:cNvSpPr>
          <p:nvPr>
            <p:ph idx="1"/>
          </p:nvPr>
        </p:nvSpPr>
        <p:spPr>
          <a:xfrm>
            <a:off x="1078600" y="2052917"/>
            <a:ext cx="4111238" cy="4195481"/>
          </a:xfrm>
        </p:spPr>
        <p:txBody>
          <a:bodyPr>
            <a:normAutofit/>
          </a:bodyPr>
          <a:lstStyle/>
          <a:p>
            <a:r>
              <a:rPr lang="en-GB" sz="1900" dirty="0" smtClean="0"/>
              <a:t>Create a file with the contents on the right called “week11_example8.json”</a:t>
            </a:r>
          </a:p>
          <a:p>
            <a:endParaRPr lang="en-GB" sz="1900" dirty="0" smtClean="0"/>
          </a:p>
        </p:txBody>
      </p:sp>
      <p:sp>
        <p:nvSpPr>
          <p:cNvPr id="4" name="Content Placeholder 2"/>
          <p:cNvSpPr txBox="1">
            <a:spLocks/>
          </p:cNvSpPr>
          <p:nvPr/>
        </p:nvSpPr>
        <p:spPr>
          <a:xfrm>
            <a:off x="5939596" y="2052917"/>
            <a:ext cx="4111238"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GB" sz="1900" dirty="0">
              <a:latin typeface="Courier New" panose="02070309020205020404" pitchFamily="49" charset="0"/>
              <a:cs typeface="Courier New" panose="02070309020205020404" pitchFamily="49" charset="0"/>
            </a:endParaRPr>
          </a:p>
        </p:txBody>
      </p:sp>
      <p:sp>
        <p:nvSpPr>
          <p:cNvPr id="6" name="Rectangle 5"/>
          <p:cNvSpPr/>
          <p:nvPr/>
        </p:nvSpPr>
        <p:spPr>
          <a:xfrm>
            <a:off x="5939596" y="1960340"/>
            <a:ext cx="6096000" cy="3970318"/>
          </a:xfrm>
          <a:prstGeom prst="rect">
            <a:avLst/>
          </a:prstGeom>
        </p:spPr>
        <p:txBody>
          <a:bodyPr>
            <a:spAutoFit/>
          </a:bodyPr>
          <a:lstStyle/>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"Ronald",</a:t>
            </a:r>
          </a:p>
          <a:p>
            <a:r>
              <a:rPr lang="en-US" dirty="0">
                <a:latin typeface="Courier New" panose="02070309020205020404" pitchFamily="49" charset="0"/>
                <a:cs typeface="Courier New" panose="02070309020205020404" pitchFamily="49" charset="0"/>
              </a:rPr>
              <a:t>  "Surname": "Reagan",</a:t>
            </a:r>
          </a:p>
          <a:p>
            <a:r>
              <a:rPr lang="en-US" dirty="0">
                <a:latin typeface="Courier New" panose="02070309020205020404" pitchFamily="49" charset="0"/>
                <a:cs typeface="Courier New" panose="02070309020205020404" pitchFamily="49" charset="0"/>
              </a:rPr>
              <a:t>  "Terms":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"Start": 1981,</a:t>
            </a:r>
          </a:p>
          <a:p>
            <a:r>
              <a:rPr lang="en-US" dirty="0">
                <a:latin typeface="Courier New" panose="02070309020205020404" pitchFamily="49" charset="0"/>
                <a:cs typeface="Courier New" panose="02070309020205020404" pitchFamily="49" charset="0"/>
              </a:rPr>
              <a:t>      "End": 1985</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"Start": 1985,</a:t>
            </a:r>
          </a:p>
          <a:p>
            <a:r>
              <a:rPr lang="en-US" dirty="0">
                <a:latin typeface="Courier New" panose="02070309020205020404" pitchFamily="49" charset="0"/>
                <a:cs typeface="Courier New" panose="02070309020205020404" pitchFamily="49" charset="0"/>
              </a:rPr>
              <a:t>      "End": 1989</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2715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code to load it.</a:t>
            </a:r>
            <a:endParaRPr lang="en-GB" dirty="0"/>
          </a:p>
        </p:txBody>
      </p:sp>
      <p:sp>
        <p:nvSpPr>
          <p:cNvPr id="3" name="Content Placeholder 2"/>
          <p:cNvSpPr>
            <a:spLocks noGrp="1"/>
          </p:cNvSpPr>
          <p:nvPr>
            <p:ph idx="1"/>
          </p:nvPr>
        </p:nvSpPr>
        <p:spPr>
          <a:xfrm>
            <a:off x="1078600" y="2052917"/>
            <a:ext cx="10503800" cy="4195481"/>
          </a:xfrm>
        </p:spPr>
        <p:txBody>
          <a:bodyPr>
            <a:normAutofit/>
          </a:bodyPr>
          <a:lstStyle/>
          <a:p>
            <a:r>
              <a:rPr lang="en-GB" sz="1900" dirty="0" smtClean="0"/>
              <a:t>Python has a </a:t>
            </a:r>
            <a:r>
              <a:rPr lang="en-GB" sz="1900" dirty="0" err="1" smtClean="0"/>
              <a:t>json</a:t>
            </a:r>
            <a:r>
              <a:rPr lang="en-GB" sz="1900" dirty="0" smtClean="0"/>
              <a:t> module in the standard library.</a:t>
            </a:r>
          </a:p>
          <a:p>
            <a:r>
              <a:rPr lang="en-GB" sz="1900" dirty="0" smtClean="0"/>
              <a:t>You can use it to work on strings that are in the JSON format, or files that contain JSON formatted text.</a:t>
            </a:r>
          </a:p>
          <a:p>
            <a:r>
              <a:rPr lang="en-GB" sz="1900" dirty="0" smtClean="0"/>
              <a:t>You can use it both read and write JSON, and do various automatic operations with converting Python structures to JSON and vice versa.</a:t>
            </a:r>
          </a:p>
          <a:p>
            <a:pPr lvl="1"/>
            <a:r>
              <a:rPr lang="en-GB" sz="1700" dirty="0" smtClean="0"/>
              <a:t>By default, JSON is loaded as a dictionary.</a:t>
            </a:r>
          </a:p>
          <a:p>
            <a:endParaRPr lang="en-GB" sz="1900" dirty="0"/>
          </a:p>
          <a:p>
            <a:r>
              <a:rPr lang="en-GB" sz="1900" dirty="0" smtClean="0"/>
              <a:t>On the next slide, we will load the JSON we just wrote.</a:t>
            </a:r>
          </a:p>
        </p:txBody>
      </p:sp>
      <p:sp>
        <p:nvSpPr>
          <p:cNvPr id="4" name="Content Placeholder 2"/>
          <p:cNvSpPr txBox="1">
            <a:spLocks/>
          </p:cNvSpPr>
          <p:nvPr/>
        </p:nvSpPr>
        <p:spPr>
          <a:xfrm>
            <a:off x="5939596" y="2052917"/>
            <a:ext cx="4111238"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GB"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204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80815" y="1123550"/>
            <a:ext cx="8825657" cy="1915647"/>
          </a:xfrm>
        </p:spPr>
        <p:txBody>
          <a:bodyPr/>
          <a:lstStyle/>
          <a:p>
            <a:r>
              <a:rPr lang="en-GB" dirty="0" smtClean="0"/>
              <a:t>Recapping loading and saving text files.</a:t>
            </a:r>
            <a:endParaRPr lang="en-GB" dirty="0"/>
          </a:p>
        </p:txBody>
      </p:sp>
    </p:spTree>
    <p:extLst>
      <p:ext uri="{BB962C8B-B14F-4D97-AF65-F5344CB8AC3E}">
        <p14:creationId xmlns:p14="http://schemas.microsoft.com/office/powerpoint/2010/main" val="2788569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57" y="425593"/>
            <a:ext cx="9404723" cy="1400530"/>
          </a:xfrm>
        </p:spPr>
        <p:txBody>
          <a:bodyPr/>
          <a:lstStyle/>
          <a:p>
            <a:r>
              <a:rPr lang="en-GB" dirty="0" smtClean="0"/>
              <a:t>Loading – Example.</a:t>
            </a:r>
            <a:endParaRPr lang="en-GB" dirty="0"/>
          </a:p>
        </p:txBody>
      </p:sp>
      <p:sp>
        <p:nvSpPr>
          <p:cNvPr id="4" name="Content Placeholder 2"/>
          <p:cNvSpPr txBox="1">
            <a:spLocks/>
          </p:cNvSpPr>
          <p:nvPr/>
        </p:nvSpPr>
        <p:spPr>
          <a:xfrm>
            <a:off x="5939596" y="2052917"/>
            <a:ext cx="4111238"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GB" sz="1900" dirty="0">
              <a:latin typeface="Courier New" panose="02070309020205020404" pitchFamily="49" charset="0"/>
              <a:cs typeface="Courier New" panose="02070309020205020404" pitchFamily="49" charset="0"/>
            </a:endParaRPr>
          </a:p>
        </p:txBody>
      </p:sp>
      <p:sp>
        <p:nvSpPr>
          <p:cNvPr id="6" name="Rectangle 5"/>
          <p:cNvSpPr/>
          <p:nvPr/>
        </p:nvSpPr>
        <p:spPr>
          <a:xfrm>
            <a:off x="1408669" y="1859340"/>
            <a:ext cx="9720649" cy="2862322"/>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 Week11, Example8</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import </a:t>
            </a:r>
            <a:r>
              <a:rPr lang="en-GB" dirty="0" err="1">
                <a:latin typeface="Courier New" panose="02070309020205020404" pitchFamily="49" charset="0"/>
                <a:cs typeface="Courier New" panose="02070309020205020404" pitchFamily="49" charset="0"/>
              </a:rPr>
              <a:t>json</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with open("week11_example8.json") as </a:t>
            </a:r>
            <a:r>
              <a:rPr lang="en-GB" dirty="0" err="1">
                <a:latin typeface="Courier New" panose="02070309020205020404" pitchFamily="49" charset="0"/>
                <a:cs typeface="Courier New" panose="02070309020205020404" pitchFamily="49" charset="0"/>
              </a:rPr>
              <a:t>jf</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president = </a:t>
            </a:r>
            <a:r>
              <a:rPr lang="en-GB" dirty="0" err="1">
                <a:latin typeface="Courier New" panose="02070309020205020404" pitchFamily="49" charset="0"/>
                <a:cs typeface="Courier New" panose="02070309020205020404" pitchFamily="49" charset="0"/>
              </a:rPr>
              <a:t>json.load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jf</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print(type(president))</a:t>
            </a:r>
          </a:p>
          <a:p>
            <a:r>
              <a:rPr lang="en-GB" dirty="0">
                <a:latin typeface="Courier New" panose="02070309020205020404" pitchFamily="49" charset="0"/>
                <a:cs typeface="Courier New" panose="02070309020205020404" pitchFamily="49" charset="0"/>
              </a:rPr>
              <a:t>    print(</a:t>
            </a:r>
            <a:r>
              <a:rPr lang="en-GB" dirty="0" err="1">
                <a:latin typeface="Courier New" panose="02070309020205020404" pitchFamily="49" charset="0"/>
                <a:cs typeface="Courier New" panose="02070309020205020404" pitchFamily="49" charset="0"/>
              </a:rPr>
              <a:t>f"This</a:t>
            </a:r>
            <a:r>
              <a:rPr lang="en-GB" dirty="0">
                <a:latin typeface="Courier New" panose="02070309020205020404" pitchFamily="49" charset="0"/>
                <a:cs typeface="Courier New" panose="02070309020205020404" pitchFamily="49" charset="0"/>
              </a:rPr>
              <a:t> presidents first name is {president['</a:t>
            </a:r>
            <a:r>
              <a:rPr lang="en-GB" dirty="0" err="1">
                <a:latin typeface="Courier New" panose="02070309020205020404" pitchFamily="49" charset="0"/>
                <a:cs typeface="Courier New" panose="02070309020205020404" pitchFamily="49" charset="0"/>
              </a:rPr>
              <a:t>Firstname</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termcount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len</a:t>
            </a:r>
            <a:r>
              <a:rPr lang="en-GB" dirty="0">
                <a:latin typeface="Courier New" panose="02070309020205020404" pitchFamily="49" charset="0"/>
                <a:cs typeface="Courier New" panose="02070309020205020404" pitchFamily="49" charset="0"/>
              </a:rPr>
              <a:t>(president["Terms"])</a:t>
            </a:r>
          </a:p>
          <a:p>
            <a:r>
              <a:rPr lang="en-GB" dirty="0">
                <a:latin typeface="Courier New" panose="02070309020205020404" pitchFamily="49" charset="0"/>
                <a:cs typeface="Courier New" panose="02070309020205020404" pitchFamily="49" charset="0"/>
              </a:rPr>
              <a:t>    print(</a:t>
            </a:r>
            <a:r>
              <a:rPr lang="en-GB" dirty="0" err="1">
                <a:latin typeface="Courier New" panose="02070309020205020404" pitchFamily="49" charset="0"/>
                <a:cs typeface="Courier New" panose="02070309020205020404" pitchFamily="49" charset="0"/>
              </a:rPr>
              <a:t>f"This</a:t>
            </a:r>
            <a:r>
              <a:rPr lang="en-GB" dirty="0">
                <a:latin typeface="Courier New" panose="02070309020205020404" pitchFamily="49" charset="0"/>
                <a:cs typeface="Courier New" panose="02070309020205020404" pitchFamily="49" charset="0"/>
              </a:rPr>
              <a:t> president served {</a:t>
            </a:r>
            <a:r>
              <a:rPr lang="en-GB" dirty="0" err="1">
                <a:latin typeface="Courier New" panose="02070309020205020404" pitchFamily="49" charset="0"/>
                <a:cs typeface="Courier New" panose="02070309020205020404" pitchFamily="49" charset="0"/>
              </a:rPr>
              <a:t>termcount</a:t>
            </a:r>
            <a:r>
              <a:rPr lang="en-GB" dirty="0">
                <a:latin typeface="Courier New" panose="02070309020205020404" pitchFamily="49" charset="0"/>
                <a:cs typeface="Courier New" panose="02070309020205020404" pitchFamily="49" charset="0"/>
              </a:rPr>
              <a:t>} terms")</a:t>
            </a:r>
          </a:p>
        </p:txBody>
      </p:sp>
      <p:sp>
        <p:nvSpPr>
          <p:cNvPr id="7" name="Rectangle 6"/>
          <p:cNvSpPr/>
          <p:nvPr/>
        </p:nvSpPr>
        <p:spPr>
          <a:xfrm>
            <a:off x="1446076" y="5109173"/>
            <a:ext cx="9345492" cy="923330"/>
          </a:xfrm>
          <a:prstGeom prst="rect">
            <a:avLst/>
          </a:prstGeom>
        </p:spPr>
        <p:txBody>
          <a:bodyPr wrap="square">
            <a:spAutoFit/>
          </a:bodyPr>
          <a:lstStyle/>
          <a:p>
            <a:pPr marL="285750" indent="-285750">
              <a:buFont typeface="Arial" panose="020B0604020202020204" pitchFamily="34" charset="0"/>
              <a:buChar char="•"/>
            </a:pPr>
            <a:r>
              <a:rPr lang="en-GB" dirty="0">
                <a:solidFill>
                  <a:srgbClr val="FFFF00"/>
                </a:solidFill>
              </a:rPr>
              <a:t>Type in the </a:t>
            </a:r>
            <a:r>
              <a:rPr lang="en-GB" dirty="0" smtClean="0">
                <a:solidFill>
                  <a:srgbClr val="FFFF00"/>
                </a:solidFill>
              </a:rPr>
              <a:t>code.</a:t>
            </a:r>
          </a:p>
          <a:p>
            <a:pPr marL="285750" indent="-285750">
              <a:buFont typeface="Arial" panose="020B0604020202020204" pitchFamily="34" charset="0"/>
              <a:buChar char="•"/>
            </a:pPr>
            <a:r>
              <a:rPr lang="en-GB" dirty="0" smtClean="0">
                <a:solidFill>
                  <a:srgbClr val="FFFF00"/>
                </a:solidFill>
              </a:rPr>
              <a:t>Can </a:t>
            </a:r>
            <a:r>
              <a:rPr lang="en-GB" dirty="0">
                <a:solidFill>
                  <a:srgbClr val="FFFF00"/>
                </a:solidFill>
              </a:rPr>
              <a:t>you predict what it will do </a:t>
            </a:r>
            <a:r>
              <a:rPr lang="en-GB" dirty="0" smtClean="0">
                <a:solidFill>
                  <a:srgbClr val="FFFF00"/>
                </a:solidFill>
              </a:rPr>
              <a:t>?</a:t>
            </a:r>
          </a:p>
          <a:p>
            <a:pPr marL="742950" lvl="1" indent="-285750">
              <a:buFont typeface="Arial" panose="020B0604020202020204" pitchFamily="34" charset="0"/>
              <a:buChar char="•"/>
            </a:pPr>
            <a:r>
              <a:rPr lang="en-GB" dirty="0" smtClean="0">
                <a:solidFill>
                  <a:srgbClr val="FFFF00"/>
                </a:solidFill>
              </a:rPr>
              <a:t>Particularly, what Python type will this be ?</a:t>
            </a:r>
            <a:endParaRPr lang="en-GB" dirty="0">
              <a:solidFill>
                <a:srgbClr val="FFFF00"/>
              </a:solidFill>
            </a:endParaRPr>
          </a:p>
        </p:txBody>
      </p:sp>
      <p:cxnSp>
        <p:nvCxnSpPr>
          <p:cNvPr id="9" name="Straight Connector 8"/>
          <p:cNvCxnSpPr/>
          <p:nvPr/>
        </p:nvCxnSpPr>
        <p:spPr>
          <a:xfrm flipH="1">
            <a:off x="547257" y="5815914"/>
            <a:ext cx="1265068" cy="0"/>
          </a:xfrm>
          <a:prstGeom prst="line">
            <a:avLst/>
          </a:prstGeom>
          <a:ln w="53975">
            <a:head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7257" y="3698789"/>
            <a:ext cx="0" cy="2101936"/>
          </a:xfrm>
          <a:prstGeom prst="line">
            <a:avLst/>
          </a:prstGeom>
          <a:ln w="53975">
            <a:head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47257" y="3715265"/>
            <a:ext cx="1339208" cy="0"/>
          </a:xfrm>
          <a:prstGeom prst="line">
            <a:avLst/>
          </a:prstGeom>
          <a:ln w="53975">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69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Python To JSON</a:t>
            </a:r>
            <a:endParaRPr lang="en-GB" dirty="0"/>
          </a:p>
        </p:txBody>
      </p:sp>
      <p:sp>
        <p:nvSpPr>
          <p:cNvPr id="3" name="Content Placeholder 2"/>
          <p:cNvSpPr>
            <a:spLocks noGrp="1"/>
          </p:cNvSpPr>
          <p:nvPr>
            <p:ph idx="1"/>
          </p:nvPr>
        </p:nvSpPr>
        <p:spPr/>
        <p:txBody>
          <a:bodyPr/>
          <a:lstStyle/>
          <a:p>
            <a:r>
              <a:rPr lang="en-GB" dirty="0" smtClean="0"/>
              <a:t>While the built in Python library is easy to use to READ JSON, it is much harder to save python </a:t>
            </a:r>
            <a:r>
              <a:rPr lang="en-GB" dirty="0" err="1" smtClean="0"/>
              <a:t>datastructures</a:t>
            </a:r>
            <a:r>
              <a:rPr lang="en-GB" dirty="0" smtClean="0"/>
              <a:t> to JSON.</a:t>
            </a:r>
          </a:p>
          <a:p>
            <a:r>
              <a:rPr lang="en-GB" dirty="0" smtClean="0"/>
              <a:t>This is because not all Python data structures convert neatly to JSON.</a:t>
            </a:r>
          </a:p>
          <a:p>
            <a:r>
              <a:rPr lang="en-GB" dirty="0" smtClean="0"/>
              <a:t>For example, if you tried to save a dictionary containing data </a:t>
            </a:r>
            <a:r>
              <a:rPr lang="en-GB" dirty="0" smtClean="0"/>
              <a:t>about </a:t>
            </a:r>
            <a:r>
              <a:rPr lang="en-GB" dirty="0" smtClean="0"/>
              <a:t>a person, where the persons date of birth was represented by a date object from the </a:t>
            </a:r>
            <a:r>
              <a:rPr lang="en-GB" dirty="0" err="1" smtClean="0"/>
              <a:t>datetime</a:t>
            </a:r>
            <a:r>
              <a:rPr lang="en-GB" dirty="0" smtClean="0"/>
              <a:t> standard library, how would you represent this within the JSON types ?</a:t>
            </a:r>
          </a:p>
        </p:txBody>
      </p:sp>
    </p:spTree>
    <p:extLst>
      <p:ext uri="{BB962C8B-B14F-4D97-AF65-F5344CB8AC3E}">
        <p14:creationId xmlns:p14="http://schemas.microsoft.com/office/powerpoint/2010/main" val="1196710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 of the type problem.</a:t>
            </a:r>
            <a:endParaRPr lang="en-GB" dirty="0"/>
          </a:p>
        </p:txBody>
      </p:sp>
      <p:sp>
        <p:nvSpPr>
          <p:cNvPr id="4" name="Rectangle 3"/>
          <p:cNvSpPr/>
          <p:nvPr/>
        </p:nvSpPr>
        <p:spPr>
          <a:xfrm>
            <a:off x="5886616" y="1670368"/>
            <a:ext cx="6096000" cy="2462213"/>
          </a:xfrm>
          <a:prstGeom prst="rect">
            <a:avLst/>
          </a:prstGeom>
        </p:spPr>
        <p:txBody>
          <a:bodyPr>
            <a:spAutoFit/>
          </a:bodyPr>
          <a:lstStyle/>
          <a:p>
            <a:r>
              <a:rPr lang="en-GB" sz="1400" dirty="0">
                <a:latin typeface="Courier New" panose="02070309020205020404" pitchFamily="49" charset="0"/>
                <a:cs typeface="Courier New" panose="02070309020205020404" pitchFamily="49" charset="0"/>
              </a:rPr>
              <a:t># Week11, Example9</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import </a:t>
            </a:r>
            <a:r>
              <a:rPr lang="en-GB" sz="1400" dirty="0" err="1">
                <a:latin typeface="Courier New" panose="02070309020205020404" pitchFamily="49" charset="0"/>
                <a:cs typeface="Courier New" panose="02070309020205020404" pitchFamily="49" charset="0"/>
              </a:rPr>
              <a:t>json</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import </a:t>
            </a:r>
            <a:r>
              <a:rPr lang="en-GB" sz="1400" dirty="0" err="1">
                <a:latin typeface="Courier New" panose="02070309020205020404" pitchFamily="49" charset="0"/>
                <a:cs typeface="Courier New" panose="02070309020205020404" pitchFamily="49" charset="0"/>
              </a:rPr>
              <a:t>datetime</a:t>
            </a:r>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r>
              <a:rPr lang="en-GB" sz="1400" dirty="0" smtClean="0">
                <a:latin typeface="Courier New" panose="02070309020205020404" pitchFamily="49" charset="0"/>
                <a:cs typeface="Courier New" panose="02070309020205020404" pitchFamily="49" charset="0"/>
              </a:rPr>
              <a:t>person </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"name": "Albert </a:t>
            </a:r>
            <a:r>
              <a:rPr lang="en-GB" sz="1400" dirty="0" err="1">
                <a:latin typeface="Courier New" panose="02070309020205020404" pitchFamily="49" charset="0"/>
                <a:cs typeface="Courier New" panose="02070309020205020404" pitchFamily="49" charset="0"/>
              </a:rPr>
              <a:t>Einstien</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"dob": </a:t>
            </a:r>
            <a:r>
              <a:rPr lang="en-GB" sz="1400" dirty="0" err="1">
                <a:latin typeface="Courier New" panose="02070309020205020404" pitchFamily="49" charset="0"/>
                <a:cs typeface="Courier New" panose="02070309020205020404" pitchFamily="49" charset="0"/>
              </a:rPr>
              <a:t>datetime.date</a:t>
            </a:r>
            <a:r>
              <a:rPr lang="en-GB" sz="1400" dirty="0">
                <a:latin typeface="Courier New" panose="02070309020205020404" pitchFamily="49" charset="0"/>
                <a:cs typeface="Courier New" panose="02070309020205020404" pitchFamily="49" charset="0"/>
              </a:rPr>
              <a:t>(year=1879, month=3, day=14)</a:t>
            </a:r>
          </a:p>
          <a:p>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a:p>
            <a:r>
              <a:rPr lang="en-GB" sz="1400" dirty="0" smtClean="0">
                <a:latin typeface="Courier New" panose="02070309020205020404" pitchFamily="49" charset="0"/>
                <a:cs typeface="Courier New" panose="02070309020205020404" pitchFamily="49" charset="0"/>
              </a:rPr>
              <a:t>print(</a:t>
            </a:r>
            <a:r>
              <a:rPr lang="en-GB" sz="1400" dirty="0" err="1" smtClean="0">
                <a:latin typeface="Courier New" panose="02070309020205020404" pitchFamily="49" charset="0"/>
                <a:cs typeface="Courier New" panose="02070309020205020404" pitchFamily="49" charset="0"/>
              </a:rPr>
              <a:t>json.dumps</a:t>
            </a:r>
            <a:r>
              <a:rPr lang="en-GB" sz="1400" dirty="0" smtClean="0">
                <a:latin typeface="Courier New" panose="02070309020205020404" pitchFamily="49" charset="0"/>
                <a:cs typeface="Courier New" panose="02070309020205020404" pitchFamily="49" charset="0"/>
              </a:rPr>
              <a:t>(person</a:t>
            </a:r>
            <a:r>
              <a:rPr lang="en-GB" sz="1400" dirty="0">
                <a:latin typeface="Courier New" panose="02070309020205020404" pitchFamily="49" charset="0"/>
                <a:cs typeface="Courier New" panose="02070309020205020404" pitchFamily="49" charset="0"/>
              </a:rPr>
              <a:t>))</a:t>
            </a:r>
          </a:p>
        </p:txBody>
      </p:sp>
      <p:sp>
        <p:nvSpPr>
          <p:cNvPr id="5" name="Content Placeholder 2"/>
          <p:cNvSpPr>
            <a:spLocks noGrp="1"/>
          </p:cNvSpPr>
          <p:nvPr>
            <p:ph idx="1"/>
          </p:nvPr>
        </p:nvSpPr>
        <p:spPr>
          <a:xfrm>
            <a:off x="646111" y="1670368"/>
            <a:ext cx="4724994" cy="4195481"/>
          </a:xfrm>
        </p:spPr>
        <p:txBody>
          <a:bodyPr>
            <a:normAutofit/>
          </a:bodyPr>
          <a:lstStyle/>
          <a:p>
            <a:r>
              <a:rPr lang="en-GB" dirty="0" smtClean="0">
                <a:solidFill>
                  <a:srgbClr val="FFFF00"/>
                </a:solidFill>
              </a:rPr>
              <a:t>Try this program.</a:t>
            </a:r>
          </a:p>
          <a:p>
            <a:r>
              <a:rPr lang="en-GB" dirty="0" smtClean="0">
                <a:solidFill>
                  <a:srgbClr val="FFFF00"/>
                </a:solidFill>
              </a:rPr>
              <a:t>Do you expect it to work ?</a:t>
            </a:r>
          </a:p>
          <a:p>
            <a:r>
              <a:rPr lang="en-GB" dirty="0" smtClean="0">
                <a:solidFill>
                  <a:srgbClr val="FFFF00"/>
                </a:solidFill>
              </a:rPr>
              <a:t>Did it do what you expected ?</a:t>
            </a:r>
            <a:endParaRPr lang="en-GB" dirty="0" smtClean="0">
              <a:solidFill>
                <a:srgbClr val="FFFF00"/>
              </a:solidFill>
            </a:endParaRPr>
          </a:p>
        </p:txBody>
      </p:sp>
    </p:spTree>
    <p:extLst>
      <p:ext uri="{BB962C8B-B14F-4D97-AF65-F5344CB8AC3E}">
        <p14:creationId xmlns:p14="http://schemas.microsoft.com/office/powerpoint/2010/main" val="2627515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Error.</a:t>
            </a:r>
            <a:endParaRPr lang="en-GB" dirty="0"/>
          </a:p>
        </p:txBody>
      </p:sp>
      <p:sp>
        <p:nvSpPr>
          <p:cNvPr id="4" name="Rectangle 3"/>
          <p:cNvSpPr/>
          <p:nvPr/>
        </p:nvSpPr>
        <p:spPr>
          <a:xfrm>
            <a:off x="747423" y="1670368"/>
            <a:ext cx="11235193" cy="738664"/>
          </a:xfrm>
          <a:prstGeom prst="rect">
            <a:avLst/>
          </a:prstGeom>
        </p:spPr>
        <p:txBody>
          <a:bodyPr wrap="square">
            <a:spAutoFit/>
          </a:bodyPr>
          <a:lstStyle/>
          <a:p>
            <a:r>
              <a:rPr lang="en-GB" sz="1400" dirty="0">
                <a:latin typeface="Courier New" panose="02070309020205020404" pitchFamily="49" charset="0"/>
                <a:cs typeface="Courier New" panose="02070309020205020404" pitchFamily="49" charset="0"/>
              </a:rPr>
              <a:t> File "C:\Program Files\Python37\lib\</a:t>
            </a:r>
            <a:r>
              <a:rPr lang="en-GB" sz="1400" dirty="0" err="1">
                <a:latin typeface="Courier New" panose="02070309020205020404" pitchFamily="49" charset="0"/>
                <a:cs typeface="Courier New" panose="02070309020205020404" pitchFamily="49" charset="0"/>
              </a:rPr>
              <a:t>json</a:t>
            </a:r>
            <a:r>
              <a:rPr lang="en-GB" sz="1400" dirty="0">
                <a:latin typeface="Courier New" panose="02070309020205020404" pitchFamily="49" charset="0"/>
                <a:cs typeface="Courier New" panose="02070309020205020404" pitchFamily="49" charset="0"/>
              </a:rPr>
              <a:t>\encoder.py", line 179, in default</a:t>
            </a:r>
          </a:p>
          <a:p>
            <a:r>
              <a:rPr lang="en-GB" sz="1400" dirty="0">
                <a:latin typeface="Courier New" panose="02070309020205020404" pitchFamily="49" charset="0"/>
                <a:cs typeface="Courier New" panose="02070309020205020404" pitchFamily="49" charset="0"/>
              </a:rPr>
              <a:t>    raise </a:t>
            </a:r>
            <a:r>
              <a:rPr lang="en-GB" sz="1400" dirty="0" err="1">
                <a:latin typeface="Courier New" panose="02070309020205020404" pitchFamily="49" charset="0"/>
                <a:cs typeface="Courier New" panose="02070309020205020404" pitchFamily="49" charset="0"/>
              </a:rPr>
              <a:t>TypeError</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f'Object</a:t>
            </a:r>
            <a:r>
              <a:rPr lang="en-GB" sz="1400" dirty="0">
                <a:latin typeface="Courier New" panose="02070309020205020404" pitchFamily="49" charset="0"/>
                <a:cs typeface="Courier New" panose="02070309020205020404" pitchFamily="49" charset="0"/>
              </a:rPr>
              <a:t> of type {</a:t>
            </a:r>
            <a:r>
              <a:rPr lang="en-GB" sz="1400" dirty="0" err="1">
                <a:latin typeface="Courier New" panose="02070309020205020404" pitchFamily="49" charset="0"/>
                <a:cs typeface="Courier New" panose="02070309020205020404" pitchFamily="49" charset="0"/>
              </a:rPr>
              <a:t>o.__class__.__name</a:t>
            </a:r>
            <a:r>
              <a:rPr lang="en-GB" sz="1400" dirty="0">
                <a:latin typeface="Courier New" panose="02070309020205020404" pitchFamily="49" charset="0"/>
                <a:cs typeface="Courier New" panose="02070309020205020404" pitchFamily="49" charset="0"/>
              </a:rPr>
              <a:t>__} '</a:t>
            </a:r>
          </a:p>
          <a:p>
            <a:r>
              <a:rPr lang="en-GB" sz="1400" dirty="0" err="1">
                <a:latin typeface="Courier New" panose="02070309020205020404" pitchFamily="49" charset="0"/>
                <a:cs typeface="Courier New" panose="02070309020205020404" pitchFamily="49" charset="0"/>
              </a:rPr>
              <a:t>TypeError</a:t>
            </a:r>
            <a:r>
              <a:rPr lang="en-GB" sz="1400" dirty="0">
                <a:latin typeface="Courier New" panose="02070309020205020404" pitchFamily="49" charset="0"/>
                <a:cs typeface="Courier New" panose="02070309020205020404" pitchFamily="49" charset="0"/>
              </a:rPr>
              <a:t>: Object of type date is not JSON serializable</a:t>
            </a:r>
          </a:p>
        </p:txBody>
      </p:sp>
      <p:sp>
        <p:nvSpPr>
          <p:cNvPr id="6" name="Content Placeholder 2"/>
          <p:cNvSpPr>
            <a:spLocks noGrp="1"/>
          </p:cNvSpPr>
          <p:nvPr>
            <p:ph idx="1"/>
          </p:nvPr>
        </p:nvSpPr>
        <p:spPr>
          <a:xfrm>
            <a:off x="1103312" y="2743200"/>
            <a:ext cx="8946541" cy="3505199"/>
          </a:xfrm>
        </p:spPr>
        <p:txBody>
          <a:bodyPr/>
          <a:lstStyle/>
          <a:p>
            <a:r>
              <a:rPr lang="en-GB" dirty="0" smtClean="0"/>
              <a:t>Here we are told the Python library doesn’t know how to “serialise” dates.</a:t>
            </a:r>
          </a:p>
          <a:p>
            <a:pPr lvl="1"/>
            <a:r>
              <a:rPr lang="en-GB" dirty="0" smtClean="0"/>
              <a:t>(Serialise is term for turning the object into a serial format, like JSON).</a:t>
            </a:r>
          </a:p>
          <a:p>
            <a:r>
              <a:rPr lang="en-GB" dirty="0" smtClean="0"/>
              <a:t>We know this is because of the date type.</a:t>
            </a:r>
            <a:endParaRPr lang="en-GB" dirty="0" smtClean="0"/>
          </a:p>
          <a:p>
            <a:endParaRPr lang="en-GB" dirty="0" smtClean="0"/>
          </a:p>
        </p:txBody>
      </p:sp>
    </p:spTree>
    <p:extLst>
      <p:ext uri="{BB962C8B-B14F-4D97-AF65-F5344CB8AC3E}">
        <p14:creationId xmlns:p14="http://schemas.microsoft.com/office/powerpoint/2010/main" val="906979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Fixing This.</a:t>
            </a:r>
            <a:endParaRPr lang="en-GB" dirty="0"/>
          </a:p>
        </p:txBody>
      </p:sp>
      <p:sp>
        <p:nvSpPr>
          <p:cNvPr id="3" name="Content Placeholder 2"/>
          <p:cNvSpPr>
            <a:spLocks noGrp="1"/>
          </p:cNvSpPr>
          <p:nvPr>
            <p:ph idx="1"/>
          </p:nvPr>
        </p:nvSpPr>
        <p:spPr/>
        <p:txBody>
          <a:bodyPr/>
          <a:lstStyle/>
          <a:p>
            <a:r>
              <a:rPr lang="en-GB" dirty="0" smtClean="0"/>
              <a:t>To understand this approach we need to do three steps.</a:t>
            </a:r>
          </a:p>
          <a:p>
            <a:endParaRPr lang="en-GB" dirty="0"/>
          </a:p>
          <a:p>
            <a:pPr marL="457200" indent="-457200">
              <a:buAutoNum type="arabicPeriod"/>
            </a:pPr>
            <a:r>
              <a:rPr lang="en-GB" dirty="0" smtClean="0"/>
              <a:t>Decide, within the types supported by JSON, how we wish to represent the Python data.</a:t>
            </a:r>
          </a:p>
          <a:p>
            <a:pPr marL="457200" indent="-457200">
              <a:buAutoNum type="arabicPeriod"/>
            </a:pPr>
            <a:r>
              <a:rPr lang="en-GB" dirty="0" smtClean="0"/>
              <a:t>Create a special class, which can be passed to the JSON encoder functions (dump or dumps typically), which tells it what to do with these types it doesn’t naturally understand what to do.</a:t>
            </a:r>
          </a:p>
          <a:p>
            <a:pPr marL="457200" indent="-457200">
              <a:buAutoNum type="arabicPeriod"/>
            </a:pPr>
            <a:r>
              <a:rPr lang="en-GB" dirty="0" smtClean="0"/>
              <a:t>Create a special class, which can be passed to the JSON decoder functions (load or loads typically), which tells it how to translate the JSON type back into the Python type.</a:t>
            </a:r>
          </a:p>
          <a:p>
            <a:endParaRPr lang="en-GB" dirty="0" smtClean="0"/>
          </a:p>
        </p:txBody>
      </p:sp>
    </p:spTree>
    <p:extLst>
      <p:ext uri="{BB962C8B-B14F-4D97-AF65-F5344CB8AC3E}">
        <p14:creationId xmlns:p14="http://schemas.microsoft.com/office/powerpoint/2010/main" val="1122835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Deciding on our format.</a:t>
            </a:r>
            <a:endParaRPr lang="en-GB" dirty="0"/>
          </a:p>
        </p:txBody>
      </p:sp>
      <p:sp>
        <p:nvSpPr>
          <p:cNvPr id="3" name="Content Placeholder 2"/>
          <p:cNvSpPr>
            <a:spLocks noGrp="1"/>
          </p:cNvSpPr>
          <p:nvPr>
            <p:ph idx="1"/>
          </p:nvPr>
        </p:nvSpPr>
        <p:spPr/>
        <p:txBody>
          <a:bodyPr/>
          <a:lstStyle/>
          <a:p>
            <a:r>
              <a:rPr lang="en-GB" dirty="0" smtClean="0"/>
              <a:t>We can literally pick anything we want, but some things will obviously make more sense than others.</a:t>
            </a:r>
          </a:p>
          <a:p>
            <a:endParaRPr lang="en-GB" dirty="0"/>
          </a:p>
          <a:p>
            <a:r>
              <a:rPr lang="en-GB" dirty="0" smtClean="0"/>
              <a:t>For example, we could decide to translate </a:t>
            </a:r>
          </a:p>
          <a:p>
            <a:pPr lvl="1"/>
            <a:r>
              <a:rPr lang="en-GB" dirty="0" smtClean="0"/>
              <a:t>Type date</a:t>
            </a:r>
            <a:r>
              <a:rPr lang="en-GB" dirty="0"/>
              <a:t>: </a:t>
            </a:r>
            <a:r>
              <a:rPr lang="en-GB" dirty="0" err="1">
                <a:latin typeface="Courier New" panose="02070309020205020404" pitchFamily="49" charset="0"/>
                <a:cs typeface="Courier New" panose="02070309020205020404" pitchFamily="49" charset="0"/>
              </a:rPr>
              <a:t>datetime.date</a:t>
            </a:r>
            <a:r>
              <a:rPr lang="en-GB" dirty="0">
                <a:latin typeface="Courier New" panose="02070309020205020404" pitchFamily="49" charset="0"/>
                <a:cs typeface="Courier New" panose="02070309020205020404" pitchFamily="49" charset="0"/>
              </a:rPr>
              <a:t>(year=1879, month=3, day=14</a:t>
            </a:r>
            <a:r>
              <a:rPr lang="en-GB" dirty="0" smtClean="0">
                <a:latin typeface="Courier New" panose="02070309020205020404" pitchFamily="49" charset="0"/>
                <a:cs typeface="Courier New" panose="02070309020205020404" pitchFamily="49" charset="0"/>
              </a:rPr>
              <a:t>)</a:t>
            </a:r>
          </a:p>
          <a:p>
            <a:pPr lvl="1"/>
            <a:r>
              <a:rPr lang="en-GB" dirty="0"/>
              <a:t>Into</a:t>
            </a:r>
          </a:p>
          <a:p>
            <a:pPr lvl="1"/>
            <a:r>
              <a:rPr lang="en-GB" dirty="0"/>
              <a:t>Type string: </a:t>
            </a:r>
            <a:r>
              <a:rPr lang="en-GB" dirty="0" smtClean="0">
                <a:latin typeface="Courier New" panose="02070309020205020404" pitchFamily="49" charset="0"/>
                <a:cs typeface="Courier New" panose="02070309020205020404" pitchFamily="49" charset="0"/>
              </a:rPr>
              <a:t>“The </a:t>
            </a:r>
            <a:r>
              <a:rPr lang="en-GB" dirty="0">
                <a:latin typeface="Courier New" panose="02070309020205020404" pitchFamily="49" charset="0"/>
                <a:cs typeface="Courier New" panose="02070309020205020404" pitchFamily="49" charset="0"/>
              </a:rPr>
              <a:t>14th day of the 3rd month of </a:t>
            </a:r>
            <a:r>
              <a:rPr lang="en-GB" dirty="0" smtClean="0">
                <a:latin typeface="Courier New" panose="02070309020205020404" pitchFamily="49" charset="0"/>
                <a:cs typeface="Courier New" panose="02070309020205020404" pitchFamily="49" charset="0"/>
              </a:rPr>
              <a:t>1879”.</a:t>
            </a:r>
          </a:p>
          <a:p>
            <a:pPr lvl="1"/>
            <a:endParaRPr lang="en-GB" dirty="0">
              <a:latin typeface="Courier New" panose="02070309020205020404" pitchFamily="49" charset="0"/>
              <a:cs typeface="Courier New" panose="02070309020205020404" pitchFamily="49" charset="0"/>
            </a:endParaRPr>
          </a:p>
          <a:p>
            <a:r>
              <a:rPr lang="en-GB" dirty="0"/>
              <a:t>However, this makes more sense.</a:t>
            </a:r>
          </a:p>
          <a:p>
            <a:pPr lvl="1"/>
            <a:r>
              <a:rPr lang="en-GB" dirty="0" smtClean="0">
                <a:latin typeface="Courier New" panose="02070309020205020404" pitchFamily="49" charset="0"/>
                <a:cs typeface="Courier New" panose="02070309020205020404" pitchFamily="49" charset="0"/>
              </a:rPr>
              <a:t>String: 1879-03-14</a:t>
            </a:r>
            <a:endParaRPr lang="en-GB" dirty="0">
              <a:latin typeface="Courier New" panose="02070309020205020404" pitchFamily="49" charset="0"/>
              <a:cs typeface="Courier New" panose="02070309020205020404" pitchFamily="49" charset="0"/>
            </a:endParaRPr>
          </a:p>
          <a:p>
            <a:pPr lvl="1"/>
            <a:endParaRPr lang="en-GB"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3007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Why I picked that format.</a:t>
            </a:r>
            <a:endParaRPr lang="en-GB" dirty="0"/>
          </a:p>
        </p:txBody>
      </p:sp>
      <p:sp>
        <p:nvSpPr>
          <p:cNvPr id="3" name="Content Placeholder 2"/>
          <p:cNvSpPr>
            <a:spLocks noGrp="1"/>
          </p:cNvSpPr>
          <p:nvPr>
            <p:ph idx="1"/>
          </p:nvPr>
        </p:nvSpPr>
        <p:spPr>
          <a:xfrm>
            <a:off x="1103313" y="2052918"/>
            <a:ext cx="5249780" cy="4195481"/>
          </a:xfrm>
        </p:spPr>
        <p:txBody>
          <a:bodyPr/>
          <a:lstStyle/>
          <a:p>
            <a:r>
              <a:rPr lang="en-GB" dirty="0" smtClean="0"/>
              <a:t>Why did I pick YYYY-MM-DD rather than DD-MM-YYYY or something else ?</a:t>
            </a:r>
          </a:p>
          <a:p>
            <a:endParaRPr lang="en-GB" dirty="0" smtClean="0"/>
          </a:p>
          <a:p>
            <a:r>
              <a:rPr lang="en-GB" dirty="0"/>
              <a:t>For two reasons.</a:t>
            </a:r>
          </a:p>
          <a:p>
            <a:pPr lvl="1"/>
            <a:r>
              <a:rPr lang="en-GB" dirty="0"/>
              <a:t>1.) If you sort those strings, as strings, into order, they come out in date order as well. This makes this format popular in computer science.</a:t>
            </a:r>
          </a:p>
          <a:p>
            <a:pPr lvl="1"/>
            <a:r>
              <a:rPr lang="en-GB" dirty="0"/>
              <a:t>2.) It is an ISO standard, the ISO standard date format. Python’s </a:t>
            </a:r>
            <a:r>
              <a:rPr lang="en-GB" dirty="0" err="1"/>
              <a:t>datetime</a:t>
            </a:r>
            <a:r>
              <a:rPr lang="en-GB" dirty="0"/>
              <a:t> library has a function that returns this format out the box.</a:t>
            </a:r>
          </a:p>
          <a:p>
            <a:pPr lvl="1"/>
            <a:endParaRPr lang="en-GB" dirty="0" smtClean="0">
              <a:latin typeface="Courier New" panose="02070309020205020404" pitchFamily="49" charset="0"/>
              <a:cs typeface="Courier New" panose="02070309020205020404" pitchFamily="49" charset="0"/>
            </a:endParaRPr>
          </a:p>
        </p:txBody>
      </p:sp>
      <p:sp>
        <p:nvSpPr>
          <p:cNvPr id="4" name="Rectangle 3"/>
          <p:cNvSpPr/>
          <p:nvPr/>
        </p:nvSpPr>
        <p:spPr>
          <a:xfrm>
            <a:off x="6567777" y="2165499"/>
            <a:ext cx="5247861" cy="2123658"/>
          </a:xfrm>
          <a:prstGeom prst="rect">
            <a:avLst/>
          </a:prstGeom>
        </p:spPr>
        <p:txBody>
          <a:bodyPr wrap="square">
            <a:spAutoFit/>
          </a:bodyPr>
          <a:lstStyle/>
          <a:p>
            <a:r>
              <a:rPr lang="en-GB" sz="1200" dirty="0">
                <a:latin typeface="Courier New" panose="02070309020205020404" pitchFamily="49" charset="0"/>
                <a:cs typeface="Courier New" panose="02070309020205020404" pitchFamily="49" charset="0"/>
              </a:rPr>
              <a:t># Week11, Example10</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import </a:t>
            </a:r>
            <a:r>
              <a:rPr lang="en-GB" sz="1200" dirty="0" err="1">
                <a:latin typeface="Courier New" panose="02070309020205020404" pitchFamily="49" charset="0"/>
                <a:cs typeface="Courier New" panose="02070309020205020404" pitchFamily="49" charset="0"/>
              </a:rPr>
              <a:t>json</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import </a:t>
            </a:r>
            <a:r>
              <a:rPr lang="en-GB" sz="1200" dirty="0" err="1">
                <a:latin typeface="Courier New" panose="02070309020205020404" pitchFamily="49" charset="0"/>
                <a:cs typeface="Courier New" panose="02070309020205020404" pitchFamily="49" charset="0"/>
              </a:rPr>
              <a:t>datetime</a:t>
            </a:r>
            <a:endParaRPr lang="en-GB" sz="120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person = {</a:t>
            </a:r>
          </a:p>
          <a:p>
            <a:r>
              <a:rPr lang="en-GB" sz="1200" dirty="0">
                <a:latin typeface="Courier New" panose="02070309020205020404" pitchFamily="49" charset="0"/>
                <a:cs typeface="Courier New" panose="02070309020205020404" pitchFamily="49" charset="0"/>
              </a:rPr>
              <a:t>    "name": "Albert </a:t>
            </a:r>
            <a:r>
              <a:rPr lang="en-GB" sz="1200" dirty="0" err="1">
                <a:latin typeface="Courier New" panose="02070309020205020404" pitchFamily="49" charset="0"/>
                <a:cs typeface="Courier New" panose="02070309020205020404" pitchFamily="49" charset="0"/>
              </a:rPr>
              <a:t>Einstien</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"dob": </a:t>
            </a:r>
            <a:r>
              <a:rPr lang="en-GB" sz="1200" dirty="0" err="1">
                <a:latin typeface="Courier New" panose="02070309020205020404" pitchFamily="49" charset="0"/>
                <a:cs typeface="Courier New" panose="02070309020205020404" pitchFamily="49" charset="0"/>
              </a:rPr>
              <a:t>datetime.date</a:t>
            </a:r>
            <a:r>
              <a:rPr lang="en-GB" sz="1200" dirty="0">
                <a:latin typeface="Courier New" panose="02070309020205020404" pitchFamily="49" charset="0"/>
                <a:cs typeface="Courier New" panose="02070309020205020404" pitchFamily="49" charset="0"/>
              </a:rPr>
              <a:t>(year=1879, month=3, day=14)</a:t>
            </a:r>
          </a:p>
          <a:p>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print(person["dob"].</a:t>
            </a:r>
            <a:r>
              <a:rPr lang="en-GB" sz="1200" dirty="0" err="1">
                <a:latin typeface="Courier New" panose="02070309020205020404" pitchFamily="49" charset="0"/>
                <a:cs typeface="Courier New" panose="02070309020205020404" pitchFamily="49" charset="0"/>
              </a:rPr>
              <a:t>isoformat</a:t>
            </a:r>
            <a:r>
              <a:rPr lang="en-GB"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76869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Making an encoder.</a:t>
            </a:r>
            <a:endParaRPr lang="en-GB" dirty="0"/>
          </a:p>
        </p:txBody>
      </p:sp>
      <p:sp>
        <p:nvSpPr>
          <p:cNvPr id="3" name="Content Placeholder 2"/>
          <p:cNvSpPr>
            <a:spLocks noGrp="1"/>
          </p:cNvSpPr>
          <p:nvPr>
            <p:ph idx="1"/>
          </p:nvPr>
        </p:nvSpPr>
        <p:spPr>
          <a:xfrm>
            <a:off x="779228" y="2052918"/>
            <a:ext cx="2846567" cy="4195481"/>
          </a:xfrm>
        </p:spPr>
        <p:txBody>
          <a:bodyPr/>
          <a:lstStyle/>
          <a:p>
            <a:r>
              <a:rPr lang="en-GB" dirty="0" smtClean="0"/>
              <a:t>This code is quite complicated, and I’ve commented it inline.</a:t>
            </a:r>
          </a:p>
          <a:p>
            <a:endParaRPr lang="en-GB" dirty="0"/>
          </a:p>
          <a:p>
            <a:r>
              <a:rPr lang="en-GB" dirty="0"/>
              <a:t>Please feel free to ask questions about this.</a:t>
            </a:r>
          </a:p>
          <a:p>
            <a:endParaRPr lang="en-GB" dirty="0"/>
          </a:p>
          <a:p>
            <a:pPr lvl="1"/>
            <a:endParaRPr lang="en-GB" dirty="0" smtClean="0">
              <a:latin typeface="Courier New" panose="02070309020205020404" pitchFamily="49" charset="0"/>
              <a:cs typeface="Courier New" panose="02070309020205020404" pitchFamily="49" charset="0"/>
            </a:endParaRPr>
          </a:p>
        </p:txBody>
      </p:sp>
      <p:sp>
        <p:nvSpPr>
          <p:cNvPr id="5" name="Rectangle 4"/>
          <p:cNvSpPr/>
          <p:nvPr/>
        </p:nvSpPr>
        <p:spPr>
          <a:xfrm>
            <a:off x="3954834" y="1194221"/>
            <a:ext cx="6096000" cy="5632311"/>
          </a:xfrm>
          <a:prstGeom prst="rect">
            <a:avLst/>
          </a:prstGeom>
        </p:spPr>
        <p:txBody>
          <a:bodyPr>
            <a:spAutoFit/>
          </a:bodyPr>
          <a:lstStyle/>
          <a:p>
            <a:r>
              <a:rPr lang="en-US" sz="1000" dirty="0">
                <a:latin typeface="Courier New" panose="02070309020205020404" pitchFamily="49" charset="0"/>
                <a:cs typeface="Courier New" panose="02070309020205020404" pitchFamily="49" charset="0"/>
              </a:rPr>
              <a:t># Week11, </a:t>
            </a:r>
            <a:r>
              <a:rPr lang="en-US" sz="1000" dirty="0" smtClean="0">
                <a:latin typeface="Courier New" panose="02070309020205020404" pitchFamily="49" charset="0"/>
                <a:cs typeface="Courier New" panose="02070309020205020404" pitchFamily="49" charset="0"/>
              </a:rPr>
              <a:t>Example11</a:t>
            </a:r>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import </a:t>
            </a:r>
            <a:r>
              <a:rPr lang="en-US" sz="1000" dirty="0" err="1">
                <a:latin typeface="Courier New" panose="02070309020205020404" pitchFamily="49" charset="0"/>
                <a:cs typeface="Courier New" panose="02070309020205020404" pitchFamily="49" charset="0"/>
              </a:rPr>
              <a:t>json</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import </a:t>
            </a:r>
            <a:r>
              <a:rPr lang="en-US" sz="1000" dirty="0" err="1">
                <a:latin typeface="Courier New" panose="02070309020205020404" pitchFamily="49" charset="0"/>
                <a:cs typeface="Courier New" panose="02070309020205020404" pitchFamily="49" charset="0"/>
              </a:rPr>
              <a:t>datetime</a:t>
            </a:r>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Create a class, which is a subclass of </a:t>
            </a:r>
            <a:r>
              <a:rPr lang="en-US" sz="1000" dirty="0" err="1">
                <a:latin typeface="Courier New" panose="02070309020205020404" pitchFamily="49" charset="0"/>
                <a:cs typeface="Courier New" panose="02070309020205020404" pitchFamily="49" charset="0"/>
              </a:rPr>
              <a:t>JSONEncoder</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class </a:t>
            </a:r>
            <a:r>
              <a:rPr lang="en-US" sz="1000" dirty="0" err="1">
                <a:latin typeface="Courier New" panose="02070309020205020404" pitchFamily="49" charset="0"/>
                <a:cs typeface="Courier New" panose="02070309020205020404" pitchFamily="49" charset="0"/>
              </a:rPr>
              <a:t>PersonEncoder</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json.JSONEncoder</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a:solidFill>
                  <a:srgbClr val="FFFF00"/>
                </a:solidFill>
                <a:latin typeface="Courier New" panose="02070309020205020404" pitchFamily="49" charset="0"/>
                <a:cs typeface="Courier New" panose="02070309020205020404" pitchFamily="49" charset="0"/>
              </a:rPr>
              <a:t># Modify the default </a:t>
            </a:r>
            <a:r>
              <a:rPr lang="en-US" sz="1000" dirty="0" err="1">
                <a:solidFill>
                  <a:srgbClr val="FFFF00"/>
                </a:solidFill>
                <a:latin typeface="Courier New" panose="02070309020205020404" pitchFamily="49" charset="0"/>
                <a:cs typeface="Courier New" panose="02070309020205020404" pitchFamily="49" charset="0"/>
              </a:rPr>
              <a:t>behaviour</a:t>
            </a:r>
            <a:r>
              <a:rPr lang="en-US" sz="1000" dirty="0">
                <a:solidFill>
                  <a:srgbClr val="FFFF00"/>
                </a:solidFill>
                <a:latin typeface="Courier New" panose="02070309020205020404" pitchFamily="49" charset="0"/>
                <a:cs typeface="Courier New" panose="02070309020205020404" pitchFamily="49" charset="0"/>
              </a:rPr>
              <a:t>. This function is called</a:t>
            </a:r>
          </a:p>
          <a:p>
            <a:r>
              <a:rPr lang="en-US" sz="1000" dirty="0">
                <a:solidFill>
                  <a:srgbClr val="FFFF00"/>
                </a:solidFill>
                <a:latin typeface="Courier New" panose="02070309020205020404" pitchFamily="49" charset="0"/>
                <a:cs typeface="Courier New" panose="02070309020205020404" pitchFamily="49" charset="0"/>
              </a:rPr>
              <a:t>    # on each element in the object being encoded, in this</a:t>
            </a:r>
          </a:p>
          <a:p>
            <a:r>
              <a:rPr lang="en-US" sz="1000" dirty="0">
                <a:solidFill>
                  <a:srgbClr val="FFFF00"/>
                </a:solidFill>
                <a:latin typeface="Courier New" panose="02070309020205020404" pitchFamily="49" charset="0"/>
                <a:cs typeface="Courier New" panose="02070309020205020404" pitchFamily="49" charset="0"/>
              </a:rPr>
              <a:t>    # case it is being called twice, once for the name string,</a:t>
            </a:r>
          </a:p>
          <a:p>
            <a:r>
              <a:rPr lang="en-US" sz="1000" dirty="0">
                <a:solidFill>
                  <a:srgbClr val="FFFF00"/>
                </a:solidFill>
                <a:latin typeface="Courier New" panose="02070309020205020404" pitchFamily="49" charset="0"/>
                <a:cs typeface="Courier New" panose="02070309020205020404" pitchFamily="49" charset="0"/>
              </a:rPr>
              <a:t>    # and then again for the </a:t>
            </a:r>
            <a:r>
              <a:rPr lang="en-US" sz="1000" dirty="0" err="1">
                <a:solidFill>
                  <a:srgbClr val="FFFF00"/>
                </a:solidFill>
                <a:latin typeface="Courier New" panose="02070309020205020404" pitchFamily="49" charset="0"/>
                <a:cs typeface="Courier New" panose="02070309020205020404" pitchFamily="49" charset="0"/>
              </a:rPr>
              <a:t>dob</a:t>
            </a:r>
            <a:r>
              <a:rPr lang="en-US" sz="1000" dirty="0">
                <a:solidFill>
                  <a:srgbClr val="FFFF00"/>
                </a:solidFill>
                <a:latin typeface="Courier New" panose="02070309020205020404" pitchFamily="49" charset="0"/>
                <a:cs typeface="Courier New" panose="02070309020205020404" pitchFamily="49" charset="0"/>
              </a:rPr>
              <a:t> date.</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 default(self, </a:t>
            </a:r>
            <a:r>
              <a:rPr lang="en-US" sz="1000" dirty="0" err="1">
                <a:latin typeface="Courier New" panose="02070309020205020404" pitchFamily="49" charset="0"/>
                <a:cs typeface="Courier New" panose="02070309020205020404" pitchFamily="49" charset="0"/>
              </a:rPr>
              <a:t>obj</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a:solidFill>
                  <a:srgbClr val="FFFF00"/>
                </a:solidFill>
                <a:latin typeface="Courier New" panose="02070309020205020404" pitchFamily="49" charset="0"/>
                <a:cs typeface="Courier New" panose="02070309020205020404" pitchFamily="49" charset="0"/>
              </a:rPr>
              <a:t># If the thing is a date, do something custom !</a:t>
            </a:r>
          </a:p>
          <a:p>
            <a:r>
              <a:rPr lang="en-US" sz="1000" dirty="0">
                <a:latin typeface="Courier New" panose="02070309020205020404" pitchFamily="49" charset="0"/>
                <a:cs typeface="Courier New" panose="02070309020205020404" pitchFamily="49" charset="0"/>
              </a:rPr>
              <a:t>        if </a:t>
            </a:r>
            <a:r>
              <a:rPr lang="en-US" sz="1000" dirty="0" err="1">
                <a:latin typeface="Courier New" panose="02070309020205020404" pitchFamily="49" charset="0"/>
                <a:cs typeface="Courier New" panose="02070309020205020404" pitchFamily="49" charset="0"/>
              </a:rPr>
              <a:t>isinstance</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obj</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datetime.date</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a:solidFill>
                  <a:srgbClr val="FFFF00"/>
                </a:solidFill>
                <a:latin typeface="Courier New" panose="02070309020205020404" pitchFamily="49" charset="0"/>
                <a:cs typeface="Courier New" panose="02070309020205020404" pitchFamily="49" charset="0"/>
              </a:rPr>
              <a:t># Return a dictionary.</a:t>
            </a:r>
          </a:p>
          <a:p>
            <a:r>
              <a:rPr lang="en-US" sz="1000" dirty="0">
                <a:latin typeface="Courier New" panose="02070309020205020404" pitchFamily="49" charset="0"/>
                <a:cs typeface="Courier New" panose="02070309020205020404" pitchFamily="49" charset="0"/>
              </a:rPr>
              <a:t>            return {</a:t>
            </a:r>
          </a:p>
          <a:p>
            <a:r>
              <a:rPr lang="en-US" sz="1000" dirty="0">
                <a:latin typeface="Courier New" panose="02070309020205020404" pitchFamily="49" charset="0"/>
                <a:cs typeface="Courier New" panose="02070309020205020404" pitchFamily="49" charset="0"/>
              </a:rPr>
              <a:t>                </a:t>
            </a:r>
            <a:r>
              <a:rPr lang="en-US" sz="1000" dirty="0">
                <a:solidFill>
                  <a:srgbClr val="FFFF00"/>
                </a:solidFill>
                <a:latin typeface="Courier New" panose="02070309020205020404" pitchFamily="49" charset="0"/>
                <a:cs typeface="Courier New" panose="02070309020205020404" pitchFamily="49" charset="0"/>
              </a:rPr>
              <a:t># This is so our Decoder knows what to do.</a:t>
            </a:r>
          </a:p>
          <a:p>
            <a:r>
              <a:rPr lang="en-US" sz="1000" dirty="0">
                <a:solidFill>
                  <a:srgbClr val="FFFF00"/>
                </a:solidFill>
                <a:latin typeface="Courier New" panose="02070309020205020404" pitchFamily="49" charset="0"/>
                <a:cs typeface="Courier New" panose="02070309020205020404" pitchFamily="49" charset="0"/>
              </a:rPr>
              <a:t>                # It is customary to start metadata like this</a:t>
            </a:r>
          </a:p>
          <a:p>
            <a:r>
              <a:rPr lang="en-US" sz="1000" dirty="0">
                <a:solidFill>
                  <a:srgbClr val="FFFF00"/>
                </a:solidFill>
                <a:latin typeface="Courier New" panose="02070309020205020404" pitchFamily="49" charset="0"/>
                <a:cs typeface="Courier New" panose="02070309020205020404" pitchFamily="49" charset="0"/>
              </a:rPr>
              <a:t>                # with an underscore.</a:t>
            </a:r>
          </a:p>
          <a:p>
            <a:r>
              <a:rPr lang="en-US" sz="1000" dirty="0">
                <a:latin typeface="Courier New" panose="02070309020205020404" pitchFamily="49" charset="0"/>
                <a:cs typeface="Courier New" panose="02070309020205020404" pitchFamily="49" charset="0"/>
              </a:rPr>
              <a:t>                "_type": </a:t>
            </a:r>
            <a:r>
              <a:rPr lang="en-US" sz="1000" dirty="0" smtClean="0">
                <a:latin typeface="Courier New" panose="02070309020205020404" pitchFamily="49" charset="0"/>
                <a:cs typeface="Courier New" panose="02070309020205020404" pitchFamily="49" charset="0"/>
              </a:rPr>
              <a:t>"date",</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"value": </a:t>
            </a:r>
            <a:r>
              <a:rPr lang="en-US" sz="1000" dirty="0" err="1">
                <a:latin typeface="Courier New" panose="02070309020205020404" pitchFamily="49" charset="0"/>
                <a:cs typeface="Courier New" panose="02070309020205020404" pitchFamily="49" charset="0"/>
              </a:rPr>
              <a:t>obj.isoformat</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a:solidFill>
                  <a:srgbClr val="FFFF00"/>
                </a:solidFill>
                <a:latin typeface="Courier New" panose="02070309020205020404" pitchFamily="49" charset="0"/>
                <a:cs typeface="Courier New" panose="02070309020205020404" pitchFamily="49" charset="0"/>
              </a:rPr>
              <a:t># And if this isn't a date, just return what</a:t>
            </a:r>
          </a:p>
          <a:p>
            <a:r>
              <a:rPr lang="en-US" sz="1000" dirty="0">
                <a:solidFill>
                  <a:srgbClr val="FFFF00"/>
                </a:solidFill>
                <a:latin typeface="Courier New" panose="02070309020205020404" pitchFamily="49" charset="0"/>
                <a:cs typeface="Courier New" panose="02070309020205020404" pitchFamily="49" charset="0"/>
              </a:rPr>
              <a:t>        # we would do without this custom encoder.</a:t>
            </a:r>
          </a:p>
          <a:p>
            <a:r>
              <a:rPr lang="en-US" sz="1000" dirty="0">
                <a:latin typeface="Courier New" panose="02070309020205020404" pitchFamily="49" charset="0"/>
                <a:cs typeface="Courier New" panose="02070309020205020404" pitchFamily="49" charset="0"/>
              </a:rPr>
              <a:t>        else:</a:t>
            </a:r>
          </a:p>
          <a:p>
            <a:r>
              <a:rPr lang="en-US" sz="1000" dirty="0">
                <a:latin typeface="Courier New" panose="02070309020205020404" pitchFamily="49" charset="0"/>
                <a:cs typeface="Courier New" panose="02070309020205020404" pitchFamily="49" charset="0"/>
              </a:rPr>
              <a:t>            return super(</a:t>
            </a:r>
            <a:r>
              <a:rPr lang="en-US" sz="1000" dirty="0" err="1">
                <a:latin typeface="Courier New" panose="02070309020205020404" pitchFamily="49" charset="0"/>
                <a:cs typeface="Courier New" panose="02070309020205020404" pitchFamily="49" charset="0"/>
              </a:rPr>
              <a:t>PersonEncoder</a:t>
            </a:r>
            <a:r>
              <a:rPr lang="en-US" sz="1000" dirty="0">
                <a:latin typeface="Courier New" panose="02070309020205020404" pitchFamily="49" charset="0"/>
                <a:cs typeface="Courier New" panose="02070309020205020404" pitchFamily="49" charset="0"/>
              </a:rPr>
              <a:t>, self).default(</a:t>
            </a:r>
            <a:r>
              <a:rPr lang="en-US" sz="1000" dirty="0" err="1">
                <a:latin typeface="Courier New" panose="02070309020205020404" pitchFamily="49" charset="0"/>
                <a:cs typeface="Courier New" panose="02070309020205020404" pitchFamily="49" charset="0"/>
              </a:rPr>
              <a:t>obj</a:t>
            </a:r>
            <a:r>
              <a:rPr lang="en-US" sz="1000" dirty="0">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person = {</a:t>
            </a:r>
          </a:p>
          <a:p>
            <a:r>
              <a:rPr lang="en-US" sz="1000" dirty="0">
                <a:latin typeface="Courier New" panose="02070309020205020404" pitchFamily="49" charset="0"/>
                <a:cs typeface="Courier New" panose="02070309020205020404" pitchFamily="49" charset="0"/>
              </a:rPr>
              <a:t>    "name": "Albert </a:t>
            </a:r>
            <a:r>
              <a:rPr lang="en-US" sz="1000" dirty="0" err="1">
                <a:latin typeface="Courier New" panose="02070309020205020404" pitchFamily="49" charset="0"/>
                <a:cs typeface="Courier New" panose="02070309020205020404" pitchFamily="49" charset="0"/>
              </a:rPr>
              <a:t>Einstien</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dob</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datetime.date</a:t>
            </a:r>
            <a:r>
              <a:rPr lang="en-US" sz="1000" dirty="0">
                <a:latin typeface="Courier New" panose="02070309020205020404" pitchFamily="49" charset="0"/>
                <a:cs typeface="Courier New" panose="02070309020205020404" pitchFamily="49" charset="0"/>
              </a:rPr>
              <a:t>(year=1879, month=3, day=14)</a:t>
            </a:r>
          </a:p>
          <a:p>
            <a:r>
              <a:rPr lang="en-US" sz="1000" dirty="0">
                <a:latin typeface="Courier New" panose="02070309020205020404" pitchFamily="49" charset="0"/>
                <a:cs typeface="Courier New" panose="02070309020205020404" pitchFamily="49" charset="0"/>
              </a:rPr>
              <a:t>}</a:t>
            </a:r>
          </a:p>
          <a:p>
            <a:endParaRPr lang="en-US" sz="1000" dirty="0" smtClean="0">
              <a:latin typeface="Courier New" panose="02070309020205020404" pitchFamily="49" charset="0"/>
              <a:cs typeface="Courier New" panose="02070309020205020404" pitchFamily="49" charset="0"/>
            </a:endParaRPr>
          </a:p>
          <a:p>
            <a:r>
              <a:rPr lang="en-US" sz="1000" dirty="0" smtClean="0">
                <a:solidFill>
                  <a:srgbClr val="FFFF00"/>
                </a:solidFill>
                <a:latin typeface="Courier New" panose="02070309020205020404" pitchFamily="49" charset="0"/>
                <a:cs typeface="Courier New" panose="02070309020205020404" pitchFamily="49" charset="0"/>
              </a:rPr>
              <a:t># Print this to the screen, and save it to albert.txt</a:t>
            </a:r>
            <a:endParaRPr lang="en-US" sz="1000" dirty="0">
              <a:solidFill>
                <a:srgbClr val="FFFF00"/>
              </a:solidFill>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print(</a:t>
            </a:r>
            <a:r>
              <a:rPr lang="en-US" sz="1000" dirty="0" err="1">
                <a:latin typeface="Courier New" panose="02070309020205020404" pitchFamily="49" charset="0"/>
                <a:cs typeface="Courier New" panose="02070309020205020404" pitchFamily="49" charset="0"/>
              </a:rPr>
              <a:t>json.dumps</a:t>
            </a:r>
            <a:r>
              <a:rPr lang="en-US" sz="1000" dirty="0">
                <a:latin typeface="Courier New" panose="02070309020205020404" pitchFamily="49" charset="0"/>
                <a:cs typeface="Courier New" panose="02070309020205020404" pitchFamily="49" charset="0"/>
              </a:rPr>
              <a:t>(person, </a:t>
            </a:r>
            <a:r>
              <a:rPr lang="en-US" sz="1000" dirty="0" err="1">
                <a:latin typeface="Courier New" panose="02070309020205020404" pitchFamily="49" charset="0"/>
                <a:cs typeface="Courier New" panose="02070309020205020404" pitchFamily="49" charset="0"/>
              </a:rPr>
              <a:t>cls</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PersonEncoder</a:t>
            </a:r>
            <a:r>
              <a:rPr lang="en-US" sz="1000" dirty="0" smtClean="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with open("albert.txt", "w") as </a:t>
            </a:r>
            <a:r>
              <a:rPr lang="en-GB" sz="1000" dirty="0" err="1">
                <a:latin typeface="Courier New" panose="02070309020205020404" pitchFamily="49" charset="0"/>
                <a:cs typeface="Courier New" panose="02070309020205020404" pitchFamily="49" charset="0"/>
              </a:rPr>
              <a:t>outfile</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json.dump</a:t>
            </a:r>
            <a:r>
              <a:rPr lang="en-GB" sz="1000" dirty="0">
                <a:latin typeface="Courier New" panose="02070309020205020404" pitchFamily="49" charset="0"/>
                <a:cs typeface="Courier New" panose="02070309020205020404" pitchFamily="49" charset="0"/>
              </a:rPr>
              <a:t>(person, </a:t>
            </a:r>
            <a:r>
              <a:rPr lang="en-GB" sz="1000" dirty="0" err="1">
                <a:latin typeface="Courier New" panose="02070309020205020404" pitchFamily="49" charset="0"/>
                <a:cs typeface="Courier New" panose="02070309020205020404" pitchFamily="49" charset="0"/>
              </a:rPr>
              <a:t>outfile</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cls</a:t>
            </a: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PersonEncoder</a:t>
            </a:r>
            <a:r>
              <a:rPr lang="en-GB"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14190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new problem !</a:t>
            </a:r>
            <a:endParaRPr lang="en-GB" dirty="0"/>
          </a:p>
        </p:txBody>
      </p:sp>
      <p:sp>
        <p:nvSpPr>
          <p:cNvPr id="3" name="Content Placeholder 2"/>
          <p:cNvSpPr>
            <a:spLocks noGrp="1"/>
          </p:cNvSpPr>
          <p:nvPr>
            <p:ph idx="1"/>
          </p:nvPr>
        </p:nvSpPr>
        <p:spPr>
          <a:xfrm>
            <a:off x="779228" y="2052918"/>
            <a:ext cx="9939130" cy="4195481"/>
          </a:xfrm>
        </p:spPr>
        <p:txBody>
          <a:bodyPr/>
          <a:lstStyle/>
          <a:p>
            <a:r>
              <a:rPr lang="en-GB" dirty="0" smtClean="0"/>
              <a:t>One problem now, is we can’t just save it and then load it like we could earlier in example 4 and 5, like we did with Bruce.</a:t>
            </a:r>
          </a:p>
          <a:p>
            <a:endParaRPr lang="en-GB" dirty="0"/>
          </a:p>
          <a:p>
            <a:r>
              <a:rPr lang="en-GB" dirty="0" smtClean="0"/>
              <a:t>This is because we will get the data with the metadata _type, and the thing as a string and not a Python date.</a:t>
            </a:r>
          </a:p>
          <a:p>
            <a:endParaRPr lang="en-GB" dirty="0"/>
          </a:p>
          <a:p>
            <a:r>
              <a:rPr lang="en-GB" dirty="0" smtClean="0"/>
              <a:t>We need to fix this with a custom Decoder !</a:t>
            </a:r>
            <a:endParaRPr lang="en-GB" dirty="0" smtClean="0"/>
          </a:p>
          <a:p>
            <a:endParaRPr lang="en-GB" dirty="0"/>
          </a:p>
          <a:p>
            <a:pPr lvl="1"/>
            <a:endParaRPr lang="en-GB"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63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3: Making a decoder.</a:t>
            </a:r>
            <a:endParaRPr lang="en-GB" dirty="0"/>
          </a:p>
        </p:txBody>
      </p:sp>
      <p:sp>
        <p:nvSpPr>
          <p:cNvPr id="3" name="Content Placeholder 2"/>
          <p:cNvSpPr>
            <a:spLocks noGrp="1"/>
          </p:cNvSpPr>
          <p:nvPr>
            <p:ph idx="1"/>
          </p:nvPr>
        </p:nvSpPr>
        <p:spPr>
          <a:xfrm>
            <a:off x="779228" y="2052918"/>
            <a:ext cx="7513982" cy="4195481"/>
          </a:xfrm>
        </p:spPr>
        <p:txBody>
          <a:bodyPr/>
          <a:lstStyle/>
          <a:p>
            <a:r>
              <a:rPr lang="en-GB" dirty="0" smtClean="0"/>
              <a:t>Since I’ve added to the previous example, the code is now too long to put on the slide.</a:t>
            </a:r>
          </a:p>
          <a:p>
            <a:endParaRPr lang="en-GB" dirty="0"/>
          </a:p>
          <a:p>
            <a:r>
              <a:rPr lang="en-GB" dirty="0" smtClean="0"/>
              <a:t>Go check the example from the repo.</a:t>
            </a:r>
          </a:p>
          <a:p>
            <a:endParaRPr lang="en-GB" dirty="0"/>
          </a:p>
          <a:p>
            <a:r>
              <a:rPr lang="en-GB" dirty="0" smtClean="0"/>
              <a:t>The comments are still inline.</a:t>
            </a:r>
          </a:p>
          <a:p>
            <a:endParaRPr lang="en-GB" dirty="0"/>
          </a:p>
          <a:p>
            <a:r>
              <a:rPr lang="en-GB" dirty="0" smtClean="0"/>
              <a:t>The program should </a:t>
            </a:r>
            <a:endParaRPr lang="en-GB" dirty="0"/>
          </a:p>
          <a:p>
            <a:pPr lvl="1"/>
            <a:endParaRPr lang="en-GB"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67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on Saving Files</a:t>
            </a:r>
            <a:endParaRPr lang="en-GB" dirty="0"/>
          </a:p>
        </p:txBody>
      </p:sp>
      <p:sp>
        <p:nvSpPr>
          <p:cNvPr id="3" name="Content Placeholder 2"/>
          <p:cNvSpPr>
            <a:spLocks noGrp="1"/>
          </p:cNvSpPr>
          <p:nvPr>
            <p:ph idx="1"/>
          </p:nvPr>
        </p:nvSpPr>
        <p:spPr>
          <a:xfrm>
            <a:off x="1103313" y="2052918"/>
            <a:ext cx="3888818" cy="4195481"/>
          </a:xfrm>
        </p:spPr>
        <p:txBody>
          <a:bodyPr>
            <a:normAutofit lnSpcReduction="10000"/>
          </a:bodyPr>
          <a:lstStyle/>
          <a:p>
            <a:r>
              <a:rPr lang="en-GB" dirty="0" smtClean="0"/>
              <a:t>Earlier we learned how to load and save text files.</a:t>
            </a:r>
          </a:p>
          <a:p>
            <a:r>
              <a:rPr lang="en-GB" dirty="0" smtClean="0"/>
              <a:t>To do that, we used code like this.</a:t>
            </a:r>
          </a:p>
          <a:p>
            <a:endParaRPr lang="en-GB" dirty="0"/>
          </a:p>
          <a:p>
            <a:r>
              <a:rPr lang="en-GB" dirty="0" smtClean="0">
                <a:solidFill>
                  <a:srgbClr val="FFFF00"/>
                </a:solidFill>
              </a:rPr>
              <a:t>Type this in.</a:t>
            </a:r>
          </a:p>
          <a:p>
            <a:r>
              <a:rPr lang="en-GB" dirty="0" smtClean="0">
                <a:solidFill>
                  <a:srgbClr val="FFFF00"/>
                </a:solidFill>
              </a:rPr>
              <a:t>What do you think the output will be ?</a:t>
            </a:r>
          </a:p>
          <a:p>
            <a:r>
              <a:rPr lang="en-GB" dirty="0" smtClean="0">
                <a:solidFill>
                  <a:srgbClr val="FFFF00"/>
                </a:solidFill>
              </a:rPr>
              <a:t>Do you expect any other files to be produced ?</a:t>
            </a:r>
          </a:p>
          <a:p>
            <a:r>
              <a:rPr lang="en-GB" dirty="0" smtClean="0">
                <a:solidFill>
                  <a:srgbClr val="FFFF00"/>
                </a:solidFill>
              </a:rPr>
              <a:t>Were you correct ?</a:t>
            </a:r>
            <a:endParaRPr lang="en-GB" dirty="0">
              <a:solidFill>
                <a:srgbClr val="FFFF00"/>
              </a:solidFill>
            </a:endParaRPr>
          </a:p>
        </p:txBody>
      </p:sp>
      <p:sp>
        <p:nvSpPr>
          <p:cNvPr id="4" name="Rectangle 3"/>
          <p:cNvSpPr/>
          <p:nvPr/>
        </p:nvSpPr>
        <p:spPr>
          <a:xfrm>
            <a:off x="5156886" y="2052918"/>
            <a:ext cx="6096000" cy="2308324"/>
          </a:xfrm>
          <a:prstGeom prst="rect">
            <a:avLst/>
          </a:prstGeom>
        </p:spPr>
        <p:txBody>
          <a:bodyPr>
            <a:spAutoFit/>
          </a:bodyPr>
          <a:lstStyle/>
          <a:p>
            <a:r>
              <a:rPr lang="en-GB" dirty="0">
                <a:latin typeface="Courier New" panose="02070309020205020404" pitchFamily="49" charset="0"/>
                <a:cs typeface="Courier New" panose="02070309020205020404" pitchFamily="49" charset="0"/>
              </a:rPr>
              <a:t># Week11, Example1</a:t>
            </a:r>
          </a:p>
          <a:p>
            <a:endParaRPr lang="en-GB" dirty="0">
              <a:latin typeface="Courier New" panose="02070309020205020404" pitchFamily="49" charset="0"/>
              <a:cs typeface="Courier New" panose="02070309020205020404" pitchFamily="49" charset="0"/>
            </a:endParaRPr>
          </a:p>
          <a:p>
            <a:r>
              <a:rPr lang="en-GB" dirty="0" err="1">
                <a:latin typeface="Courier New" panose="02070309020205020404" pitchFamily="49" charset="0"/>
                <a:cs typeface="Courier New" panose="02070309020205020404" pitchFamily="49" charset="0"/>
              </a:rPr>
              <a:t>mywritefile</a:t>
            </a:r>
            <a:r>
              <a:rPr lang="en-GB" dirty="0">
                <a:latin typeface="Courier New" panose="02070309020205020404" pitchFamily="49" charset="0"/>
                <a:cs typeface="Courier New" panose="02070309020205020404" pitchFamily="49" charset="0"/>
              </a:rPr>
              <a:t> = open("myfile.txt", "w")</a:t>
            </a:r>
          </a:p>
          <a:p>
            <a:r>
              <a:rPr lang="en-GB" dirty="0" err="1">
                <a:latin typeface="Courier New" panose="02070309020205020404" pitchFamily="49" charset="0"/>
                <a:cs typeface="Courier New" panose="02070309020205020404" pitchFamily="49" charset="0"/>
              </a:rPr>
              <a:t>mywritefile.write</a:t>
            </a:r>
            <a:r>
              <a:rPr lang="en-GB" dirty="0">
                <a:latin typeface="Courier New" panose="02070309020205020404" pitchFamily="49" charset="0"/>
                <a:cs typeface="Courier New" panose="02070309020205020404" pitchFamily="49" charset="0"/>
              </a:rPr>
              <a:t>("Hello File !")</a:t>
            </a:r>
          </a:p>
          <a:p>
            <a:r>
              <a:rPr lang="en-GB" dirty="0" err="1">
                <a:latin typeface="Courier New" panose="02070309020205020404" pitchFamily="49" charset="0"/>
                <a:cs typeface="Courier New" panose="02070309020205020404" pitchFamily="49" charset="0"/>
              </a:rPr>
              <a:t>mywritefile.close</a:t>
            </a:r>
            <a:r>
              <a:rPr lang="en-GB" dirty="0">
                <a:latin typeface="Courier New" panose="02070309020205020404" pitchFamily="49" charset="0"/>
                <a:cs typeface="Courier New" panose="02070309020205020404" pitchFamily="49" charset="0"/>
              </a:rPr>
              <a:t>()</a:t>
            </a:r>
          </a:p>
          <a:p>
            <a:endParaRPr lang="en-GB" dirty="0">
              <a:latin typeface="Courier New" panose="02070309020205020404" pitchFamily="49" charset="0"/>
              <a:cs typeface="Courier New" panose="02070309020205020404" pitchFamily="49" charset="0"/>
            </a:endParaRPr>
          </a:p>
          <a:p>
            <a:r>
              <a:rPr lang="en-GB" dirty="0" err="1">
                <a:latin typeface="Courier New" panose="02070309020205020404" pitchFamily="49" charset="0"/>
                <a:cs typeface="Courier New" panose="02070309020205020404" pitchFamily="49" charset="0"/>
              </a:rPr>
              <a:t>myreadfile</a:t>
            </a:r>
            <a:r>
              <a:rPr lang="en-GB" dirty="0">
                <a:latin typeface="Courier New" panose="02070309020205020404" pitchFamily="49" charset="0"/>
                <a:cs typeface="Courier New" panose="02070309020205020404" pitchFamily="49" charset="0"/>
              </a:rPr>
              <a:t> = open("myfile.txt", "r")</a:t>
            </a:r>
          </a:p>
          <a:p>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myreadfile.read</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9106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Only</a:t>
            </a:r>
            <a:endParaRPr lang="en-GB" dirty="0"/>
          </a:p>
        </p:txBody>
      </p:sp>
      <p:sp>
        <p:nvSpPr>
          <p:cNvPr id="3" name="Content Placeholder 2"/>
          <p:cNvSpPr>
            <a:spLocks noGrp="1"/>
          </p:cNvSpPr>
          <p:nvPr>
            <p:ph idx="1"/>
          </p:nvPr>
        </p:nvSpPr>
        <p:spPr>
          <a:xfrm>
            <a:off x="1103313" y="2052918"/>
            <a:ext cx="4300709" cy="4195481"/>
          </a:xfrm>
        </p:spPr>
        <p:txBody>
          <a:bodyPr>
            <a:normAutofit fontScale="92500" lnSpcReduction="20000"/>
          </a:bodyPr>
          <a:lstStyle/>
          <a:p>
            <a:r>
              <a:rPr lang="en-GB" dirty="0" smtClean="0"/>
              <a:t>This is great for loading and saving textual data.</a:t>
            </a:r>
          </a:p>
          <a:p>
            <a:r>
              <a:rPr lang="en-GB" dirty="0" smtClean="0"/>
              <a:t>You could use it to load or save numbers as well, but you would have to interpret them as numbers.</a:t>
            </a:r>
          </a:p>
          <a:p>
            <a:r>
              <a:rPr lang="en-GB" dirty="0" smtClean="0"/>
              <a:t>This example shows you having to handle numbers.</a:t>
            </a:r>
          </a:p>
          <a:p>
            <a:endParaRPr lang="en-GB" dirty="0"/>
          </a:p>
          <a:p>
            <a:r>
              <a:rPr lang="en-GB" dirty="0" smtClean="0">
                <a:solidFill>
                  <a:srgbClr val="FFFF00"/>
                </a:solidFill>
              </a:rPr>
              <a:t>Type this in.</a:t>
            </a:r>
          </a:p>
          <a:p>
            <a:r>
              <a:rPr lang="en-GB" dirty="0" smtClean="0">
                <a:solidFill>
                  <a:srgbClr val="FFFF00"/>
                </a:solidFill>
              </a:rPr>
              <a:t>Does it do what you think it does ?</a:t>
            </a:r>
          </a:p>
          <a:p>
            <a:r>
              <a:rPr lang="en-GB" dirty="0" smtClean="0">
                <a:solidFill>
                  <a:srgbClr val="FFFF00"/>
                </a:solidFill>
              </a:rPr>
              <a:t>Do you agree with my comments that it is ugly ?</a:t>
            </a:r>
            <a:endParaRPr lang="en-GB" dirty="0">
              <a:solidFill>
                <a:srgbClr val="FFFF00"/>
              </a:solidFill>
            </a:endParaRPr>
          </a:p>
        </p:txBody>
      </p:sp>
      <p:sp>
        <p:nvSpPr>
          <p:cNvPr id="5" name="Rectangle 4"/>
          <p:cNvSpPr/>
          <p:nvPr/>
        </p:nvSpPr>
        <p:spPr>
          <a:xfrm>
            <a:off x="5527590" y="2062852"/>
            <a:ext cx="6096000" cy="3539430"/>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 Week11, Example2</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write_number_file</a:t>
            </a:r>
            <a:r>
              <a:rPr lang="en-US" sz="1400" dirty="0">
                <a:latin typeface="Courier New" panose="02070309020205020404" pitchFamily="49" charset="0"/>
                <a:cs typeface="Courier New" panose="02070309020205020404" pitchFamily="49" charset="0"/>
              </a:rPr>
              <a:t> = open("my_numbers_file.txt", "w")</a:t>
            </a:r>
          </a:p>
          <a:p>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in range(10):</a:t>
            </a:r>
          </a:p>
          <a:p>
            <a:r>
              <a:rPr lang="en-US" sz="1400" dirty="0">
                <a:latin typeface="Courier New" panose="02070309020205020404" pitchFamily="49" charset="0"/>
                <a:cs typeface="Courier New" panose="02070309020205020404" pitchFamily="49" charset="0"/>
              </a:rPr>
              <a:t>    # Note how ugly this is.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write_number_file.write</a:t>
            </a:r>
            <a:r>
              <a:rPr lang="en-US" sz="1400" dirty="0">
                <a:latin typeface="Courier New" panose="02070309020205020404" pitchFamily="49" charset="0"/>
                <a:cs typeface="Courier New" panose="02070309020205020404" pitchFamily="49" charset="0"/>
              </a:rPr>
              <a:t>(f"{</a:t>
            </a:r>
            <a:r>
              <a:rPr lang="en-US" sz="1400" dirty="0" err="1">
                <a:latin typeface="Courier New" panose="02070309020205020404" pitchFamily="49" charset="0"/>
                <a:cs typeface="Courier New" panose="02070309020205020404" pitchFamily="49" charset="0"/>
              </a:rPr>
              <a:t>str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)}\n")</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write_number_file.close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read_number_file</a:t>
            </a:r>
            <a:r>
              <a:rPr lang="en-US" sz="1400" dirty="0">
                <a:latin typeface="Courier New" panose="02070309020205020404" pitchFamily="49" charset="0"/>
                <a:cs typeface="Courier New" panose="02070309020205020404" pitchFamily="49" charset="0"/>
              </a:rPr>
              <a:t> = open("my_numbers_file.txt", "r")</a:t>
            </a:r>
          </a:p>
          <a:p>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in </a:t>
            </a:r>
            <a:r>
              <a:rPr lang="en-US" sz="1400" dirty="0" err="1">
                <a:latin typeface="Courier New" panose="02070309020205020404" pitchFamily="49" charset="0"/>
                <a:cs typeface="Courier New" panose="02070309020205020404" pitchFamily="49" charset="0"/>
              </a:rPr>
              <a:t>read_number_file.readlines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Note we get a string with a newline on the end</a:t>
            </a:r>
          </a:p>
          <a:p>
            <a:r>
              <a:rPr lang="en-US" sz="1400" dirty="0">
                <a:latin typeface="Courier New" panose="02070309020205020404" pitchFamily="49" charset="0"/>
                <a:cs typeface="Courier New" panose="02070309020205020404" pitchFamily="49" charset="0"/>
              </a:rPr>
              <a:t>    # that we need to strip.</a:t>
            </a:r>
          </a:p>
          <a:p>
            <a:r>
              <a:rPr lang="en-US" sz="1400" dirty="0">
                <a:latin typeface="Courier New" panose="02070309020205020404" pitchFamily="49" charset="0"/>
                <a:cs typeface="Courier New" panose="02070309020205020404" pitchFamily="49" charset="0"/>
              </a:rPr>
              <a:t>    print(f"{</a:t>
            </a:r>
            <a:r>
              <a:rPr lang="en-US" sz="1400" dirty="0" err="1">
                <a:latin typeface="Courier New" panose="02070309020205020404" pitchFamily="49" charset="0"/>
                <a:cs typeface="Courier New" panose="02070309020205020404" pitchFamily="49" charset="0"/>
              </a:rPr>
              <a:t>i.strip</a:t>
            </a:r>
            <a:r>
              <a:rPr lang="en-US" sz="1400" dirty="0">
                <a:latin typeface="Courier New" panose="02070309020205020404" pitchFamily="49" charset="0"/>
                <a:cs typeface="Courier New" panose="02070309020205020404" pitchFamily="49" charset="0"/>
              </a:rPr>
              <a:t>()} is of type {type(</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And this is ugly again, casting to an </a:t>
            </a:r>
            <a:r>
              <a:rPr lang="en-US" sz="1400" dirty="0" err="1">
                <a:latin typeface="Courier New" panose="02070309020205020404" pitchFamily="49" charset="0"/>
                <a:cs typeface="Courier New" panose="02070309020205020404" pitchFamily="49" charset="0"/>
              </a:rPr>
              <a:t>int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print(f" 2 x {</a:t>
            </a:r>
            <a:r>
              <a:rPr lang="en-US" sz="1400" dirty="0" err="1">
                <a:latin typeface="Courier New" panose="02070309020205020404" pitchFamily="49" charset="0"/>
                <a:cs typeface="Courier New" panose="02070309020205020404" pitchFamily="49" charset="0"/>
              </a:rPr>
              <a:t>i.strip</a:t>
            </a:r>
            <a:r>
              <a:rPr lang="en-US" sz="1400" dirty="0">
                <a:latin typeface="Courier New" panose="02070309020205020404" pitchFamily="49" charset="0"/>
                <a:cs typeface="Courier New" panose="02070309020205020404" pitchFamily="49" charset="0"/>
              </a:rPr>
              <a:t>()} = {2 *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39228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80815" y="1123550"/>
            <a:ext cx="8825657" cy="1915647"/>
          </a:xfrm>
        </p:spPr>
        <p:txBody>
          <a:bodyPr/>
          <a:lstStyle/>
          <a:p>
            <a:r>
              <a:rPr lang="en-GB" dirty="0" smtClean="0"/>
              <a:t>Manually saving and loading classes.</a:t>
            </a:r>
            <a:endParaRPr lang="en-GB" dirty="0"/>
          </a:p>
        </p:txBody>
      </p:sp>
    </p:spTree>
    <p:extLst>
      <p:ext uri="{BB962C8B-B14F-4D97-AF65-F5344CB8AC3E}">
        <p14:creationId xmlns:p14="http://schemas.microsoft.com/office/powerpoint/2010/main" val="414963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Saving Classes</a:t>
            </a:r>
            <a:endParaRPr lang="en-GB" dirty="0"/>
          </a:p>
        </p:txBody>
      </p:sp>
      <p:sp>
        <p:nvSpPr>
          <p:cNvPr id="3" name="Content Placeholder 2"/>
          <p:cNvSpPr>
            <a:spLocks noGrp="1"/>
          </p:cNvSpPr>
          <p:nvPr>
            <p:ph idx="1"/>
          </p:nvPr>
        </p:nvSpPr>
        <p:spPr>
          <a:xfrm>
            <a:off x="1103313" y="2052918"/>
            <a:ext cx="9745919" cy="4195481"/>
          </a:xfrm>
        </p:spPr>
        <p:txBody>
          <a:bodyPr>
            <a:normAutofit lnSpcReduction="10000"/>
          </a:bodyPr>
          <a:lstStyle/>
          <a:p>
            <a:r>
              <a:rPr lang="en-GB" dirty="0" smtClean="0"/>
              <a:t>Here we will write a “load” and “save” method for an example class.</a:t>
            </a:r>
          </a:p>
          <a:p>
            <a:r>
              <a:rPr lang="en-GB" dirty="0" smtClean="0"/>
              <a:t>The class will hold four values about a person.</a:t>
            </a:r>
          </a:p>
          <a:p>
            <a:r>
              <a:rPr lang="en-GB" dirty="0" smtClean="0"/>
              <a:t>This is similar to the person classes we built when learning about classes.</a:t>
            </a:r>
          </a:p>
          <a:p>
            <a:pPr lvl="1"/>
            <a:r>
              <a:rPr lang="en-GB" b="1" u="sng" dirty="0" err="1" smtClean="0"/>
              <a:t>Firstname</a:t>
            </a:r>
            <a:r>
              <a:rPr lang="en-GB" dirty="0" smtClean="0"/>
              <a:t>: string</a:t>
            </a:r>
          </a:p>
          <a:p>
            <a:pPr lvl="1"/>
            <a:r>
              <a:rPr lang="en-GB" b="1" u="sng" dirty="0" smtClean="0"/>
              <a:t>Surname</a:t>
            </a:r>
            <a:r>
              <a:rPr lang="en-GB" dirty="0" smtClean="0"/>
              <a:t>: string</a:t>
            </a:r>
          </a:p>
          <a:p>
            <a:pPr lvl="1"/>
            <a:r>
              <a:rPr lang="en-GB" b="1" u="sng" dirty="0" smtClean="0"/>
              <a:t>Date of Birth</a:t>
            </a:r>
            <a:r>
              <a:rPr lang="en-GB" dirty="0" smtClean="0"/>
              <a:t>: date class from the </a:t>
            </a:r>
            <a:r>
              <a:rPr lang="en-GB" dirty="0" err="1" smtClean="0"/>
              <a:t>datetime</a:t>
            </a:r>
            <a:r>
              <a:rPr lang="en-GB" dirty="0" smtClean="0"/>
              <a:t> module.</a:t>
            </a:r>
          </a:p>
          <a:p>
            <a:pPr lvl="1"/>
            <a:r>
              <a:rPr lang="en-GB" b="1" u="sng" dirty="0" smtClean="0"/>
              <a:t>Phone Number</a:t>
            </a:r>
            <a:r>
              <a:rPr lang="en-GB" dirty="0" smtClean="0"/>
              <a:t>: integer</a:t>
            </a:r>
          </a:p>
          <a:p>
            <a:pPr lvl="1"/>
            <a:endParaRPr lang="en-GB" dirty="0"/>
          </a:p>
          <a:p>
            <a:r>
              <a:rPr lang="en-GB" dirty="0" smtClean="0"/>
              <a:t>We will implement this in two stages. </a:t>
            </a:r>
          </a:p>
          <a:p>
            <a:pPr lvl="1"/>
            <a:r>
              <a:rPr lang="en-GB" dirty="0" smtClean="0"/>
              <a:t>First, we will build the example class.</a:t>
            </a:r>
          </a:p>
          <a:p>
            <a:pPr lvl="1"/>
            <a:r>
              <a:rPr lang="en-GB" dirty="0" smtClean="0"/>
              <a:t>Secondly, we will write the load and save methods and use them.</a:t>
            </a:r>
          </a:p>
        </p:txBody>
      </p:sp>
    </p:spTree>
    <p:extLst>
      <p:ext uri="{BB962C8B-B14F-4D97-AF65-F5344CB8AC3E}">
        <p14:creationId xmlns:p14="http://schemas.microsoft.com/office/powerpoint/2010/main" val="151608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person example class.</a:t>
            </a:r>
            <a:endParaRPr lang="en-GB" dirty="0"/>
          </a:p>
        </p:txBody>
      </p:sp>
      <p:sp>
        <p:nvSpPr>
          <p:cNvPr id="3" name="Content Placeholder 2"/>
          <p:cNvSpPr>
            <a:spLocks noGrp="1"/>
          </p:cNvSpPr>
          <p:nvPr>
            <p:ph idx="1"/>
          </p:nvPr>
        </p:nvSpPr>
        <p:spPr>
          <a:xfrm>
            <a:off x="1103314" y="2052918"/>
            <a:ext cx="3921768" cy="4195481"/>
          </a:xfrm>
        </p:spPr>
        <p:txBody>
          <a:bodyPr>
            <a:normAutofit/>
          </a:bodyPr>
          <a:lstStyle/>
          <a:p>
            <a:r>
              <a:rPr lang="en-GB" dirty="0" smtClean="0"/>
              <a:t>We build the class.</a:t>
            </a:r>
          </a:p>
          <a:p>
            <a:r>
              <a:rPr lang="en-GB" dirty="0" smtClean="0"/>
              <a:t>We create </a:t>
            </a:r>
            <a:r>
              <a:rPr lang="en-GB" dirty="0" err="1" smtClean="0"/>
              <a:t>bruce</a:t>
            </a:r>
            <a:r>
              <a:rPr lang="en-GB" dirty="0" smtClean="0"/>
              <a:t> as an instance of that class.</a:t>
            </a:r>
          </a:p>
          <a:p>
            <a:r>
              <a:rPr lang="en-GB" dirty="0" smtClean="0"/>
              <a:t>We make a representation method so we can print the class.</a:t>
            </a:r>
          </a:p>
          <a:p>
            <a:endParaRPr lang="en-GB" dirty="0"/>
          </a:p>
          <a:p>
            <a:r>
              <a:rPr lang="en-GB" dirty="0" smtClean="0">
                <a:solidFill>
                  <a:srgbClr val="FFFF00"/>
                </a:solidFill>
              </a:rPr>
              <a:t>Type this in.</a:t>
            </a:r>
          </a:p>
          <a:p>
            <a:r>
              <a:rPr lang="en-GB" dirty="0" smtClean="0">
                <a:solidFill>
                  <a:srgbClr val="FFFF00"/>
                </a:solidFill>
              </a:rPr>
              <a:t>Predict the output.</a:t>
            </a:r>
          </a:p>
          <a:p>
            <a:r>
              <a:rPr lang="en-GB" dirty="0" smtClean="0">
                <a:solidFill>
                  <a:srgbClr val="FFFF00"/>
                </a:solidFill>
              </a:rPr>
              <a:t>Were you correct ?</a:t>
            </a:r>
          </a:p>
        </p:txBody>
      </p:sp>
      <p:sp>
        <p:nvSpPr>
          <p:cNvPr id="4" name="Rectangle 3"/>
          <p:cNvSpPr/>
          <p:nvPr/>
        </p:nvSpPr>
        <p:spPr>
          <a:xfrm>
            <a:off x="5189838" y="2052918"/>
            <a:ext cx="6755027" cy="3970318"/>
          </a:xfrm>
          <a:prstGeom prst="rect">
            <a:avLst/>
          </a:prstGeom>
        </p:spPr>
        <p:txBody>
          <a:bodyPr wrap="square">
            <a:spAutoFit/>
          </a:bodyPr>
          <a:lstStyle/>
          <a:p>
            <a:r>
              <a:rPr lang="en-GB" sz="1200" dirty="0">
                <a:latin typeface="Courier New" panose="02070309020205020404" pitchFamily="49" charset="0"/>
                <a:cs typeface="Courier New" panose="02070309020205020404" pitchFamily="49" charset="0"/>
              </a:rPr>
              <a:t># Week11, Example3</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import </a:t>
            </a:r>
            <a:r>
              <a:rPr lang="en-GB" sz="1200" dirty="0" err="1">
                <a:latin typeface="Courier New" panose="02070309020205020404" pitchFamily="49" charset="0"/>
                <a:cs typeface="Courier New" panose="02070309020205020404" pitchFamily="49" charset="0"/>
              </a:rPr>
              <a:t>datetime</a:t>
            </a:r>
            <a:endParaRPr lang="en-GB" sz="120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class Person:</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def</a:t>
            </a:r>
            <a:r>
              <a:rPr lang="en-GB" sz="1200" dirty="0">
                <a:latin typeface="Courier New" panose="02070309020205020404" pitchFamily="49" charset="0"/>
                <a:cs typeface="Courier New" panose="02070309020205020404" pitchFamily="49" charset="0"/>
              </a:rPr>
              <a:t> __</a:t>
            </a:r>
            <a:r>
              <a:rPr lang="en-GB" sz="1200" dirty="0" err="1">
                <a:latin typeface="Courier New" panose="02070309020205020404" pitchFamily="49" charset="0"/>
                <a:cs typeface="Courier New" panose="02070309020205020404" pitchFamily="49" charset="0"/>
              </a:rPr>
              <a:t>init</a:t>
            </a:r>
            <a:r>
              <a:rPr lang="en-GB" sz="1200" dirty="0">
                <a:latin typeface="Courier New" panose="02070309020205020404" pitchFamily="49" charset="0"/>
                <a:cs typeface="Courier New" panose="02070309020205020404" pitchFamily="49" charset="0"/>
              </a:rPr>
              <a:t>__(self, **</a:t>
            </a:r>
            <a:r>
              <a:rPr lang="en-GB" sz="1200" dirty="0" err="1">
                <a:latin typeface="Courier New" panose="02070309020205020404" pitchFamily="49" charset="0"/>
                <a:cs typeface="Courier New" panose="02070309020205020404" pitchFamily="49" charset="0"/>
              </a:rPr>
              <a:t>kwargs</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self.firstname</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kwargs</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firstname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self.surname</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kwargs</a:t>
            </a:r>
            <a:r>
              <a:rPr lang="en-GB" sz="1200" dirty="0">
                <a:latin typeface="Courier New" panose="02070309020205020404" pitchFamily="49" charset="0"/>
                <a:cs typeface="Courier New" panose="02070309020205020404" pitchFamily="49" charset="0"/>
              </a:rPr>
              <a:t>['surname']</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self.dob</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kwargs</a:t>
            </a:r>
            <a:r>
              <a:rPr lang="en-GB" sz="1200" dirty="0">
                <a:latin typeface="Courier New" panose="02070309020205020404" pitchFamily="49" charset="0"/>
                <a:cs typeface="Courier New" panose="02070309020205020404" pitchFamily="49" charset="0"/>
              </a:rPr>
              <a:t>['dob']</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self.phone</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kwargs</a:t>
            </a:r>
            <a:r>
              <a:rPr lang="en-GB" sz="1200" dirty="0">
                <a:latin typeface="Courier New" panose="02070309020205020404" pitchFamily="49" charset="0"/>
                <a:cs typeface="Courier New" panose="02070309020205020404" pitchFamily="49" charset="0"/>
              </a:rPr>
              <a:t>['phone']</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def</a:t>
            </a:r>
            <a:r>
              <a:rPr lang="en-GB" sz="1200" dirty="0">
                <a:latin typeface="Courier New" panose="02070309020205020404" pitchFamily="49" charset="0"/>
                <a:cs typeface="Courier New" panose="02070309020205020404" pitchFamily="49" charset="0"/>
              </a:rPr>
              <a:t> __</a:t>
            </a:r>
            <a:r>
              <a:rPr lang="en-GB" sz="1200" dirty="0" err="1">
                <a:latin typeface="Courier New" panose="02070309020205020404" pitchFamily="49" charset="0"/>
                <a:cs typeface="Courier New" panose="02070309020205020404" pitchFamily="49" charset="0"/>
              </a:rPr>
              <a:t>repr</a:t>
            </a:r>
            <a:r>
              <a:rPr lang="en-GB" sz="1200" dirty="0">
                <a:latin typeface="Courier New" panose="02070309020205020404" pitchFamily="49" charset="0"/>
                <a:cs typeface="Courier New" panose="02070309020205020404" pitchFamily="49" charset="0"/>
              </a:rPr>
              <a:t>__(self):</a:t>
            </a:r>
          </a:p>
          <a:p>
            <a:r>
              <a:rPr lang="en-GB" sz="1200" dirty="0">
                <a:latin typeface="Courier New" panose="02070309020205020404" pitchFamily="49" charset="0"/>
                <a:cs typeface="Courier New" panose="02070309020205020404" pitchFamily="49" charset="0"/>
              </a:rPr>
              <a:t>        return f"{</a:t>
            </a:r>
            <a:r>
              <a:rPr lang="en-GB" sz="1200" dirty="0" err="1">
                <a:latin typeface="Courier New" panose="02070309020205020404" pitchFamily="49" charset="0"/>
                <a:cs typeface="Courier New" panose="02070309020205020404" pitchFamily="49" charset="0"/>
              </a:rPr>
              <a:t>self.firstname</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self.surname</a:t>
            </a:r>
            <a:r>
              <a:rPr lang="en-GB" sz="1200" dirty="0">
                <a:latin typeface="Courier New" panose="02070309020205020404" pitchFamily="49" charset="0"/>
                <a:cs typeface="Courier New" panose="02070309020205020404" pitchFamily="49" charset="0"/>
              </a:rPr>
              <a:t>} was born \</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self.dob</a:t>
            </a:r>
            <a:r>
              <a:rPr lang="en-GB" sz="1200" dirty="0">
                <a:latin typeface="Courier New" panose="02070309020205020404" pitchFamily="49" charset="0"/>
                <a:cs typeface="Courier New" panose="02070309020205020404" pitchFamily="49" charset="0"/>
              </a:rPr>
              <a:t>}, and has phone number {</a:t>
            </a:r>
            <a:r>
              <a:rPr lang="en-GB" sz="1200" dirty="0" err="1">
                <a:latin typeface="Courier New" panose="02070309020205020404" pitchFamily="49" charset="0"/>
                <a:cs typeface="Courier New" panose="02070309020205020404" pitchFamily="49" charset="0"/>
              </a:rPr>
              <a:t>self.phone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bruce</a:t>
            </a:r>
            <a:r>
              <a:rPr lang="en-GB" sz="1200" dirty="0">
                <a:latin typeface="Courier New" panose="02070309020205020404" pitchFamily="49" charset="0"/>
                <a:cs typeface="Courier New" panose="02070309020205020404" pitchFamily="49" charset="0"/>
              </a:rPr>
              <a:t> = Person(</a:t>
            </a:r>
            <a:r>
              <a:rPr lang="en-GB" sz="1200" dirty="0" err="1">
                <a:latin typeface="Courier New" panose="02070309020205020404" pitchFamily="49" charset="0"/>
                <a:cs typeface="Courier New" panose="02070309020205020404" pitchFamily="49" charset="0"/>
              </a:rPr>
              <a:t>firstname</a:t>
            </a:r>
            <a:r>
              <a:rPr lang="en-GB" sz="1200" dirty="0">
                <a:latin typeface="Courier New" panose="02070309020205020404" pitchFamily="49" charset="0"/>
                <a:cs typeface="Courier New" panose="02070309020205020404" pitchFamily="49" charset="0"/>
              </a:rPr>
              <a:t> = "Bruce",</a:t>
            </a:r>
          </a:p>
          <a:p>
            <a:r>
              <a:rPr lang="en-GB" sz="1200" dirty="0">
                <a:latin typeface="Courier New" panose="02070309020205020404" pitchFamily="49" charset="0"/>
                <a:cs typeface="Courier New" panose="02070309020205020404" pitchFamily="49" charset="0"/>
              </a:rPr>
              <a:t>               surname = "Almighty",</a:t>
            </a:r>
          </a:p>
          <a:p>
            <a:r>
              <a:rPr lang="en-GB" sz="1200" dirty="0">
                <a:latin typeface="Courier New" panose="02070309020205020404" pitchFamily="49" charset="0"/>
                <a:cs typeface="Courier New" panose="02070309020205020404" pitchFamily="49" charset="0"/>
              </a:rPr>
              <a:t>               dob = </a:t>
            </a:r>
            <a:r>
              <a:rPr lang="en-GB" sz="1200" dirty="0" err="1">
                <a:latin typeface="Courier New" panose="02070309020205020404" pitchFamily="49" charset="0"/>
                <a:cs typeface="Courier New" panose="02070309020205020404" pitchFamily="49" charset="0"/>
              </a:rPr>
              <a:t>datetime.date</a:t>
            </a:r>
            <a:r>
              <a:rPr lang="en-GB" sz="1200" dirty="0">
                <a:latin typeface="Courier New" panose="02070309020205020404" pitchFamily="49" charset="0"/>
                <a:cs typeface="Courier New" panose="02070309020205020404" pitchFamily="49" charset="0"/>
              </a:rPr>
              <a:t>(year=1,month=12,day=25),</a:t>
            </a:r>
          </a:p>
          <a:p>
            <a:r>
              <a:rPr lang="en-GB" sz="1200" dirty="0">
                <a:latin typeface="Courier New" panose="02070309020205020404" pitchFamily="49" charset="0"/>
                <a:cs typeface="Courier New" panose="02070309020205020404" pitchFamily="49" charset="0"/>
              </a:rPr>
              <a:t>               phone = 5550123)</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bruce</a:t>
            </a:r>
            <a:r>
              <a:rPr lang="en-GB"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384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a save method.</a:t>
            </a:r>
            <a:endParaRPr lang="en-GB" dirty="0"/>
          </a:p>
        </p:txBody>
      </p:sp>
      <p:sp>
        <p:nvSpPr>
          <p:cNvPr id="3" name="Content Placeholder 2"/>
          <p:cNvSpPr>
            <a:spLocks noGrp="1"/>
          </p:cNvSpPr>
          <p:nvPr>
            <p:ph idx="1"/>
          </p:nvPr>
        </p:nvSpPr>
        <p:spPr>
          <a:xfrm>
            <a:off x="8089950" y="1594692"/>
            <a:ext cx="3921768" cy="4195481"/>
          </a:xfrm>
        </p:spPr>
        <p:txBody>
          <a:bodyPr>
            <a:normAutofit/>
          </a:bodyPr>
          <a:lstStyle/>
          <a:p>
            <a:r>
              <a:rPr lang="en-GB" dirty="0" smtClean="0"/>
              <a:t>Building on example3, we add a save method.</a:t>
            </a:r>
            <a:endParaRPr lang="en-GB" dirty="0"/>
          </a:p>
          <a:p>
            <a:r>
              <a:rPr lang="en-GB" dirty="0" smtClean="0"/>
              <a:t>This accepts a filename and writes the class to a file with that name.</a:t>
            </a:r>
          </a:p>
          <a:p>
            <a:endParaRPr lang="en-GB" dirty="0"/>
          </a:p>
          <a:p>
            <a:r>
              <a:rPr lang="en-GB" dirty="0" smtClean="0">
                <a:solidFill>
                  <a:srgbClr val="FFFF00"/>
                </a:solidFill>
              </a:rPr>
              <a:t>Type this in.</a:t>
            </a:r>
          </a:p>
          <a:p>
            <a:r>
              <a:rPr lang="en-GB" dirty="0" smtClean="0">
                <a:solidFill>
                  <a:srgbClr val="FFFF00"/>
                </a:solidFill>
              </a:rPr>
              <a:t>What file will be created ?</a:t>
            </a:r>
          </a:p>
          <a:p>
            <a:r>
              <a:rPr lang="en-GB" dirty="0" smtClean="0">
                <a:solidFill>
                  <a:srgbClr val="FFFF00"/>
                </a:solidFill>
              </a:rPr>
              <a:t>What will be in it ?</a:t>
            </a:r>
          </a:p>
        </p:txBody>
      </p:sp>
      <p:sp>
        <p:nvSpPr>
          <p:cNvPr id="4" name="Rectangle 3"/>
          <p:cNvSpPr/>
          <p:nvPr/>
        </p:nvSpPr>
        <p:spPr>
          <a:xfrm>
            <a:off x="646111" y="1245610"/>
            <a:ext cx="11306992" cy="4893647"/>
          </a:xfrm>
          <a:prstGeom prst="rect">
            <a:avLst/>
          </a:prstGeom>
        </p:spPr>
        <p:txBody>
          <a:bodyPr wrap="square">
            <a:spAutoFit/>
          </a:bodyPr>
          <a:lstStyle/>
          <a:p>
            <a:r>
              <a:rPr lang="en-GB" sz="1200" dirty="0" smtClean="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Week11, </a:t>
            </a:r>
            <a:r>
              <a:rPr lang="en-GB" sz="1200" dirty="0" smtClean="0">
                <a:latin typeface="Courier New" panose="02070309020205020404" pitchFamily="49" charset="0"/>
                <a:cs typeface="Courier New" panose="02070309020205020404" pitchFamily="49" charset="0"/>
              </a:rPr>
              <a:t>Example4</a:t>
            </a:r>
            <a:endParaRPr lang="en-GB" sz="120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import </a:t>
            </a:r>
            <a:r>
              <a:rPr lang="en-GB" sz="1200" dirty="0" err="1">
                <a:latin typeface="Courier New" panose="02070309020205020404" pitchFamily="49" charset="0"/>
                <a:cs typeface="Courier New" panose="02070309020205020404" pitchFamily="49" charset="0"/>
              </a:rPr>
              <a:t>datetime</a:t>
            </a:r>
            <a:endParaRPr lang="en-GB" sz="120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class Person:</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def</a:t>
            </a:r>
            <a:r>
              <a:rPr lang="en-GB" sz="1200" dirty="0">
                <a:latin typeface="Courier New" panose="02070309020205020404" pitchFamily="49" charset="0"/>
                <a:cs typeface="Courier New" panose="02070309020205020404" pitchFamily="49" charset="0"/>
              </a:rPr>
              <a:t> __</a:t>
            </a:r>
            <a:r>
              <a:rPr lang="en-GB" sz="1200" dirty="0" err="1">
                <a:latin typeface="Courier New" panose="02070309020205020404" pitchFamily="49" charset="0"/>
                <a:cs typeface="Courier New" panose="02070309020205020404" pitchFamily="49" charset="0"/>
              </a:rPr>
              <a:t>init</a:t>
            </a:r>
            <a:r>
              <a:rPr lang="en-GB" sz="1200" dirty="0">
                <a:latin typeface="Courier New" panose="02070309020205020404" pitchFamily="49" charset="0"/>
                <a:cs typeface="Courier New" panose="02070309020205020404" pitchFamily="49" charset="0"/>
              </a:rPr>
              <a:t>__(self, **</a:t>
            </a:r>
            <a:r>
              <a:rPr lang="en-GB" sz="1200" dirty="0" err="1">
                <a:latin typeface="Courier New" panose="02070309020205020404" pitchFamily="49" charset="0"/>
                <a:cs typeface="Courier New" panose="02070309020205020404" pitchFamily="49" charset="0"/>
              </a:rPr>
              <a:t>kwargs</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self.firstname</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kwargs</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firstname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self.surname</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kwargs</a:t>
            </a:r>
            <a:r>
              <a:rPr lang="en-GB" sz="1200" dirty="0">
                <a:latin typeface="Courier New" panose="02070309020205020404" pitchFamily="49" charset="0"/>
                <a:cs typeface="Courier New" panose="02070309020205020404" pitchFamily="49" charset="0"/>
              </a:rPr>
              <a:t>['surname']</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self.dob</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kwargs</a:t>
            </a:r>
            <a:r>
              <a:rPr lang="en-GB" sz="1200" dirty="0">
                <a:latin typeface="Courier New" panose="02070309020205020404" pitchFamily="49" charset="0"/>
                <a:cs typeface="Courier New" panose="02070309020205020404" pitchFamily="49" charset="0"/>
              </a:rPr>
              <a:t>['dob']</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self.phone</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kwargs</a:t>
            </a:r>
            <a:r>
              <a:rPr lang="en-GB" sz="1200" dirty="0">
                <a:latin typeface="Courier New" panose="02070309020205020404" pitchFamily="49" charset="0"/>
                <a:cs typeface="Courier New" panose="02070309020205020404" pitchFamily="49" charset="0"/>
              </a:rPr>
              <a:t>['phone']</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def</a:t>
            </a:r>
            <a:r>
              <a:rPr lang="en-GB" sz="1200" dirty="0">
                <a:latin typeface="Courier New" panose="02070309020205020404" pitchFamily="49" charset="0"/>
                <a:cs typeface="Courier New" panose="02070309020205020404" pitchFamily="49" charset="0"/>
              </a:rPr>
              <a:t> __</a:t>
            </a:r>
            <a:r>
              <a:rPr lang="en-GB" sz="1200" dirty="0" err="1">
                <a:latin typeface="Courier New" panose="02070309020205020404" pitchFamily="49" charset="0"/>
                <a:cs typeface="Courier New" panose="02070309020205020404" pitchFamily="49" charset="0"/>
              </a:rPr>
              <a:t>repr</a:t>
            </a:r>
            <a:r>
              <a:rPr lang="en-GB" sz="1200" dirty="0">
                <a:latin typeface="Courier New" panose="02070309020205020404" pitchFamily="49" charset="0"/>
                <a:cs typeface="Courier New" panose="02070309020205020404" pitchFamily="49" charset="0"/>
              </a:rPr>
              <a:t>__(self):</a:t>
            </a:r>
          </a:p>
          <a:p>
            <a:r>
              <a:rPr lang="en-GB" sz="1200" dirty="0">
                <a:latin typeface="Courier New" panose="02070309020205020404" pitchFamily="49" charset="0"/>
                <a:cs typeface="Courier New" panose="02070309020205020404" pitchFamily="49" charset="0"/>
              </a:rPr>
              <a:t>        return f"{</a:t>
            </a:r>
            <a:r>
              <a:rPr lang="en-GB" sz="1200" dirty="0" err="1">
                <a:latin typeface="Courier New" panose="02070309020205020404" pitchFamily="49" charset="0"/>
                <a:cs typeface="Courier New" panose="02070309020205020404" pitchFamily="49" charset="0"/>
              </a:rPr>
              <a:t>self.firstname</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self.surname</a:t>
            </a:r>
            <a:r>
              <a:rPr lang="en-GB" sz="1200" dirty="0">
                <a:latin typeface="Courier New" panose="02070309020205020404" pitchFamily="49" charset="0"/>
                <a:cs typeface="Courier New" panose="02070309020205020404" pitchFamily="49" charset="0"/>
              </a:rPr>
              <a:t>} was born {</a:t>
            </a:r>
            <a:r>
              <a:rPr lang="en-GB" sz="1200" dirty="0" err="1">
                <a:latin typeface="Courier New" panose="02070309020205020404" pitchFamily="49" charset="0"/>
                <a:cs typeface="Courier New" panose="02070309020205020404" pitchFamily="49" charset="0"/>
              </a:rPr>
              <a:t>self.dob</a:t>
            </a:r>
            <a:r>
              <a:rPr lang="en-GB" sz="1200" dirty="0">
                <a:latin typeface="Courier New" panose="02070309020205020404" pitchFamily="49" charset="0"/>
                <a:cs typeface="Courier New" panose="02070309020205020404" pitchFamily="49" charset="0"/>
              </a:rPr>
              <a:t>}, and has phone number {</a:t>
            </a:r>
            <a:r>
              <a:rPr lang="en-GB" sz="1200" dirty="0" err="1">
                <a:latin typeface="Courier New" panose="02070309020205020404" pitchFamily="49" charset="0"/>
                <a:cs typeface="Courier New" panose="02070309020205020404" pitchFamily="49" charset="0"/>
              </a:rPr>
              <a:t>self.phone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def</a:t>
            </a:r>
            <a:r>
              <a:rPr lang="en-GB" sz="1200" dirty="0">
                <a:latin typeface="Courier New" panose="02070309020205020404" pitchFamily="49" charset="0"/>
                <a:cs typeface="Courier New" panose="02070309020205020404" pitchFamily="49" charset="0"/>
              </a:rPr>
              <a:t> save(self, filename):</a:t>
            </a:r>
          </a:p>
          <a:p>
            <a:r>
              <a:rPr lang="en-GB" sz="1200" dirty="0">
                <a:latin typeface="Courier New" panose="02070309020205020404" pitchFamily="49" charset="0"/>
                <a:cs typeface="Courier New" panose="02070309020205020404" pitchFamily="49" charset="0"/>
              </a:rPr>
              <a:t>        f = open(filename, "w")</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f.write</a:t>
            </a:r>
            <a:r>
              <a:rPr lang="en-GB" sz="1200" dirty="0">
                <a:latin typeface="Courier New" panose="02070309020205020404" pitchFamily="49" charset="0"/>
                <a:cs typeface="Courier New" panose="02070309020205020404" pitchFamily="49" charset="0"/>
              </a:rPr>
              <a:t>(f"{</a:t>
            </a:r>
            <a:r>
              <a:rPr lang="en-GB" sz="1200" dirty="0" err="1">
                <a:latin typeface="Courier New" panose="02070309020205020404" pitchFamily="49" charset="0"/>
                <a:cs typeface="Courier New" panose="02070309020205020404" pitchFamily="49" charset="0"/>
              </a:rPr>
              <a:t>self.firstname</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self.surname</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self.dob</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self.phone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f.close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bruce</a:t>
            </a:r>
            <a:r>
              <a:rPr lang="en-GB" sz="1200" dirty="0">
                <a:latin typeface="Courier New" panose="02070309020205020404" pitchFamily="49" charset="0"/>
                <a:cs typeface="Courier New" panose="02070309020205020404" pitchFamily="49" charset="0"/>
              </a:rPr>
              <a:t> = Person(</a:t>
            </a:r>
            <a:r>
              <a:rPr lang="en-GB" sz="1200" dirty="0" err="1">
                <a:latin typeface="Courier New" panose="02070309020205020404" pitchFamily="49" charset="0"/>
                <a:cs typeface="Courier New" panose="02070309020205020404" pitchFamily="49" charset="0"/>
              </a:rPr>
              <a:t>firstname</a:t>
            </a:r>
            <a:r>
              <a:rPr lang="en-GB" sz="1200" dirty="0">
                <a:latin typeface="Courier New" panose="02070309020205020404" pitchFamily="49" charset="0"/>
                <a:cs typeface="Courier New" panose="02070309020205020404" pitchFamily="49" charset="0"/>
              </a:rPr>
              <a:t> = "Bruce",</a:t>
            </a:r>
          </a:p>
          <a:p>
            <a:r>
              <a:rPr lang="en-GB" sz="1200" dirty="0">
                <a:latin typeface="Courier New" panose="02070309020205020404" pitchFamily="49" charset="0"/>
                <a:cs typeface="Courier New" panose="02070309020205020404" pitchFamily="49" charset="0"/>
              </a:rPr>
              <a:t>               surname = "Almighty",</a:t>
            </a:r>
          </a:p>
          <a:p>
            <a:r>
              <a:rPr lang="en-GB" sz="1200" dirty="0">
                <a:latin typeface="Courier New" panose="02070309020205020404" pitchFamily="49" charset="0"/>
                <a:cs typeface="Courier New" panose="02070309020205020404" pitchFamily="49" charset="0"/>
              </a:rPr>
              <a:t>               dob = </a:t>
            </a:r>
            <a:r>
              <a:rPr lang="en-GB" sz="1200" dirty="0" err="1">
                <a:latin typeface="Courier New" panose="02070309020205020404" pitchFamily="49" charset="0"/>
                <a:cs typeface="Courier New" panose="02070309020205020404" pitchFamily="49" charset="0"/>
              </a:rPr>
              <a:t>datetime.date</a:t>
            </a:r>
            <a:r>
              <a:rPr lang="en-GB" sz="1200" dirty="0">
                <a:latin typeface="Courier New" panose="02070309020205020404" pitchFamily="49" charset="0"/>
                <a:cs typeface="Courier New" panose="02070309020205020404" pitchFamily="49" charset="0"/>
              </a:rPr>
              <a:t>(year=1,month=12,day=25),</a:t>
            </a:r>
          </a:p>
          <a:p>
            <a:r>
              <a:rPr lang="en-GB" sz="1200" dirty="0">
                <a:latin typeface="Courier New" panose="02070309020205020404" pitchFamily="49" charset="0"/>
                <a:cs typeface="Courier New" panose="02070309020205020404" pitchFamily="49" charset="0"/>
              </a:rPr>
              <a:t>               phone = 5550123)</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bruce.save</a:t>
            </a:r>
            <a:r>
              <a:rPr lang="en-GB" sz="1200" dirty="0">
                <a:latin typeface="Courier New" panose="02070309020205020404" pitchFamily="49" charset="0"/>
                <a:cs typeface="Courier New" panose="02070309020205020404" pitchFamily="49" charset="0"/>
              </a:rPr>
              <a:t>("bruce.txt")</a:t>
            </a:r>
          </a:p>
          <a:p>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68521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35933</TotalTime>
  <Words>3349</Words>
  <Application>Microsoft Office PowerPoint</Application>
  <PresentationFormat>Widescreen</PresentationFormat>
  <Paragraphs>481</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Narrow</vt:lpstr>
      <vt:lpstr>Century Gothic</vt:lpstr>
      <vt:lpstr>Courier New</vt:lpstr>
      <vt:lpstr>Wingdings 3</vt:lpstr>
      <vt:lpstr>Ion</vt:lpstr>
      <vt:lpstr>Learning Python 3 </vt:lpstr>
      <vt:lpstr>Goals of this week.</vt:lpstr>
      <vt:lpstr>Recapping loading and saving text files.</vt:lpstr>
      <vt:lpstr>Recap on Saving Files</vt:lpstr>
      <vt:lpstr>Text Only</vt:lpstr>
      <vt:lpstr>Manually saving and loading classes.</vt:lpstr>
      <vt:lpstr>Saving Classes</vt:lpstr>
      <vt:lpstr>The person example class.</vt:lpstr>
      <vt:lpstr>Adding a save method.</vt:lpstr>
      <vt:lpstr>Add a load function</vt:lpstr>
      <vt:lpstr>Recap</vt:lpstr>
      <vt:lpstr>Alternatives - Pickles</vt:lpstr>
      <vt:lpstr>Recap</vt:lpstr>
      <vt:lpstr>Pickles</vt:lpstr>
      <vt:lpstr>A Pickle Example</vt:lpstr>
      <vt:lpstr>The problems with pickles.</vt:lpstr>
      <vt:lpstr>Alternatives – JSON (theory)</vt:lpstr>
      <vt:lpstr>JSON (JavaScript Object Notation).</vt:lpstr>
      <vt:lpstr>Types in JSON.</vt:lpstr>
      <vt:lpstr>An empty JSON document.</vt:lpstr>
      <vt:lpstr>Example JSON arrays (lists).</vt:lpstr>
      <vt:lpstr>JSON Objects (Dictionaries).</vt:lpstr>
      <vt:lpstr>Nesting in JSON.</vt:lpstr>
      <vt:lpstr>JSON is Pedantic</vt:lpstr>
      <vt:lpstr>Tools to help (1/2).</vt:lpstr>
      <vt:lpstr>Tools to help (2/2).</vt:lpstr>
      <vt:lpstr>Alternatives – JSON (practical)</vt:lpstr>
      <vt:lpstr>Loading Objects from JSON.</vt:lpstr>
      <vt:lpstr>Python code to load it.</vt:lpstr>
      <vt:lpstr>Loading – Example.</vt:lpstr>
      <vt:lpstr>Converting Python To JSON</vt:lpstr>
      <vt:lpstr>An example of the type problem.</vt:lpstr>
      <vt:lpstr>The Error.</vt:lpstr>
      <vt:lpstr>Fixing This.</vt:lpstr>
      <vt:lpstr>Step 1: Deciding on our format.</vt:lpstr>
      <vt:lpstr>Step 1: Why I picked that format.</vt:lpstr>
      <vt:lpstr>Step 2: Making an encoder.</vt:lpstr>
      <vt:lpstr>A new problem !</vt:lpstr>
      <vt:lpstr>Step 3: Making a decoder.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 3</dc:title>
  <dc:creator>David Groves</dc:creator>
  <cp:lastModifiedBy>David Groves</cp:lastModifiedBy>
  <cp:revision>293</cp:revision>
  <dcterms:created xsi:type="dcterms:W3CDTF">2018-02-27T14:28:42Z</dcterms:created>
  <dcterms:modified xsi:type="dcterms:W3CDTF">2018-11-05T02:35:34Z</dcterms:modified>
</cp:coreProperties>
</file>