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5" r:id="rId18"/>
    <p:sldId id="273" r:id="rId19"/>
    <p:sldId id="274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  <p14:sldId id="276"/>
            <p14:sldId id="260"/>
            <p14:sldId id="264"/>
            <p14:sldId id="261"/>
            <p14:sldId id="262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7"/>
            <p14:sldId id="275"/>
            <p14:sldId id="273"/>
            <p14:sldId id="274"/>
          </p14:sldIdLst>
        </p14:section>
        <p14:section name="Homework" id="{58F40B92-EA96-44EF-BD4A-D1E80F75E29E}">
          <p14:sldIdLst>
            <p14:sldId id="278"/>
            <p14:sldId id="279"/>
            <p14:sldId id="280"/>
            <p14:sldId id="281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2: VARIABLES, LOOPS, INPUTS, AND DECISIONS.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integer is term from mathematics for a type of number.</a:t>
            </a:r>
          </a:p>
          <a:p>
            <a:r>
              <a:rPr lang="en-GB" dirty="0"/>
              <a:t>An integer is a whole number, but can be either positive or negative.</a:t>
            </a:r>
          </a:p>
          <a:p>
            <a:endParaRPr lang="en-GB" dirty="0"/>
          </a:p>
          <a:p>
            <a:r>
              <a:rPr lang="en-GB" dirty="0"/>
              <a:t>These are integers: 	</a:t>
            </a:r>
            <a:r>
              <a:rPr lang="en-GB" b="1" dirty="0">
                <a:solidFill>
                  <a:srgbClr val="92D050"/>
                </a:solidFill>
              </a:rPr>
              <a:t>-9, -4, 0, 333, 123199414</a:t>
            </a:r>
          </a:p>
          <a:p>
            <a:r>
              <a:rPr lang="en-GB" dirty="0"/>
              <a:t>These are not: 		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-0.5, 3.1415, 55.9</a:t>
            </a:r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GB" dirty="0"/>
              <a:t>Python can deal with decimal numbers, but we will learn about this in a later week. For now, just integers !</a:t>
            </a:r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/>
              <a:t>This is just the same as assigning strings.</a:t>
            </a:r>
          </a:p>
          <a:p>
            <a:r>
              <a:rPr lang="en-GB" dirty="0"/>
              <a:t>Except you don't put the integer inside quotes. Quotes are just for strings.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Week2, Program5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print(a)</a:t>
            </a:r>
          </a:p>
          <a:p>
            <a:r>
              <a:rPr lang="en-GB" dirty="0"/>
              <a:t>print(b)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7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/>
              <a:t>You can do addition, subtraction, multiplication and division.</a:t>
            </a:r>
          </a:p>
          <a:p>
            <a:endParaRPr lang="en-GB" dirty="0"/>
          </a:p>
          <a:p>
            <a:r>
              <a:rPr lang="en-GB" dirty="0"/>
              <a:t>You use these symbols :-</a:t>
            </a:r>
          </a:p>
          <a:p>
            <a:pPr lvl="1"/>
            <a:r>
              <a:rPr lang="en-GB" dirty="0"/>
              <a:t>+ for addition</a:t>
            </a:r>
          </a:p>
          <a:p>
            <a:pPr lvl="1"/>
            <a:r>
              <a:rPr lang="en-GB" dirty="0"/>
              <a:t>- for subtraction</a:t>
            </a:r>
          </a:p>
          <a:p>
            <a:pPr lvl="1"/>
            <a:r>
              <a:rPr lang="en-GB" dirty="0"/>
              <a:t>* for multiplication</a:t>
            </a:r>
          </a:p>
          <a:p>
            <a:pPr lvl="1"/>
            <a:r>
              <a:rPr lang="en-GB" dirty="0"/>
              <a:t>/ for division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4150658"/>
            <a:ext cx="5652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0" y="832846"/>
            <a:ext cx="58018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Week2, Program6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 + b)</a:t>
            </a:r>
          </a:p>
          <a:p>
            <a:r>
              <a:rPr lang="en-GB" dirty="0"/>
              <a:t>print(a - b)</a:t>
            </a:r>
          </a:p>
          <a:p>
            <a:r>
              <a:rPr lang="en-GB" dirty="0"/>
              <a:t>print(a * b)</a:t>
            </a:r>
          </a:p>
          <a:p>
            <a:r>
              <a:rPr lang="en-GB" dirty="0"/>
              <a:t>print(a / b)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96000" y="5350638"/>
            <a:ext cx="592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EXTRA CREDIT: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Is the last line exactly what you expected ?. Can you work out why it</a:t>
            </a:r>
          </a:p>
          <a:p>
            <a:r>
              <a:rPr lang="en-GB" dirty="0">
                <a:solidFill>
                  <a:srgbClr val="FFFF00"/>
                </a:solidFill>
              </a:rPr>
              <a:t>has the "." in it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277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/>
              <a:t>So far, our programs have always done the same thing.</a:t>
            </a:r>
          </a:p>
          <a:p>
            <a:r>
              <a:rPr lang="en-GB" dirty="0"/>
              <a:t>This is the first program we will write that doesn't !</a:t>
            </a:r>
          </a:p>
          <a:p>
            <a:endParaRPr lang="en-GB" dirty="0"/>
          </a:p>
          <a:p>
            <a:r>
              <a:rPr lang="en-GB" dirty="0"/>
              <a:t>This introduces an important concept in Python, indentation.</a:t>
            </a:r>
          </a:p>
          <a:p>
            <a:r>
              <a:rPr lang="en-GB" dirty="0"/>
              <a:t>To indent a line, press either the &lt;TAB&gt; key or use 4 spaces. </a:t>
            </a:r>
            <a:r>
              <a:rPr lang="en-GB" dirty="0" err="1"/>
              <a:t>PyCharm</a:t>
            </a:r>
            <a:r>
              <a:rPr lang="en-GB" dirty="0"/>
              <a:t> will interpret &lt;TAB&gt; as 4 spaces in either case.</a:t>
            </a:r>
          </a:p>
          <a:p>
            <a:endParaRPr lang="en-GB" dirty="0"/>
          </a:p>
          <a:p>
            <a:r>
              <a:rPr lang="en-GB" dirty="0"/>
              <a:t>We will learn more about the indentations in later weeks.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5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Conditional Program.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111" y="2244321"/>
            <a:ext cx="4372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dirty="0">
                <a:solidFill>
                  <a:srgbClr val="FFFF00"/>
                </a:solidFill>
              </a:rPr>
              <a:t>	- If you type in "Amanda" as the name ?</a:t>
            </a:r>
          </a:p>
          <a:p>
            <a:r>
              <a:rPr lang="en-GB" dirty="0">
                <a:solidFill>
                  <a:srgbClr val="FFFF00"/>
                </a:solidFill>
              </a:rPr>
              <a:t>	- If you type in "Dave" as the name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b="1" u="sng" dirty="0"/>
          </a:p>
        </p:txBody>
      </p:sp>
      <p:sp>
        <p:nvSpPr>
          <p:cNvPr id="6" name="Rectangle 5"/>
          <p:cNvSpPr/>
          <p:nvPr/>
        </p:nvSpPr>
        <p:spPr>
          <a:xfrm>
            <a:off x="5348472" y="22443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201914"/>
            <a:ext cx="911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EXTRA CREDIT:</a:t>
            </a:r>
            <a:r>
              <a:rPr lang="en-GB" dirty="0">
                <a:solidFill>
                  <a:srgbClr val="FFFF00"/>
                </a:solidFill>
              </a:rPr>
              <a:t> What happens if you type in the name as "</a:t>
            </a:r>
            <a:r>
              <a:rPr lang="en-GB" dirty="0" err="1">
                <a:solidFill>
                  <a:srgbClr val="FFFF00"/>
                </a:solidFill>
              </a:rPr>
              <a:t>dave</a:t>
            </a:r>
            <a:r>
              <a:rPr lang="en-GB" dirty="0">
                <a:solidFill>
                  <a:srgbClr val="FFFF00"/>
                </a:solidFill>
              </a:rPr>
              <a:t>" or "DAVE". Why doesn't that say you are my creator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58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the two equals 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/>
              <a:t>You will note the previous program uses single equals and double equals.</a:t>
            </a:r>
          </a:p>
          <a:p>
            <a:endParaRPr lang="en-GB" dirty="0"/>
          </a:p>
          <a:p>
            <a:r>
              <a:rPr lang="en-GB" dirty="0"/>
              <a:t>A single equals sign is used for assignment. It sets things.</a:t>
            </a:r>
          </a:p>
          <a:p>
            <a:r>
              <a:rPr lang="en-GB" dirty="0"/>
              <a:t>This line </a:t>
            </a:r>
            <a:r>
              <a:rPr lang="en-GB" b="1" u="sng" dirty="0"/>
              <a:t>assigns</a:t>
            </a:r>
            <a:r>
              <a:rPr lang="en-GB" dirty="0"/>
              <a:t> a to be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pPr lvl="1"/>
            <a:endParaRPr lang="en-GB" dirty="0"/>
          </a:p>
          <a:p>
            <a:r>
              <a:rPr lang="en-GB" dirty="0"/>
              <a:t>A double equals sign is used for comparison testing.</a:t>
            </a:r>
          </a:p>
          <a:p>
            <a:r>
              <a:rPr lang="en-GB" dirty="0"/>
              <a:t>This line </a:t>
            </a:r>
            <a:r>
              <a:rPr lang="en-GB" b="1" u="sng" dirty="0"/>
              <a:t>tests</a:t>
            </a:r>
            <a:r>
              <a:rPr lang="en-GB" dirty="0"/>
              <a:t> if a is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a == 3:</a:t>
            </a:r>
          </a:p>
        </p:txBody>
      </p:sp>
    </p:spTree>
    <p:extLst>
      <p:ext uri="{BB962C8B-B14F-4D97-AF65-F5344CB8AC3E}">
        <p14:creationId xmlns:p14="http://schemas.microsoft.com/office/powerpoint/2010/main" val="152378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the indentation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89488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See the new example program on the right.</a:t>
            </a:r>
          </a:p>
          <a:p>
            <a:r>
              <a:rPr lang="en-GB" dirty="0"/>
              <a:t>Note the indentation (marked with the yellow lines).</a:t>
            </a:r>
          </a:p>
          <a:p>
            <a:endParaRPr lang="en-GB" dirty="0"/>
          </a:p>
          <a:p>
            <a:r>
              <a:rPr lang="en-GB" dirty="0"/>
              <a:t>This program checks if the name is "Dave" and then does all the indented things. You can have as many lines indented as you want.</a:t>
            </a:r>
          </a:p>
          <a:p>
            <a:endParaRPr lang="en-GB" dirty="0"/>
          </a:p>
          <a:p>
            <a:r>
              <a:rPr lang="en-GB" dirty="0"/>
              <a:t>Python uses these indentations to identify "blocks" of code to run together.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26200" y="20529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Program8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44733" y="3666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44733" y="3920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44733" y="4445000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44733" y="4715934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testing.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/>
              <a:t>As well as testing for equality with ==, we can do other tests involving numbers.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&lt; b. 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Will be true if a is less than b.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&gt; b. 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Will be true if a is greater than b.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a &gt;= b.	Will be true if a is greater than or equal to b. </a:t>
            </a:r>
          </a:p>
        </p:txBody>
      </p:sp>
    </p:spTree>
    <p:extLst>
      <p:ext uri="{BB962C8B-B14F-4D97-AF65-F5344CB8AC3E}">
        <p14:creationId xmlns:p14="http://schemas.microsoft.com/office/powerpoint/2010/main" val="2378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things more than once.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/>
              <a:t>Programming has the concept of loops.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Just like a car can go around a racing track in a loop, code can go around a loop, running over and over again.</a:t>
            </a:r>
          </a:p>
          <a:p>
            <a:r>
              <a:rPr lang="en-GB" dirty="0"/>
              <a:t>You can change variables while going around the loop.</a:t>
            </a:r>
          </a:p>
          <a:p>
            <a:endParaRPr lang="en-GB" dirty="0"/>
          </a:p>
          <a:p>
            <a:r>
              <a:rPr lang="en-GB" dirty="0"/>
              <a:t>We will use this to recreate out counting to 10 program in a way that doesn't involve repeating ourselves.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59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loop.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5682"/>
            <a:ext cx="5552670" cy="4604151"/>
          </a:xfrm>
        </p:spPr>
        <p:txBody>
          <a:bodyPr>
            <a:normAutofit/>
          </a:bodyPr>
          <a:lstStyle/>
          <a:p>
            <a:r>
              <a:rPr lang="en-GB" dirty="0"/>
              <a:t>This program introduces two new concepts.</a:t>
            </a:r>
          </a:p>
          <a:p>
            <a:r>
              <a:rPr lang="en-GB" dirty="0"/>
              <a:t>It introduces the "while" statement. This runs the indented block of code over and over as long as the "while" condition is met.</a:t>
            </a:r>
          </a:p>
          <a:p>
            <a:r>
              <a:rPr lang="en-GB" dirty="0"/>
              <a:t>It also introduces modifying an existing variable, rather than just setting it to something. 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98781" y="14602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Program9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c &lt;= 10: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 = c + 1      # Adds 1 to c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356" y="51365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80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week, we will learn :-</a:t>
            </a:r>
          </a:p>
          <a:p>
            <a:pPr lvl="1"/>
            <a:r>
              <a:rPr lang="en-GB" dirty="0"/>
              <a:t>How to work with variables.</a:t>
            </a:r>
          </a:p>
          <a:p>
            <a:pPr lvl="1"/>
            <a:r>
              <a:rPr lang="en-GB" dirty="0"/>
              <a:t>How to add comments for other human beings (or yourself).</a:t>
            </a:r>
          </a:p>
          <a:p>
            <a:pPr lvl="1"/>
            <a:r>
              <a:rPr lang="en-GB" dirty="0"/>
              <a:t>How to ask the user questions.</a:t>
            </a:r>
          </a:p>
          <a:p>
            <a:pPr lvl="1"/>
            <a:r>
              <a:rPr lang="en-GB" dirty="0"/>
              <a:t>Working with strings and integers (numbers).</a:t>
            </a:r>
          </a:p>
          <a:p>
            <a:pPr lvl="1"/>
            <a:r>
              <a:rPr lang="en-GB" dirty="0"/>
              <a:t>How to do different things based on different conditions.</a:t>
            </a:r>
          </a:p>
          <a:p>
            <a:pPr lvl="1"/>
            <a:r>
              <a:rPr lang="en-GB" dirty="0"/>
              <a:t>How to do things more than once.</a:t>
            </a:r>
          </a:p>
          <a:p>
            <a:pPr lvl="1"/>
            <a:endParaRPr lang="en-GB" dirty="0"/>
          </a:p>
          <a:p>
            <a:r>
              <a:rPr lang="en-GB" dirty="0"/>
              <a:t>There are a lot of "building blocks" this week.</a:t>
            </a:r>
          </a:p>
          <a:p>
            <a:r>
              <a:rPr lang="en-GB" dirty="0"/>
              <a:t>We will use these building blocks in later weeks to make more useful programs in future weeks.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  <a:r>
              <a:rPr lang="en-GB" dirty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b="1" dirty="0"/>
              <a:t>Week2, Homework1</a:t>
            </a:r>
          </a:p>
          <a:p>
            <a:pPr lvl="1"/>
            <a:r>
              <a:rPr lang="en-GB" dirty="0"/>
              <a:t>Write a program that asks for the users first name, and then the users surname.</a:t>
            </a:r>
          </a:p>
          <a:p>
            <a:pPr lvl="1"/>
            <a:r>
              <a:rPr lang="en-GB" dirty="0"/>
              <a:t>If the users first name is the same as your first name, say "heh, you share my first name !"</a:t>
            </a:r>
          </a:p>
          <a:p>
            <a:pPr lvl="1"/>
            <a:r>
              <a:rPr lang="en-GB" dirty="0"/>
              <a:t>If the users surname is the same as your surname, say "heh, you share my surname !"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b="1" dirty="0"/>
              <a:t>Week2, Homework2</a:t>
            </a:r>
          </a:p>
          <a:p>
            <a:pPr lvl="1"/>
            <a:r>
              <a:rPr lang="en-GB" dirty="0"/>
              <a:t>Write a program that prints all the even numbers from 2 to 100.</a:t>
            </a:r>
          </a:p>
          <a:p>
            <a:pPr lvl="1"/>
            <a:endParaRPr lang="en-GB" dirty="0"/>
          </a:p>
          <a:p>
            <a:r>
              <a:rPr lang="en-GB" b="1" dirty="0"/>
              <a:t>Week2, Homework3</a:t>
            </a:r>
          </a:p>
          <a:p>
            <a:pPr lvl="1"/>
            <a:r>
              <a:rPr lang="en-GB" dirty="0"/>
              <a:t>Based on the program above, write a program that prints all the even numbers from 2 to 100 in reverse order (so 100, 98, 96 …).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91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422846" cy="4032250"/>
          </a:xfrm>
        </p:spPr>
        <p:txBody>
          <a:bodyPr>
            <a:normAutofit/>
          </a:bodyPr>
          <a:lstStyle/>
          <a:p>
            <a:r>
              <a:rPr lang="en-GB" b="1" dirty="0"/>
              <a:t>Week2, Homework4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/>
              <a:t>Write a program that will print the multiples of 6, from 6 to 60.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should have output like :-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2027583"/>
            <a:ext cx="160351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94458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127906" cy="4032250"/>
          </a:xfrm>
        </p:spPr>
        <p:txBody>
          <a:bodyPr>
            <a:normAutofit/>
          </a:bodyPr>
          <a:lstStyle/>
          <a:p>
            <a:r>
              <a:rPr lang="en-GB" b="1" dirty="0"/>
              <a:t>Week2, Homework5</a:t>
            </a:r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/>
              <a:t>Write a program to add up all the numbers between 1 and 1000.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Super Extra Credit: Can you think of an easy way, without using a computer, to check that your computer program got the correct result.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74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learn to mix strings and integers.</a:t>
            </a:r>
          </a:p>
          <a:p>
            <a:endParaRPr lang="en-GB" dirty="0"/>
          </a:p>
          <a:p>
            <a:r>
              <a:rPr lang="en-GB" dirty="0"/>
              <a:t>We will learn more about division.</a:t>
            </a:r>
          </a:p>
          <a:p>
            <a:endParaRPr lang="en-GB" dirty="0"/>
          </a:p>
          <a:p>
            <a:r>
              <a:rPr lang="en-GB" dirty="0"/>
              <a:t>We will learn about </a:t>
            </a:r>
            <a:r>
              <a:rPr lang="en-GB" b="1" u="sng" dirty="0"/>
              <a:t>lists</a:t>
            </a:r>
            <a:r>
              <a:rPr lang="en-GB" dirty="0"/>
              <a:t> of things.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are skipping over a few details.</a:t>
            </a:r>
          </a:p>
          <a:p>
            <a:r>
              <a:rPr lang="en-GB" dirty="0"/>
              <a:t>This is to get you writing things that do things quickly !</a:t>
            </a:r>
          </a:p>
          <a:p>
            <a:endParaRPr lang="en-GB" dirty="0"/>
          </a:p>
          <a:p>
            <a:r>
              <a:rPr lang="en-GB" dirty="0"/>
              <a:t>There are three main ways to get extra details.</a:t>
            </a:r>
          </a:p>
          <a:p>
            <a:pPr lvl="1"/>
            <a:r>
              <a:rPr lang="en-GB" dirty="0"/>
              <a:t>1.) Ask me !. I will answer any questions you may have.</a:t>
            </a:r>
          </a:p>
          <a:p>
            <a:pPr lvl="1"/>
            <a:r>
              <a:rPr lang="en-GB" dirty="0"/>
              <a:t>2.) Play. Try stuff and see what happens. There is no reason to not experiment.</a:t>
            </a:r>
          </a:p>
          <a:p>
            <a:pPr lvl="1"/>
            <a:r>
              <a:rPr lang="en-GB" dirty="0"/>
              <a:t>3.) Look it up. Try searching Google for what you want. As you get more experience, you will also get better at typing the correct searches into Google.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8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variable in computer programming is :-</a:t>
            </a:r>
          </a:p>
          <a:p>
            <a:pPr lvl="1"/>
            <a:r>
              <a:rPr lang="en-GB" dirty="0"/>
              <a:t>A label for a “thing”.</a:t>
            </a:r>
          </a:p>
          <a:p>
            <a:pPr lvl="1"/>
            <a:r>
              <a:rPr lang="en-GB" dirty="0"/>
              <a:t>Where that “thing” can change.</a:t>
            </a:r>
          </a:p>
          <a:p>
            <a:pPr lvl="1"/>
            <a:endParaRPr lang="en-GB" dirty="0"/>
          </a:p>
          <a:p>
            <a:r>
              <a:rPr lang="en-GB" dirty="0"/>
              <a:t>You can define a variable by setting it to be equal to something.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96095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9319155" cy="4195481"/>
          </a:xfrm>
        </p:spPr>
        <p:txBody>
          <a:bodyPr>
            <a:normAutofit/>
          </a:bodyPr>
          <a:lstStyle/>
          <a:p>
            <a:r>
              <a:rPr lang="en-GB" dirty="0"/>
              <a:t>In the previous program, there was a line starting with the hash (#) character.</a:t>
            </a:r>
          </a:p>
          <a:p>
            <a:r>
              <a:rPr lang="en-GB" dirty="0"/>
              <a:t>This line was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Any line starting with a # character is totally ignored by Python.</a:t>
            </a:r>
          </a:p>
          <a:p>
            <a:r>
              <a:rPr lang="en-GB" dirty="0"/>
              <a:t>It is only for human beings. Use comments to remind you why you put something in your program.</a:t>
            </a:r>
          </a:p>
          <a:p>
            <a:r>
              <a:rPr lang="en-GB" dirty="0"/>
              <a:t>You will learn more about comments in a later week.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1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/>
          </a:bodyPr>
          <a:lstStyle/>
          <a:p>
            <a:r>
              <a:rPr lang="en-GB" dirty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"Goodbye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78131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variables you have seen so far are all </a:t>
            </a:r>
            <a:r>
              <a:rPr lang="en-GB" u="sng" dirty="0"/>
              <a:t>strings</a:t>
            </a:r>
            <a:r>
              <a:rPr lang="en-GB" dirty="0"/>
              <a:t>.</a:t>
            </a:r>
          </a:p>
          <a:p>
            <a:r>
              <a:rPr lang="en-GB" dirty="0"/>
              <a:t>In computing, a string is something composed of one or more </a:t>
            </a:r>
            <a:r>
              <a:rPr lang="en-GB" u="sng" dirty="0"/>
              <a:t>characters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u="sng" dirty="0"/>
              <a:t>character</a:t>
            </a:r>
            <a:r>
              <a:rPr lang="en-GB" dirty="0"/>
              <a:t> is basically any symbol, like A or 1 or @.</a:t>
            </a:r>
          </a:p>
          <a:p>
            <a:endParaRPr lang="en-GB" u="sng" dirty="0"/>
          </a:p>
          <a:p>
            <a:r>
              <a:rPr lang="en-GB" dirty="0"/>
              <a:t>In Python, when you are setting a string, you must enclose it in quotes (either double or single quotes) to tell Python it is a string.</a:t>
            </a:r>
          </a:p>
        </p:txBody>
      </p:sp>
    </p:spTree>
    <p:extLst>
      <p:ext uri="{BB962C8B-B14F-4D97-AF65-F5344CB8AC3E}">
        <p14:creationId xmlns:p14="http://schemas.microsoft.com/office/powerpoint/2010/main" val="185396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9"/>
            <a:ext cx="4400021" cy="2652076"/>
          </a:xfrm>
        </p:spPr>
        <p:txBody>
          <a:bodyPr>
            <a:normAutofit/>
          </a:bodyPr>
          <a:lstStyle/>
          <a:p>
            <a:r>
              <a:rPr lang="en-GB" dirty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Program3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"World"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 + 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6312" y="4581524"/>
            <a:ext cx="6271868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u="sng" dirty="0">
                <a:solidFill>
                  <a:srgbClr val="FFFF00"/>
                </a:solidFill>
              </a:rPr>
              <a:t>QUESTION: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Were you expecting HelloWorld (no space) or Hello World (with a space)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If you didn't expect a space, how could you have a space ?. There are multiple ways to do this.</a:t>
            </a:r>
          </a:p>
        </p:txBody>
      </p:sp>
    </p:spTree>
    <p:extLst>
      <p:ext uri="{BB962C8B-B14F-4D97-AF65-F5344CB8AC3E}">
        <p14:creationId xmlns:p14="http://schemas.microsoft.com/office/powerpoint/2010/main" val="2869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User Input.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</a:p>
          <a:p>
            <a:r>
              <a:rPr lang="en-GB" dirty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1059301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2920</TotalTime>
  <Words>1744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Notes:</vt:lpstr>
      <vt:lpstr>Introduction to Variables.</vt:lpstr>
      <vt:lpstr>Introduction to Comments</vt:lpstr>
      <vt:lpstr>Changing Variables.</vt:lpstr>
      <vt:lpstr>Types of Variable.</vt:lpstr>
      <vt:lpstr>Adding Strings Together.</vt:lpstr>
      <vt:lpstr>Getting User Input.</vt:lpstr>
      <vt:lpstr>Working With Numbers</vt:lpstr>
      <vt:lpstr>Assigning Numbers</vt:lpstr>
      <vt:lpstr>Doing Arithmetic</vt:lpstr>
      <vt:lpstr>Conditional Things.</vt:lpstr>
      <vt:lpstr>First Conditional Program.</vt:lpstr>
      <vt:lpstr>Why the two equals ?</vt:lpstr>
      <vt:lpstr>Why the indentation ?</vt:lpstr>
      <vt:lpstr>Other types of testing.</vt:lpstr>
      <vt:lpstr>Doing things more than once.</vt:lpstr>
      <vt:lpstr>Our first loop.</vt:lpstr>
      <vt:lpstr>Homework.</vt:lpstr>
      <vt:lpstr>Homework.</vt:lpstr>
      <vt:lpstr>Homework.</vt:lpstr>
      <vt:lpstr>Homework.</vt:lpstr>
      <vt:lpstr>Next Week.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61</cp:revision>
  <dcterms:created xsi:type="dcterms:W3CDTF">2018-02-27T14:28:42Z</dcterms:created>
  <dcterms:modified xsi:type="dcterms:W3CDTF">2018-03-12T22:16:59Z</dcterms:modified>
</cp:coreProperties>
</file>