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61"/>
            <p14:sldId id="262"/>
            <p14:sldId id="263"/>
            <p14:sldId id="266"/>
            <p14:sldId id="267"/>
            <p14:sldId id="269"/>
            <p14:sldId id="268"/>
            <p14:sldId id="270"/>
            <p14:sldId id="271"/>
            <p14:sldId id="273"/>
            <p14:sldId id="272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208" y="-256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7: Functions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reasons to use functions is a programming principle called D.R.Y. (Don't Repeat Yourself).</a:t>
            </a:r>
          </a:p>
          <a:p>
            <a:r>
              <a:rPr lang="en-GB" dirty="0"/>
              <a:t>When possible, you should try not to repeat yourself in programming.</a:t>
            </a:r>
          </a:p>
          <a:p>
            <a:r>
              <a:rPr lang="en-GB" dirty="0"/>
              <a:t>This is because if you need to change something, you should only have to change it in one place.</a:t>
            </a:r>
          </a:p>
          <a:p>
            <a:r>
              <a:rPr lang="en-GB" dirty="0"/>
              <a:t>If you have copy + pasted something into multiple places, then you need to track down every single place you have done this and edit them.</a:t>
            </a:r>
          </a:p>
        </p:txBody>
      </p:sp>
    </p:spTree>
    <p:extLst>
      <p:ext uri="{BB962C8B-B14F-4D97-AF65-F5344CB8AC3E}">
        <p14:creationId xmlns:p14="http://schemas.microsoft.com/office/powerpoint/2010/main" val="387524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Bad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/>
          </a:bodyPr>
          <a:lstStyle/>
          <a:p>
            <a:r>
              <a:rPr lang="en-GB" dirty="0"/>
              <a:t>This program has a mistake in it.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1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Good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With a function instead, the program might have looked like this.</a:t>
            </a:r>
          </a:p>
          <a:p>
            <a:r>
              <a:rPr lang="en-GB" dirty="0"/>
              <a:t>This still has the same error in it.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Example5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add(4,2)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add(10,6)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add(8,4)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12720" cy="4195481"/>
          </a:xfrm>
        </p:spPr>
        <p:txBody>
          <a:bodyPr/>
          <a:lstStyle/>
          <a:p>
            <a:r>
              <a:rPr lang="en-GB" dirty="0"/>
              <a:t>So far we have been dealing with positional arguments.</a:t>
            </a:r>
          </a:p>
          <a:p>
            <a:r>
              <a:rPr lang="en-GB" dirty="0"/>
              <a:t>This snippet of code has a </a:t>
            </a:r>
            <a:r>
              <a:rPr lang="en-GB" dirty="0" err="1"/>
              <a:t>firstname</a:t>
            </a:r>
            <a:r>
              <a:rPr lang="en-GB" dirty="0"/>
              <a:t> and a surname argument, and you give it in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146" y="5524739"/>
            <a:ext cx="3642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Does it do what you think it does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8472" y="205975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print("&lt;Say this in a robot voice&gt;")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Surname: {surname}")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("David", "Groves")</a:t>
            </a:r>
          </a:p>
        </p:txBody>
      </p:sp>
    </p:spTree>
    <p:extLst>
      <p:ext uri="{BB962C8B-B14F-4D97-AF65-F5344CB8AC3E}">
        <p14:creationId xmlns:p14="http://schemas.microsoft.com/office/powerpoint/2010/main" val="25034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2493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can also have named arguments.</a:t>
            </a:r>
          </a:p>
          <a:p>
            <a:r>
              <a:rPr lang="en-GB" dirty="0"/>
              <a:t>When you declare a function, you declare a variable name for the named argument, and a default value.</a:t>
            </a:r>
          </a:p>
          <a:p>
            <a:r>
              <a:rPr lang="en-GB" dirty="0"/>
              <a:t>If the named argument is omitted from the program, the default value used where the function is declared is used.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Remember :-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MUST</a:t>
            </a:r>
            <a:r>
              <a:rPr lang="en-GB" dirty="0"/>
              <a:t> specify positional arguments when calling a function.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MAY</a:t>
            </a:r>
            <a:r>
              <a:rPr lang="en-GB" dirty="0"/>
              <a:t> specify named arguments, and if you don't, the default value will be used.</a:t>
            </a:r>
          </a:p>
          <a:p>
            <a:pPr lvl="1"/>
            <a:endParaRPr lang="en-GB" dirty="0"/>
          </a:p>
          <a:p>
            <a:r>
              <a:rPr lang="en-GB" dirty="0"/>
              <a:t>Lets look at an example on the next slide to tie this all together !</a:t>
            </a:r>
          </a:p>
        </p:txBody>
      </p:sp>
    </p:spTree>
    <p:extLst>
      <p:ext uri="{BB962C8B-B14F-4D97-AF65-F5344CB8AC3E}">
        <p14:creationId xmlns:p14="http://schemas.microsoft.com/office/powerpoint/2010/main" val="122110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Example7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(items, separator=" "):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items[:-1]: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(f"{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}{separator}", end="")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print(f"{items[-1]}")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[1,2,3,4,5]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separator=",")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separator=", 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separator="--&gt;")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separator="\n")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takes</a:t>
            </a:r>
          </a:p>
          <a:p>
            <a:pPr lvl="1"/>
            <a:r>
              <a:rPr lang="en-GB" dirty="0"/>
              <a:t>1 positional argument, the list of items.</a:t>
            </a:r>
          </a:p>
          <a:p>
            <a:pPr lvl="1"/>
            <a:r>
              <a:rPr lang="en-GB" dirty="0"/>
              <a:t>Optionally a separator argument, which if you omit is set to a space.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278947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2</a:t>
            </a:r>
            <a:r>
              <a:rPr lang="en-GB" baseline="30000" dirty="0"/>
              <a:t>nd</a:t>
            </a:r>
            <a:r>
              <a:rPr lang="en-GB" dirty="0"/>
              <a:t>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Example8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maths(a, b, operator="+"):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"+":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+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"-":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-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"*":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*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"/":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/ b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print(maths(3,3,"+"))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print(maths(4,6))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print(maths(6,3,"*"))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print(maths(16,4,"/"))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print(maths(128,128))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Here is a different example, perhaps a less useful one !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37127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Class Functions.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Example9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-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subtract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print(maths(9,5))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3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Functions in Python are called "first class objects".</a:t>
            </a:r>
          </a:p>
          <a:p>
            <a:r>
              <a:rPr lang="en-GB" dirty="0">
                <a:latin typeface="+mn-lt"/>
              </a:rPr>
              <a:t>This isn't true in all programming languages.</a:t>
            </a:r>
          </a:p>
          <a:p>
            <a:r>
              <a:rPr lang="en-GB" dirty="0">
                <a:latin typeface="+mn-lt"/>
              </a:rPr>
              <a:t>This means you can assign a function to a variable and then use it.</a:t>
            </a:r>
          </a:p>
          <a:p>
            <a:r>
              <a:rPr lang="en-GB" dirty="0">
                <a:latin typeface="+mn-lt"/>
              </a:rPr>
              <a:t>This might seem a little odd at first, so have a look at this example.</a:t>
            </a:r>
            <a:endParaRPr lang="en-GB" dirty="0"/>
          </a:p>
          <a:p>
            <a:pPr lvl="1"/>
            <a:r>
              <a:rPr lang="en-GB" i="1" u="sng" dirty="0">
                <a:latin typeface="+mn-lt"/>
              </a:rPr>
              <a:t>Note: </a:t>
            </a:r>
            <a:r>
              <a:rPr lang="en-GB" i="1" u="sng" dirty="0" err="1">
                <a:latin typeface="+mn-lt"/>
              </a:rPr>
              <a:t>Pycharm</a:t>
            </a:r>
            <a:r>
              <a:rPr lang="en-GB" i="1" u="sng" dirty="0">
                <a:latin typeface="+mn-lt"/>
              </a:rPr>
              <a:t> might try and autocomplete brackets because normally you want to use a function rather than assign a function to a variable. Just use backspace to remove the autocompleted brackets.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359145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61436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You should use a function when :-</a:t>
            </a:r>
          </a:p>
          <a:p>
            <a:pPr lvl="1"/>
            <a:r>
              <a:rPr lang="en-GB" dirty="0">
                <a:latin typeface="+mn-lt"/>
              </a:rPr>
              <a:t>Multiple parts of your program might want to do something.</a:t>
            </a:r>
          </a:p>
          <a:p>
            <a:pPr lvl="1"/>
            <a:r>
              <a:rPr lang="en-GB" dirty="0">
                <a:latin typeface="+mn-lt"/>
              </a:rPr>
              <a:t>When you want to break your program down into smaller subtasks to make it easier for a human to read and understand.</a:t>
            </a:r>
          </a:p>
          <a:p>
            <a:pPr lvl="1"/>
            <a:r>
              <a:rPr lang="en-GB" dirty="0">
                <a:latin typeface="+mn-lt"/>
              </a:rPr>
              <a:t>Keeping DRY. Not repeating yourself. If you want to change how something works, you only need to change it once if you have written a function and kept using it.</a:t>
            </a:r>
          </a:p>
        </p:txBody>
      </p:sp>
    </p:spTree>
    <p:extLst>
      <p:ext uri="{BB962C8B-B14F-4D97-AF65-F5344CB8AC3E}">
        <p14:creationId xmlns:p14="http://schemas.microsoft.com/office/powerpoint/2010/main" val="10864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Use Of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The next examples are code written without functions on the left.</a:t>
            </a:r>
          </a:p>
          <a:p>
            <a:r>
              <a:rPr lang="en-GB" dirty="0">
                <a:latin typeface="+mn-lt"/>
              </a:rPr>
              <a:t>Then versions written with functions on the right.</a:t>
            </a: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They both do the same thing.</a:t>
            </a:r>
          </a:p>
          <a:p>
            <a:r>
              <a:rPr lang="en-GB" dirty="0">
                <a:latin typeface="+mn-lt"/>
              </a:rPr>
              <a:t>See if you understand why the code with functions is easier to understand and to edit.</a:t>
            </a:r>
          </a:p>
        </p:txBody>
      </p:sp>
    </p:spTree>
    <p:extLst>
      <p:ext uri="{BB962C8B-B14F-4D97-AF65-F5344CB8AC3E}">
        <p14:creationId xmlns:p14="http://schemas.microsoft.com/office/powerpoint/2010/main" val="193727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about functions !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5573457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Example10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3m by 5m has area { 3 * 5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different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2m by 6m has area { 2 * 6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yet another different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5m by 7m has area { 5 * 7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final rectangle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4m by 4m has area { 4 * 4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517463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Example11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{a}m by {b}m has area {a * b}m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(3,5)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(2,6)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(5,7)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(4,4)</a:t>
            </a:r>
          </a:p>
        </p:txBody>
      </p:sp>
    </p:spTree>
    <p:extLst>
      <p:ext uri="{BB962C8B-B14F-4D97-AF65-F5344CB8AC3E}">
        <p14:creationId xmlns:p14="http://schemas.microsoft.com/office/powerpoint/2010/main" val="15869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2.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657023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(1,20))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2778" y="1517463"/>
            <a:ext cx="46296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Example13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rolls(dice, sides, 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results = []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range(dice):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(1,sides)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print(rolls(2,6,10))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print(rolls(3,4,10))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print(rolls(1,20,5))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7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!</a:t>
            </a:r>
          </a:p>
        </p:txBody>
      </p:sp>
      <p:pic>
        <p:nvPicPr>
          <p:cNvPr id="3074" name="Picture 2" descr="Image result for homework bart simp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29" y="1623155"/>
            <a:ext cx="8930759" cy="49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4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3937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Homework1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(double(8))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(double(16))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(double(32))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(double(14))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748" y="2059459"/>
            <a:ext cx="3937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38524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6260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([3,4,5]))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([2,2,2,2]))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6388" y="2059459"/>
            <a:ext cx="4160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3213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/>
              <a:t>It should return the capital city of the countries in the UK, and "I don't know" for other countries.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686" y="2927864"/>
            <a:ext cx="62607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Homework3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(animal):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("Dog"))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("Cat"))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Kangaroo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Llama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8423" y="2707853"/>
            <a:ext cx="4160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Chick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Joey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Don't know :(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7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/>
              <a:t>It should return the capital city of the countries in the UK, and "I don't know" for other countries.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685" y="2927864"/>
            <a:ext cx="104088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Homework4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radius in [3, 5, 9, 12, 44]: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radius {radius}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686" y="4882245"/>
            <a:ext cx="10408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3 cm is 28.27431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5 cm is 78.53975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9 cm is 254.46878999999998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12 cm is 452.38896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44 cm is 6082.11824 cm squared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1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10099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note the following rules for international phone numbers.</a:t>
            </a:r>
          </a:p>
          <a:p>
            <a:endParaRPr lang="en-GB" dirty="0"/>
          </a:p>
          <a:p>
            <a:r>
              <a:rPr lang="en-GB" dirty="0"/>
              <a:t>To convert a UK phone number to an international number (that you could call from any country), you should :-</a:t>
            </a:r>
          </a:p>
          <a:p>
            <a:r>
              <a:rPr lang="en-GB" dirty="0"/>
              <a:t>	1.) Remove the 0 from the front of it.</a:t>
            </a:r>
          </a:p>
          <a:p>
            <a:r>
              <a:rPr lang="en-GB" dirty="0"/>
              <a:t>	2.) Add the country code +44 to the front of it.</a:t>
            </a:r>
          </a:p>
          <a:p>
            <a:endParaRPr lang="en-GB" dirty="0"/>
          </a:p>
          <a:p>
            <a:r>
              <a:rPr lang="en-GB" dirty="0"/>
              <a:t>To convert a US phone number to an international number.</a:t>
            </a:r>
          </a:p>
          <a:p>
            <a:r>
              <a:rPr lang="en-GB" dirty="0"/>
              <a:t>	1.) Add the country code +1 to the front of it.</a:t>
            </a:r>
          </a:p>
          <a:p>
            <a:endParaRPr lang="en-GB" dirty="0"/>
          </a:p>
          <a:p>
            <a:r>
              <a:rPr lang="en-GB" dirty="0"/>
              <a:t>To convert a German phone to an international number, you should :-</a:t>
            </a:r>
          </a:p>
          <a:p>
            <a:r>
              <a:rPr lang="en-GB" dirty="0"/>
              <a:t>	1.) Remove any number of 0's that are at the front of it.</a:t>
            </a:r>
          </a:p>
          <a:p>
            <a:r>
              <a:rPr lang="en-GB" dirty="0"/>
              <a:t>	2.) Add the country code +49 to the front of it.</a:t>
            </a:r>
          </a:p>
        </p:txBody>
      </p:sp>
    </p:spTree>
    <p:extLst>
      <p:ext uri="{BB962C8B-B14F-4D97-AF65-F5344CB8AC3E}">
        <p14:creationId xmlns:p14="http://schemas.microsoft.com/office/powerpoint/2010/main" val="121616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162" y="1853248"/>
            <a:ext cx="1009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three functions below, so the rules indicated in the previous example are followed.</a:t>
            </a: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06162" y="2776578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3978" y="276766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Expected Output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+44717171717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+15551112345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+15559876543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+449876543</a:t>
            </a:r>
          </a:p>
        </p:txBody>
      </p:sp>
    </p:spTree>
    <p:extLst>
      <p:ext uri="{BB962C8B-B14F-4D97-AF65-F5344CB8AC3E}">
        <p14:creationId xmlns:p14="http://schemas.microsoft.com/office/powerpoint/2010/main" val="348723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Section !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162" y="2425169"/>
            <a:ext cx="4662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 (Dave's first answer).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Remove the leading 0's.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"+44"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"+1"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"+49"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0591" y="2425169"/>
            <a:ext cx="62148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Bonus.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44)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1)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49)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730" y="1243914"/>
            <a:ext cx="10083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Both these programs do the same thing.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FFFF00"/>
                </a:solidFill>
              </a:rPr>
              <a:t>Write 2 or 3 paragraphs comparing and contrasting them.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do you think is the easiest to read and understand ?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would be easier to add additional countries to ?</a:t>
            </a:r>
          </a:p>
        </p:txBody>
      </p:sp>
    </p:spTree>
    <p:extLst>
      <p:ext uri="{BB962C8B-B14F-4D97-AF65-F5344CB8AC3E}">
        <p14:creationId xmlns:p14="http://schemas.microsoft.com/office/powerpoint/2010/main" val="358573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been using functions without knowing it !</a:t>
            </a:r>
          </a:p>
          <a:p>
            <a:r>
              <a:rPr lang="en-GB" dirty="0"/>
              <a:t>Here are some you have already used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are the components of a function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Functions can take </a:t>
            </a:r>
            <a:r>
              <a:rPr lang="en-GB" b="1" u="sng" dirty="0"/>
              <a:t>arguments</a:t>
            </a:r>
            <a:r>
              <a:rPr lang="en-GB" dirty="0"/>
              <a:t>, and can have </a:t>
            </a:r>
            <a:r>
              <a:rPr lang="en-GB" b="1" u="sng" dirty="0"/>
              <a:t>return values</a:t>
            </a:r>
            <a:r>
              <a:rPr lang="en-GB" dirty="0"/>
              <a:t>.</a:t>
            </a:r>
          </a:p>
          <a:p>
            <a:r>
              <a:rPr lang="en-GB" dirty="0"/>
              <a:t>Although a function CAN take arguments, and CAN have a return value, these are both optional.</a:t>
            </a:r>
          </a:p>
          <a:p>
            <a:r>
              <a:rPr lang="en-GB" dirty="0"/>
              <a:t>The arguments are the things inside the brackets, and they are input to the function.</a:t>
            </a:r>
          </a:p>
          <a:p>
            <a:pPr lvl="1"/>
            <a:r>
              <a:rPr lang="en-GB" dirty="0"/>
              <a:t>For example, the string "Hello World" is the argument here to string.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</a:t>
            </a:r>
          </a:p>
          <a:p>
            <a:r>
              <a:rPr lang="en-GB" dirty="0"/>
              <a:t>The return values are what you get out of a function.</a:t>
            </a:r>
          </a:p>
          <a:p>
            <a:pPr lvl="1"/>
            <a:r>
              <a:rPr lang="en-GB" dirty="0"/>
              <a:t>For example, the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here is the return value,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"What is your name?" </a:t>
            </a:r>
            <a:r>
              <a:rPr lang="en-GB" dirty="0"/>
              <a:t>is the argument.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Defining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Last week, we said we would write a happy birthday function.</a:t>
            </a:r>
          </a:p>
          <a:p>
            <a:r>
              <a:rPr lang="en-GB" dirty="0"/>
              <a:t>So we need to know how to define a function.</a:t>
            </a:r>
          </a:p>
          <a:p>
            <a:r>
              <a:rPr lang="en-GB" dirty="0"/>
              <a:t>Here is a very simple example.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43666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hello(name):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{name}"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print(hello("David"))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complicated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useful.</a:t>
            </a:r>
          </a:p>
          <a:p>
            <a:pPr lvl="1"/>
            <a:r>
              <a:rPr lang="en-GB" i="1" dirty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Multiple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Functions can have more complicated error messages when you get things wrong with functions.</a:t>
            </a:r>
          </a:p>
          <a:p>
            <a:r>
              <a:rPr lang="en-GB" dirty="0"/>
              <a:t>This program has an error in it, and won't work.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the error will be and why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Example3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print(add("Hello", 3))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7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Errors.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This was my error message.</a:t>
            </a:r>
          </a:p>
          <a:p>
            <a:r>
              <a:rPr lang="en-GB" dirty="0"/>
              <a:t>The top section (in green) shows where the function was called, or used.</a:t>
            </a:r>
          </a:p>
          <a:p>
            <a:r>
              <a:rPr lang="en-GB" dirty="0"/>
              <a:t>The bottom section (in orange) shows where the actual error took place, and what it was.</a:t>
            </a:r>
          </a:p>
          <a:p>
            <a:endParaRPr lang="en-GB" dirty="0"/>
          </a:p>
          <a:p>
            <a:r>
              <a:rPr lang="en-GB" dirty="0"/>
              <a:t>So you can deduce, add was called with "Hello" and 3.</a:t>
            </a:r>
          </a:p>
          <a:p>
            <a:r>
              <a:rPr lang="en-GB" dirty="0"/>
              <a:t>And you had a </a:t>
            </a:r>
            <a:r>
              <a:rPr lang="en-GB" dirty="0" err="1"/>
              <a:t>TypeError</a:t>
            </a:r>
            <a:r>
              <a:rPr lang="en-GB" dirty="0"/>
              <a:t>, because you tried to add a string and an integer.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6, in &lt;module&gt;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print(add("Hello", 3))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4, in add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must be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not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DRY: Don't repeat yourself.</a:t>
            </a:r>
          </a:p>
        </p:txBody>
      </p:sp>
      <p:pic>
        <p:nvPicPr>
          <p:cNvPr id="1026" name="Picture 2" descr="Image result for dont repea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36" y="1790388"/>
            <a:ext cx="7892793" cy="42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4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23679</TotalTime>
  <Words>3014</Words>
  <Application>Microsoft Office PowerPoint</Application>
  <PresentationFormat>Widescreen</PresentationFormat>
  <Paragraphs>470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What is a function.</vt:lpstr>
      <vt:lpstr>What are the components of a function ?</vt:lpstr>
      <vt:lpstr>Defining a function.</vt:lpstr>
      <vt:lpstr>A more complicated example.</vt:lpstr>
      <vt:lpstr>Multiple arguments.</vt:lpstr>
      <vt:lpstr>Errors.</vt:lpstr>
      <vt:lpstr>DRY: Don't repeat yourself.</vt:lpstr>
      <vt:lpstr>DRY</vt:lpstr>
      <vt:lpstr>DRY – Bad Example.</vt:lpstr>
      <vt:lpstr>DRY – Good Example.</vt:lpstr>
      <vt:lpstr>Positional Arguments.</vt:lpstr>
      <vt:lpstr>Named Arguments.</vt:lpstr>
      <vt:lpstr>Named Arguments – Example.</vt:lpstr>
      <vt:lpstr>Named Arguments – 2nd Example.</vt:lpstr>
      <vt:lpstr>First Class Functions.</vt:lpstr>
      <vt:lpstr>When to use functions.</vt:lpstr>
      <vt:lpstr>Good Use Of Functions.</vt:lpstr>
      <vt:lpstr>No Functions vs Functions 1.</vt:lpstr>
      <vt:lpstr>No Functions vs Functions 2.</vt:lpstr>
      <vt:lpstr>Homework !</vt:lpstr>
      <vt:lpstr>Homework 1</vt:lpstr>
      <vt:lpstr>Homework 2</vt:lpstr>
      <vt:lpstr>Homework 3</vt:lpstr>
      <vt:lpstr>Homework 4</vt:lpstr>
      <vt:lpstr>Homework 5 (part 1)</vt:lpstr>
      <vt:lpstr>Homework 5 (part 2)</vt:lpstr>
      <vt:lpstr>Bonus Section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216</cp:revision>
  <dcterms:created xsi:type="dcterms:W3CDTF">2018-02-27T14:28:42Z</dcterms:created>
  <dcterms:modified xsi:type="dcterms:W3CDTF">2018-07-16T20:17:38Z</dcterms:modified>
</cp:coreProperties>
</file>