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91" r:id="rId4"/>
    <p:sldId id="321" r:id="rId5"/>
    <p:sldId id="320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6" r:id="rId20"/>
    <p:sldId id="337" r:id="rId21"/>
    <p:sldId id="338" r:id="rId22"/>
    <p:sldId id="339" r:id="rId23"/>
    <p:sldId id="34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torial" id="{E8B8B779-C037-4864-B17C-C02845DED49A}">
          <p14:sldIdLst>
            <p14:sldId id="256"/>
            <p14:sldId id="259"/>
          </p14:sldIdLst>
        </p14:section>
        <p14:section name="Lists and Slices" id="{B2E86CDA-F55E-42CA-B38B-16B67EE4F37C}">
          <p14:sldIdLst>
            <p14:sldId id="291"/>
            <p14:sldId id="321"/>
            <p14:sldId id="320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  <p14:section name="Homework" id="{725C054A-A747-4480-B224-C761049E2A50}">
          <p14:sldIdLst>
            <p14:sldId id="336"/>
            <p14:sldId id="337"/>
            <p14:sldId id="338"/>
            <p14:sldId id="339"/>
          </p14:sldIdLst>
        </p14:section>
        <p14:section name="Next Week" id="{78F99416-6265-4D78-B4A2-14FB48A416B8}">
          <p14:sldIdLst>
            <p14:sldId id="34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3" autoAdjust="0"/>
  </p:normalViewPr>
  <p:slideViewPr>
    <p:cSldViewPr snapToGrid="0">
      <p:cViewPr varScale="1">
        <p:scale>
          <a:sx n="68" d="100"/>
          <a:sy n="68" d="100"/>
        </p:scale>
        <p:origin x="580" y="56"/>
      </p:cViewPr>
      <p:guideLst/>
    </p:cSldViewPr>
  </p:slideViewPr>
  <p:outlineViewPr>
    <p:cViewPr>
      <p:scale>
        <a:sx n="33" d="100"/>
        <a:sy n="33" d="100"/>
      </p:scale>
      <p:origin x="0" y="-39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Learning Python 3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4: More LISTS, MORE STRINGS and MORE TESTING.</a:t>
            </a:r>
          </a:p>
        </p:txBody>
      </p:sp>
    </p:spTree>
    <p:extLst>
      <p:ext uri="{BB962C8B-B14F-4D97-AF65-F5344CB8AC3E}">
        <p14:creationId xmlns:p14="http://schemas.microsoft.com/office/powerpoint/2010/main" val="339142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Negative Steps.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6111" y="2052919"/>
            <a:ext cx="4245160" cy="2967814"/>
          </a:xfrm>
        </p:spPr>
        <p:txBody>
          <a:bodyPr>
            <a:normAutofit/>
          </a:bodyPr>
          <a:lstStyle/>
          <a:p>
            <a:r>
              <a:rPr lang="en-GB" sz="1800" dirty="0"/>
              <a:t>Here is some more examples of negative steps.</a:t>
            </a:r>
            <a:endParaRPr lang="en-GB" sz="16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46111" y="2833466"/>
            <a:ext cx="41714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 and see if you are correct.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223933" y="2052919"/>
            <a:ext cx="6604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Week4, Program6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numbers = [1,2,3,4,5,6,7,8,9,10]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print(numbers[::2])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print(numbers[1::2])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print(numbers[::-2])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print(numbers[-2::-2])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print(numbers[::-3])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print(numbers[-2::-3])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713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strings can be like lists.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6111" y="2052919"/>
            <a:ext cx="5619222" cy="2646082"/>
          </a:xfrm>
        </p:spPr>
        <p:txBody>
          <a:bodyPr>
            <a:normAutofit/>
          </a:bodyPr>
          <a:lstStyle/>
          <a:p>
            <a:r>
              <a:rPr lang="en-GB" sz="1800" dirty="0"/>
              <a:t>You can use the same square brackets we have been using with lists to work with strings.</a:t>
            </a:r>
          </a:p>
          <a:p>
            <a:pPr lvl="1"/>
            <a:r>
              <a:rPr lang="en-GB" sz="1600" dirty="0"/>
              <a:t>You can get individual characters.</a:t>
            </a:r>
          </a:p>
          <a:p>
            <a:pPr lvl="1"/>
            <a:r>
              <a:rPr lang="en-GB" sz="1600" dirty="0"/>
              <a:t>Or you can use slices !</a:t>
            </a:r>
          </a:p>
          <a:p>
            <a:endParaRPr lang="en-GB" sz="1800" dirty="0"/>
          </a:p>
          <a:p>
            <a:r>
              <a:rPr lang="en-GB" sz="1800" dirty="0"/>
              <a:t>Although you haven't done this before, see if you can work out what this program will do ?</a:t>
            </a:r>
            <a:endParaRPr lang="en-GB" sz="16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46111" y="5026333"/>
            <a:ext cx="5619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 and see if you are correct.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468533" y="2052919"/>
            <a:ext cx="5359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Week4, Program7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 = "The quick brown fox jumps over the lazy dog"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print(s[2])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print(s[4:9])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print(s[10:15])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print(s[:-3])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print(s[-3:])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print(s[16:25])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print("These are a bit more strange !")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print("==============================")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print(s[::-1])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print(s[::2])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084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372533"/>
            <a:ext cx="8825657" cy="1915647"/>
          </a:xfrm>
        </p:spPr>
        <p:txBody>
          <a:bodyPr/>
          <a:lstStyle/>
          <a:p>
            <a:r>
              <a:rPr lang="en-GB"/>
              <a:t>More about testing things.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180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Truth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6111" y="2052919"/>
            <a:ext cx="5619222" cy="2646082"/>
          </a:xfrm>
        </p:spPr>
        <p:txBody>
          <a:bodyPr>
            <a:normAutofit/>
          </a:bodyPr>
          <a:lstStyle/>
          <a:p>
            <a:r>
              <a:rPr lang="en-GB" sz="1800" dirty="0"/>
              <a:t>Python has the concept of things being </a:t>
            </a:r>
            <a:r>
              <a:rPr lang="en-GB" sz="1800" u="sng" dirty="0"/>
              <a:t>True</a:t>
            </a:r>
            <a:r>
              <a:rPr lang="en-GB" sz="1800" dirty="0"/>
              <a:t> or being </a:t>
            </a:r>
            <a:r>
              <a:rPr lang="en-GB" sz="1800" u="sng" dirty="0"/>
              <a:t>False</a:t>
            </a:r>
            <a:r>
              <a:rPr lang="en-GB" sz="1800" dirty="0"/>
              <a:t>.</a:t>
            </a:r>
          </a:p>
          <a:p>
            <a:r>
              <a:rPr lang="en-GB" sz="1800" dirty="0"/>
              <a:t>You have already used this when using the </a:t>
            </a:r>
            <a:r>
              <a:rPr lang="en-GB" sz="1800" u="sng" dirty="0"/>
              <a:t>if</a:t>
            </a:r>
            <a:r>
              <a:rPr lang="en-GB" sz="1800" dirty="0"/>
              <a:t> statement, but without knowing it.</a:t>
            </a:r>
          </a:p>
          <a:p>
            <a:r>
              <a:rPr lang="en-GB" sz="1600" dirty="0"/>
              <a:t>You can print tests with the == operator, or the &gt;= operator, or other tests of truth.</a:t>
            </a:r>
          </a:p>
          <a:p>
            <a:pPr lvl="1"/>
            <a:r>
              <a:rPr lang="en-GB" sz="1400" dirty="0"/>
              <a:t>If they are true, you will get True</a:t>
            </a:r>
          </a:p>
          <a:p>
            <a:pPr lvl="1"/>
            <a:r>
              <a:rPr lang="en-GB" sz="1400" dirty="0"/>
              <a:t>If they are false, you will get False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46111" y="5026333"/>
            <a:ext cx="5619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 and see if you are correct.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468533" y="2052919"/>
            <a:ext cx="5359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Week4, Program8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 = "Hello"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 = "Hello"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 = "World"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 = "World"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 == b)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 == c)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print(b == d)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print(b == a)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print(d == c)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 = a + b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 + b == e)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print(b + a == a + b)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 == e)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785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for inequality.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6111" y="2052919"/>
            <a:ext cx="5619222" cy="2646082"/>
          </a:xfrm>
        </p:spPr>
        <p:txBody>
          <a:bodyPr>
            <a:normAutofit/>
          </a:bodyPr>
          <a:lstStyle/>
          <a:p>
            <a:r>
              <a:rPr lang="en-GB" dirty="0"/>
              <a:t>You can use </a:t>
            </a:r>
            <a:r>
              <a:rPr lang="en-GB" u="sng" dirty="0"/>
              <a:t>==</a:t>
            </a:r>
            <a:r>
              <a:rPr lang="en-GB" dirty="0"/>
              <a:t> to test for equality.</a:t>
            </a:r>
          </a:p>
          <a:p>
            <a:endParaRPr lang="en-GB" dirty="0"/>
          </a:p>
          <a:p>
            <a:r>
              <a:rPr lang="en-GB" dirty="0"/>
              <a:t>You can also use </a:t>
            </a:r>
            <a:r>
              <a:rPr lang="en-GB" u="sng" dirty="0"/>
              <a:t>!=</a:t>
            </a:r>
            <a:r>
              <a:rPr lang="en-GB" dirty="0"/>
              <a:t> to test for inequality.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46111" y="5906550"/>
            <a:ext cx="5619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 and see if you are correct.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468533" y="2052919"/>
            <a:ext cx="53594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Week4, Program9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 = "Hello"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 = "Hello"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 = "World"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 = "World"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 (a != c)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 (a != b)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 (a != d)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 (a + b != b + a)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 (a != "Hello")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 (a + a != "World")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 (a + a !=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HelloHello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 (a + a + a !=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HelloHelloHello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Extra Credit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You haven't been taught this, but can you guess if it is True or False ?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 (a * 2 !=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HelloHello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906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with "</a:t>
            </a:r>
            <a:r>
              <a:rPr lang="en-GB" u="sng" dirty="0"/>
              <a:t>or</a:t>
            </a:r>
            <a:r>
              <a:rPr lang="en-GB" dirty="0"/>
              <a:t>" on Multiple Things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6111" y="2052918"/>
            <a:ext cx="4840289" cy="3853631"/>
          </a:xfrm>
        </p:spPr>
        <p:txBody>
          <a:bodyPr>
            <a:normAutofit/>
          </a:bodyPr>
          <a:lstStyle/>
          <a:p>
            <a:r>
              <a:rPr lang="en-GB" dirty="0"/>
              <a:t>You can use the </a:t>
            </a:r>
            <a:r>
              <a:rPr lang="en-GB" u="sng" dirty="0"/>
              <a:t>or</a:t>
            </a:r>
            <a:r>
              <a:rPr lang="en-GB" dirty="0"/>
              <a:t> statement to check the truth on multiple conditions.</a:t>
            </a:r>
          </a:p>
          <a:p>
            <a:r>
              <a:rPr lang="en-GB" dirty="0"/>
              <a:t>If you have a test for truth that is </a:t>
            </a:r>
          </a:p>
          <a:p>
            <a:pPr lvl="1"/>
            <a:r>
              <a:rPr lang="en-GB" u="sng" dirty="0">
                <a:latin typeface="Courier New" panose="02070309020205020404" pitchFamily="49" charset="0"/>
                <a:cs typeface="Courier New" panose="02070309020205020404" pitchFamily="49" charset="0"/>
              </a:rPr>
              <a:t>a or b</a:t>
            </a:r>
          </a:p>
          <a:p>
            <a:pPr lvl="1"/>
            <a:r>
              <a:rPr lang="en-GB" dirty="0"/>
              <a:t>This will return True if :-</a:t>
            </a:r>
          </a:p>
          <a:p>
            <a:pPr lvl="2"/>
            <a:r>
              <a:rPr lang="en-GB" dirty="0"/>
              <a:t>a is True</a:t>
            </a:r>
          </a:p>
          <a:p>
            <a:pPr lvl="2"/>
            <a:r>
              <a:rPr lang="en-GB" dirty="0"/>
              <a:t>b is True</a:t>
            </a:r>
          </a:p>
          <a:p>
            <a:pPr lvl="2"/>
            <a:r>
              <a:rPr lang="en-GB" dirty="0"/>
              <a:t>Both are True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46111" y="5906550"/>
            <a:ext cx="5619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 and see if you are correct.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614587" y="2052919"/>
            <a:ext cx="6213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60120" y="1613067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Week4, Program10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= "Hello"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 = "Hello"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 = "World"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 = "World"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print(a == b or c == d)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print(a != b or c != d)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print(a == d or b == c)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 (5 &gt; 8 or 4 &lt; 6)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 (3 &gt; 9 or 5 &gt; 7)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 (0 &lt; 1 or 4 &gt; 6)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 (a == c or 5 &lt; 9)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 (a == d or d == "World")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Tricky !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 (a == c or b == "hello")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 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(4.7) == 4 or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(5.6) == 6)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 (True == False or False != True)</a:t>
            </a:r>
          </a:p>
        </p:txBody>
      </p:sp>
    </p:spTree>
    <p:extLst>
      <p:ext uri="{BB962C8B-B14F-4D97-AF65-F5344CB8AC3E}">
        <p14:creationId xmlns:p14="http://schemas.microsoft.com/office/powerpoint/2010/main" val="327922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with "</a:t>
            </a:r>
            <a:r>
              <a:rPr lang="en-GB" u="sng" dirty="0"/>
              <a:t>and</a:t>
            </a:r>
            <a:r>
              <a:rPr lang="en-GB" dirty="0"/>
              <a:t>" on Multiple Things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6111" y="2052918"/>
            <a:ext cx="4840289" cy="3853631"/>
          </a:xfrm>
        </p:spPr>
        <p:txBody>
          <a:bodyPr>
            <a:normAutofit/>
          </a:bodyPr>
          <a:lstStyle/>
          <a:p>
            <a:r>
              <a:rPr lang="en-GB" dirty="0"/>
              <a:t>You can use the </a:t>
            </a:r>
            <a:r>
              <a:rPr lang="en-GB" u="sng" dirty="0"/>
              <a:t>and</a:t>
            </a:r>
            <a:r>
              <a:rPr lang="en-GB" dirty="0"/>
              <a:t> statement to check the truth on multiple conditions.</a:t>
            </a:r>
          </a:p>
          <a:p>
            <a:r>
              <a:rPr lang="en-GB" dirty="0"/>
              <a:t>If you have a test for truth that is </a:t>
            </a:r>
          </a:p>
          <a:p>
            <a:pPr lvl="1"/>
            <a:r>
              <a:rPr lang="en-GB" u="sng" dirty="0">
                <a:latin typeface="Courier New" panose="02070309020205020404" pitchFamily="49" charset="0"/>
                <a:cs typeface="Courier New" panose="02070309020205020404" pitchFamily="49" charset="0"/>
              </a:rPr>
              <a:t>a and b</a:t>
            </a:r>
          </a:p>
          <a:p>
            <a:pPr lvl="1"/>
            <a:r>
              <a:rPr lang="en-GB" dirty="0"/>
              <a:t>This will return only if both a and b are true.</a:t>
            </a:r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46111" y="5906550"/>
            <a:ext cx="5619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 and see if you are correct.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614587" y="2052919"/>
            <a:ext cx="6213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60120" y="1613067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Week4, Program11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= "Hello"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 = "Hello"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 = "World"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 = "World"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print(a == b and c == d)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print(a != b and c != d)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print(a != d and b != c)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 (5 &gt; 8 and 4 &lt; 6)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 (9 &gt; 4 and 7 &gt; 5)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 (0 &lt; 1 and 4 &gt; 6)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 (a == b and 5 &lt; 9)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 (a == d and d == "World")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 (a == c and b == "hello")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 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(4.7) == 4 and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(5.6) != 6)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241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Nesting Tests.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6111" y="2052918"/>
            <a:ext cx="10706935" cy="4420310"/>
          </a:xfrm>
        </p:spPr>
        <p:txBody>
          <a:bodyPr>
            <a:normAutofit/>
          </a:bodyPr>
          <a:lstStyle/>
          <a:p>
            <a:r>
              <a:rPr lang="en-GB" dirty="0"/>
              <a:t>You can have more than 1 </a:t>
            </a:r>
            <a:r>
              <a:rPr lang="en-GB" u="sng" dirty="0"/>
              <a:t>and</a:t>
            </a:r>
            <a:r>
              <a:rPr lang="en-GB" dirty="0"/>
              <a:t> / </a:t>
            </a:r>
            <a:r>
              <a:rPr lang="en-GB" u="sng" dirty="0"/>
              <a:t>or</a:t>
            </a:r>
            <a:r>
              <a:rPr lang="en-GB" dirty="0"/>
              <a:t> statement.</a:t>
            </a:r>
          </a:p>
          <a:p>
            <a:r>
              <a:rPr lang="en-GB" dirty="0"/>
              <a:t>You can use brackets to nest these tests, much like you can use brackets in maths to order calculations.</a:t>
            </a:r>
          </a:p>
          <a:p>
            <a:pPr lvl="1"/>
            <a:r>
              <a:rPr lang="en-GB" dirty="0"/>
              <a:t>Just like maths, you do the things inside the innermost brackets first.</a:t>
            </a:r>
          </a:p>
          <a:p>
            <a:pPr lvl="1"/>
            <a:endParaRPr lang="en-GB" dirty="0"/>
          </a:p>
          <a:p>
            <a:r>
              <a:rPr lang="en-GB" dirty="0"/>
              <a:t>You can even combine </a:t>
            </a:r>
            <a:r>
              <a:rPr lang="en-GB" u="sng" dirty="0"/>
              <a:t>and</a:t>
            </a:r>
            <a:r>
              <a:rPr lang="en-GB" dirty="0"/>
              <a:t> / </a:t>
            </a:r>
            <a:r>
              <a:rPr lang="en-GB" u="sng" dirty="0"/>
              <a:t>or</a:t>
            </a:r>
            <a:r>
              <a:rPr lang="en-GB" dirty="0"/>
              <a:t> in a single statement.</a:t>
            </a:r>
          </a:p>
          <a:p>
            <a:pPr lvl="1"/>
            <a:r>
              <a:rPr lang="en-GB" dirty="0"/>
              <a:t>I always recommend using brackets to avoid confusion.</a:t>
            </a:r>
          </a:p>
          <a:p>
            <a:pPr lvl="1"/>
            <a:r>
              <a:rPr lang="en-GB" dirty="0"/>
              <a:t>However, if you do not use brackets, "or" is evaluated before "and".</a:t>
            </a:r>
          </a:p>
          <a:p>
            <a:pPr lvl="1"/>
            <a:r>
              <a:rPr lang="en-GB" dirty="0"/>
              <a:t>For example</a:t>
            </a:r>
          </a:p>
          <a:p>
            <a:pPr lvl="2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 == 1 and 2 == 3 or 4 == 4</a:t>
            </a:r>
            <a:r>
              <a:rPr lang="en-GB" dirty="0"/>
              <a:t> is the same as.</a:t>
            </a:r>
          </a:p>
          <a:p>
            <a:pPr lvl="2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 == 1 and (2 == 3 or 4 == 4)</a:t>
            </a:r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614587" y="2052919"/>
            <a:ext cx="6213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960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Nesting Tests – Examples.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5614587" y="2052919"/>
            <a:ext cx="6213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6111" y="1152983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Week4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, Program12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 = "Hello"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 = "Hello"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 = "World"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 = "World"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Using 3 and statements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 == b and b == a and c == d)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print(1 == 1 and 3 &gt; 4 and c == d)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print(4 * 4 == 16 and 5 * 5 == 25 and 6 * 6 == 36)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Using 3 or statements. Only one thing needs to be true.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 == c or d == a or b == c)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 == "Hello" or b == "World" or c == "Hello")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 != "Hello" or b == "World" or 4 &lt; 6)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Mixing and/or without brackets (not recommended !)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 (1 == 2 and 2 == 2 or 3 == 4)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 (a == b or 5 == 4 and 3 == 3)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Mixing and/or with brackets (recommended)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 ((1 == 2 and 2 == 2) or 3 == 4)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 (1 == 2 and (2 == 2 or 3 == 4))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 ((a == b or 5 == 4) and 3 == 3)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More complex examples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 ((1 == 2 and 3 == 4) or (4 == 5 and 4 == 4))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 ((1 == 2 and 3 == 4) or (5 == 5 and 4 == 4))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 ((1 == 1 or 3 == 4) and (2 == 3 or 4 == 4))</a:t>
            </a:r>
          </a:p>
        </p:txBody>
      </p:sp>
      <p:sp>
        <p:nvSpPr>
          <p:cNvPr id="7" name="Rectangle 6"/>
          <p:cNvSpPr/>
          <p:nvPr/>
        </p:nvSpPr>
        <p:spPr>
          <a:xfrm>
            <a:off x="6742111" y="5943150"/>
            <a:ext cx="5619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 and see if you are correct.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1305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1.</a:t>
            </a:r>
          </a:p>
        </p:txBody>
      </p:sp>
      <p:sp>
        <p:nvSpPr>
          <p:cNvPr id="3" name="Rectangle 2"/>
          <p:cNvSpPr/>
          <p:nvPr/>
        </p:nvSpPr>
        <p:spPr>
          <a:xfrm>
            <a:off x="5614587" y="2052919"/>
            <a:ext cx="6213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51531" y="1623002"/>
            <a:ext cx="4840289" cy="3853631"/>
          </a:xfrm>
        </p:spPr>
        <p:txBody>
          <a:bodyPr>
            <a:normAutofit/>
          </a:bodyPr>
          <a:lstStyle/>
          <a:p>
            <a:r>
              <a:rPr lang="en-GB" dirty="0"/>
              <a:t>Starting with the program on the right, add to it so :-</a:t>
            </a:r>
          </a:p>
          <a:p>
            <a:pPr lvl="1"/>
            <a:r>
              <a:rPr lang="en-GB" dirty="0"/>
              <a:t>Print the planets backwards.</a:t>
            </a:r>
          </a:p>
          <a:p>
            <a:pPr lvl="1"/>
            <a:r>
              <a:rPr lang="en-GB" dirty="0"/>
              <a:t>Print only the rocky planets.</a:t>
            </a:r>
          </a:p>
          <a:p>
            <a:pPr lvl="1"/>
            <a:r>
              <a:rPr lang="en-GB" dirty="0"/>
              <a:t>Print only the gas giants.</a:t>
            </a:r>
          </a:p>
          <a:p>
            <a:pPr lvl="1"/>
            <a:r>
              <a:rPr lang="en-GB" dirty="0"/>
              <a:t>Print the gas giants backwards.</a:t>
            </a:r>
          </a:p>
          <a:p>
            <a:pPr lvl="1"/>
            <a:r>
              <a:rPr lang="en-GB" dirty="0"/>
              <a:t>Print everyone other planet, starting with Mercury.</a:t>
            </a:r>
          </a:p>
          <a:p>
            <a:pPr lvl="1"/>
            <a:r>
              <a:rPr lang="en-GB" dirty="0"/>
              <a:t>Print every other planet backwards, starting at Saturn.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5860120" y="161306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Week4, Homework1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planets = ['Mercury', 'Venus', 'Earth', 'Mars']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planets.extend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(['Jupiter', 'Saturn', 'Uranus', 'Neptune'])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41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 of this week.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week, we will learn :-</a:t>
            </a:r>
          </a:p>
          <a:p>
            <a:pPr lvl="1"/>
            <a:r>
              <a:rPr lang="en-GB" dirty="0"/>
              <a:t>We will learn more things we can do with lists, and how strings can be a bit like lists.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We will learn different, easier ways to do things we already know how to do.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We will learn more about testing for things with if.</a:t>
            </a:r>
          </a:p>
        </p:txBody>
      </p:sp>
    </p:spTree>
    <p:extLst>
      <p:ext uri="{BB962C8B-B14F-4D97-AF65-F5344CB8AC3E}">
        <p14:creationId xmlns:p14="http://schemas.microsoft.com/office/powerpoint/2010/main" val="1451435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2.</a:t>
            </a:r>
          </a:p>
        </p:txBody>
      </p:sp>
      <p:sp>
        <p:nvSpPr>
          <p:cNvPr id="3" name="Rectangle 2"/>
          <p:cNvSpPr/>
          <p:nvPr/>
        </p:nvSpPr>
        <p:spPr>
          <a:xfrm>
            <a:off x="5614587" y="2052919"/>
            <a:ext cx="6213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51531" y="1623002"/>
            <a:ext cx="8863172" cy="3853631"/>
          </a:xfrm>
        </p:spPr>
        <p:txBody>
          <a:bodyPr>
            <a:normAutofit/>
          </a:bodyPr>
          <a:lstStyle/>
          <a:p>
            <a:r>
              <a:rPr lang="en-GB" dirty="0"/>
              <a:t>Write a program which :-</a:t>
            </a:r>
          </a:p>
          <a:p>
            <a:pPr lvl="1"/>
            <a:r>
              <a:rPr lang="en-GB" dirty="0"/>
              <a:t>Uses a while loop to put the numbers 1 to 10 into a list.</a:t>
            </a:r>
          </a:p>
          <a:p>
            <a:pPr lvl="1"/>
            <a:r>
              <a:rPr lang="en-GB" dirty="0"/>
              <a:t>Print that list.</a:t>
            </a:r>
          </a:p>
          <a:p>
            <a:pPr lvl="1"/>
            <a:r>
              <a:rPr lang="en-GB" dirty="0"/>
              <a:t>Print that list backwords.</a:t>
            </a:r>
          </a:p>
          <a:p>
            <a:pPr lvl="1"/>
            <a:r>
              <a:rPr lang="en-GB" dirty="0"/>
              <a:t>Print just the odd numbers.</a:t>
            </a:r>
          </a:p>
          <a:p>
            <a:pPr lvl="1"/>
            <a:r>
              <a:rPr lang="en-GB" dirty="0"/>
              <a:t>Print just the even numbers.</a:t>
            </a:r>
          </a:p>
          <a:p>
            <a:pPr lvl="1"/>
            <a:r>
              <a:rPr lang="en-GB" dirty="0"/>
              <a:t>Print just the odd numbers backwards.</a:t>
            </a:r>
          </a:p>
          <a:p>
            <a:pPr lvl="1"/>
            <a:r>
              <a:rPr lang="en-GB" dirty="0"/>
              <a:t>Print just the even numbers backwards.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21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3.</a:t>
            </a:r>
          </a:p>
        </p:txBody>
      </p:sp>
      <p:sp>
        <p:nvSpPr>
          <p:cNvPr id="3" name="Rectangle 2"/>
          <p:cNvSpPr/>
          <p:nvPr/>
        </p:nvSpPr>
        <p:spPr>
          <a:xfrm>
            <a:off x="5614587" y="2052919"/>
            <a:ext cx="6213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51531" y="1623002"/>
            <a:ext cx="10189464" cy="3853631"/>
          </a:xfrm>
        </p:spPr>
        <p:txBody>
          <a:bodyPr>
            <a:normAutofit/>
          </a:bodyPr>
          <a:lstStyle/>
          <a:p>
            <a:r>
              <a:rPr lang="en-GB" dirty="0"/>
              <a:t>Write a program which takes the string.</a:t>
            </a:r>
          </a:p>
          <a:p>
            <a:pPr lvl="1"/>
            <a:r>
              <a:rPr lang="en-GB" dirty="0"/>
              <a:t>"</a:t>
            </a:r>
            <a:r>
              <a:rPr lang="en-GB" dirty="0" err="1"/>
              <a:t>racecar</a:t>
            </a:r>
            <a:r>
              <a:rPr lang="en-GB" dirty="0"/>
              <a:t>"</a:t>
            </a:r>
          </a:p>
          <a:p>
            <a:pPr lvl="1"/>
            <a:endParaRPr lang="en-GB" dirty="0"/>
          </a:p>
          <a:p>
            <a:r>
              <a:rPr lang="en-GB" dirty="0"/>
              <a:t>Using slices, print just "car" from the string.</a:t>
            </a:r>
          </a:p>
          <a:p>
            <a:r>
              <a:rPr lang="en-GB" dirty="0"/>
              <a:t>Using slices, print just "race" from the string.</a:t>
            </a:r>
          </a:p>
          <a:p>
            <a:r>
              <a:rPr lang="en-GB" dirty="0"/>
              <a:t>Using slices, print the string backwards. What do you notice about it ?</a:t>
            </a:r>
          </a:p>
          <a:p>
            <a:pPr lvl="1"/>
            <a:r>
              <a:rPr lang="en-GB" i="1" dirty="0"/>
              <a:t>Extra Credit: Look up "palindrome" in a dictionary. We will be using palindromes in the program we write for next week.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7997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4.</a:t>
            </a:r>
          </a:p>
        </p:txBody>
      </p:sp>
      <p:sp>
        <p:nvSpPr>
          <p:cNvPr id="3" name="Rectangle 2"/>
          <p:cNvSpPr/>
          <p:nvPr/>
        </p:nvSpPr>
        <p:spPr>
          <a:xfrm>
            <a:off x="5614587" y="2052919"/>
            <a:ext cx="6213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46111" y="2273791"/>
            <a:ext cx="10189464" cy="3853631"/>
          </a:xfrm>
        </p:spPr>
        <p:txBody>
          <a:bodyPr>
            <a:normAutofit/>
          </a:bodyPr>
          <a:lstStyle/>
          <a:p>
            <a:r>
              <a:rPr lang="en-GB" dirty="0"/>
              <a:t>Using a while loop, ask the user to input 3 peoples names. Store these names in a list.</a:t>
            </a:r>
          </a:p>
          <a:p>
            <a:endParaRPr lang="en-GB" dirty="0"/>
          </a:p>
          <a:p>
            <a:r>
              <a:rPr lang="en-GB" dirty="0"/>
              <a:t>When the program runs, indicate if :-</a:t>
            </a:r>
          </a:p>
          <a:p>
            <a:pPr lvl="1"/>
            <a:r>
              <a:rPr lang="en-GB" dirty="0"/>
              <a:t>All the names are the same.</a:t>
            </a:r>
          </a:p>
          <a:p>
            <a:pPr lvl="1"/>
            <a:r>
              <a:rPr lang="en-GB" dirty="0"/>
              <a:t>Any of the names are the same.</a:t>
            </a:r>
          </a:p>
          <a:p>
            <a:pPr lvl="1"/>
            <a:r>
              <a:rPr lang="en-GB" dirty="0"/>
              <a:t>All the names are different.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028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will learn about how to read things from files, and how to write things to files.</a:t>
            </a:r>
          </a:p>
          <a:p>
            <a:endParaRPr lang="en-GB" dirty="0"/>
          </a:p>
          <a:p>
            <a:r>
              <a:rPr lang="en-GB" dirty="0"/>
              <a:t>We will use what we learned this week about Palindromes to find ALL the palindromes in the English Language !</a:t>
            </a:r>
          </a:p>
          <a:p>
            <a:endParaRPr lang="en-GB" dirty="0"/>
          </a:p>
          <a:p>
            <a:r>
              <a:rPr lang="en-GB" dirty="0"/>
              <a:t>We will learn about random numbers.</a:t>
            </a:r>
          </a:p>
          <a:p>
            <a:endParaRPr lang="en-GB" dirty="0"/>
          </a:p>
          <a:p>
            <a:r>
              <a:rPr lang="en-GB" dirty="0"/>
              <a:t>We will learn about a new data structure, the dictionary.</a:t>
            </a:r>
          </a:p>
        </p:txBody>
      </p:sp>
    </p:spTree>
    <p:extLst>
      <p:ext uri="{BB962C8B-B14F-4D97-AF65-F5344CB8AC3E}">
        <p14:creationId xmlns:p14="http://schemas.microsoft.com/office/powerpoint/2010/main" val="56527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372533"/>
            <a:ext cx="8825657" cy="1915647"/>
          </a:xfrm>
        </p:spPr>
        <p:txBody>
          <a:bodyPr/>
          <a:lstStyle/>
          <a:p>
            <a:r>
              <a:rPr lang="en-GB" dirty="0"/>
              <a:t>Lists and Slices.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7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slices.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395355" cy="4195481"/>
          </a:xfrm>
        </p:spPr>
        <p:txBody>
          <a:bodyPr>
            <a:normAutofit/>
          </a:bodyPr>
          <a:lstStyle/>
          <a:p>
            <a:r>
              <a:rPr lang="en-GB" dirty="0"/>
              <a:t>Python has a system called "slices" for accessing lists.</a:t>
            </a:r>
          </a:p>
          <a:p>
            <a:r>
              <a:rPr lang="en-GB" dirty="0"/>
              <a:t>There is a lot to learn about slices, but this will cover the most frequently used parts of slices.</a:t>
            </a:r>
          </a:p>
          <a:p>
            <a:endParaRPr lang="en-GB" dirty="0"/>
          </a:p>
          <a:p>
            <a:r>
              <a:rPr lang="en-GB" dirty="0"/>
              <a:t>Here we will learn how to :-</a:t>
            </a:r>
          </a:p>
          <a:p>
            <a:pPr lvl="1"/>
            <a:r>
              <a:rPr lang="en-GB" dirty="0"/>
              <a:t>Get a range within a list.</a:t>
            </a:r>
          </a:p>
          <a:p>
            <a:pPr lvl="1"/>
            <a:r>
              <a:rPr lang="en-GB" dirty="0"/>
              <a:t>Get an element counting from the end of the list</a:t>
            </a:r>
          </a:p>
          <a:p>
            <a:pPr lvl="1"/>
            <a:r>
              <a:rPr lang="en-GB" dirty="0"/>
              <a:t>Get every n</a:t>
            </a:r>
            <a:r>
              <a:rPr lang="en-GB" baseline="30000" dirty="0"/>
              <a:t>th</a:t>
            </a:r>
            <a:r>
              <a:rPr lang="en-GB" dirty="0"/>
              <a:t> element of a list.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601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Slices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245160" cy="4195481"/>
          </a:xfrm>
        </p:spPr>
        <p:txBody>
          <a:bodyPr>
            <a:normAutofit/>
          </a:bodyPr>
          <a:lstStyle/>
          <a:p>
            <a:r>
              <a:rPr lang="en-GB" dirty="0"/>
              <a:t>This program is similar to the first program from this week.</a:t>
            </a:r>
          </a:p>
          <a:p>
            <a:r>
              <a:rPr lang="en-GB" dirty="0"/>
              <a:t>Both sections do the same thing !</a:t>
            </a:r>
          </a:p>
          <a:p>
            <a:r>
              <a:rPr lang="en-GB" dirty="0"/>
              <a:t>This shows you the slice syntax for getting a part of a list.</a:t>
            </a:r>
          </a:p>
          <a:p>
            <a:r>
              <a:rPr lang="en-GB" dirty="0"/>
              <a:t>The syntax is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start_element:end_element:step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GB" sz="1200" i="1" dirty="0"/>
              <a:t>We will learn about step in a few slides.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348472" y="2052918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Week4, Program1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alphabet = ['a', 'b', 'c', 'd', 'e', 'f', 'g', 'h']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print("This is method one, with a while loop.")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output = []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&lt;= 6: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output.append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(alphabet[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print(output)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print("=====================================")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print("This is method two, with slices.")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print(alphabet[4:7])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8472" y="56020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 and see if you are correct.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739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Slices from the start and to the end.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6111" y="2052918"/>
            <a:ext cx="4245160" cy="4195481"/>
          </a:xfrm>
        </p:spPr>
        <p:txBody>
          <a:bodyPr>
            <a:normAutofit/>
          </a:bodyPr>
          <a:lstStyle/>
          <a:p>
            <a:r>
              <a:rPr lang="en-GB" sz="1800" dirty="0"/>
              <a:t>If you omit the </a:t>
            </a:r>
            <a:r>
              <a:rPr lang="en-GB" sz="1800" dirty="0" err="1"/>
              <a:t>starting_element</a:t>
            </a:r>
            <a:r>
              <a:rPr lang="en-GB" sz="1800" dirty="0"/>
              <a:t>, it means from the start of the list.</a:t>
            </a:r>
          </a:p>
          <a:p>
            <a:r>
              <a:rPr lang="en-GB" sz="1800" dirty="0"/>
              <a:t>If you omit the </a:t>
            </a:r>
            <a:r>
              <a:rPr lang="en-GB" sz="1800" dirty="0" err="1"/>
              <a:t>ending_element</a:t>
            </a:r>
            <a:r>
              <a:rPr lang="en-GB" sz="1800" dirty="0"/>
              <a:t>, it means to the end of the list.</a:t>
            </a:r>
          </a:p>
          <a:p>
            <a:pPr lvl="1"/>
            <a:r>
              <a:rPr lang="en-GB" sz="1600" dirty="0"/>
              <a:t>This is particularly important because it means you don't need to know how long the list is.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348472" y="2052918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Week4, Program2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alphabet = ['a', 'b', 'c', 'd', 'e', 'f', 'g', 'h']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print(f"{alphabet[:4]} are the first 4 letters of the alphabet")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print(f"{alphabet[4:]} are the rest (until h)")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print(alphabet[3:5])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print(alphabet[2:5])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print(alphabet[6:])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print(alphabet[5:])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6111" y="5204134"/>
            <a:ext cx="45862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 and see if you are correct.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847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Slices from the end.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6111" y="2052919"/>
            <a:ext cx="4245160" cy="2492990"/>
          </a:xfrm>
        </p:spPr>
        <p:txBody>
          <a:bodyPr>
            <a:normAutofit/>
          </a:bodyPr>
          <a:lstStyle/>
          <a:p>
            <a:r>
              <a:rPr lang="en-GB" sz="1800" dirty="0"/>
              <a:t>If you use negative numbers, you count from the end of the list instead of the start.</a:t>
            </a:r>
          </a:p>
          <a:p>
            <a:r>
              <a:rPr lang="en-GB" sz="1800" dirty="0"/>
              <a:t>You can use this to access single elements.</a:t>
            </a:r>
          </a:p>
          <a:p>
            <a:r>
              <a:rPr lang="en-GB" sz="1800" dirty="0"/>
              <a:t>You can also use it in slices.</a:t>
            </a:r>
            <a:endParaRPr lang="en-GB" sz="16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348472" y="2052918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Week4, Program3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alphabet = ['a', 'b', 'c', 'd', 'e', 'f', 'g', 'h']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last element of the list is {alphabet[-1]}")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last 3 elements of the list are {alphabet[-3:]}")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print(alphabet[-4])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print(alphabet[-4:])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print(alphabet[-2:])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6111" y="5178733"/>
            <a:ext cx="4916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 and see if you are correct.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4915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6111" y="2052919"/>
            <a:ext cx="4245160" cy="2492990"/>
          </a:xfrm>
        </p:spPr>
        <p:txBody>
          <a:bodyPr>
            <a:normAutofit/>
          </a:bodyPr>
          <a:lstStyle/>
          <a:p>
            <a:r>
              <a:rPr lang="en-GB" sz="1800" dirty="0"/>
              <a:t>If you use negative numbers, you count from the end of the list instead of the start.</a:t>
            </a:r>
          </a:p>
          <a:p>
            <a:r>
              <a:rPr lang="en-GB" sz="1800" dirty="0"/>
              <a:t>You can use this to access single elements.</a:t>
            </a:r>
          </a:p>
          <a:p>
            <a:r>
              <a:rPr lang="en-GB" sz="1800" dirty="0"/>
              <a:t>You can also use it in slices.</a:t>
            </a:r>
            <a:endParaRPr lang="en-GB" sz="16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348472" y="2052918"/>
            <a:ext cx="6096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Week4, Program4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alphabet = ['a', 'b', 'c', 'd', 'e', 'f', 'g', 'h']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print("This is a list with every other element in the list")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print(alphabet[::2])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print("What do these do ?")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print(alphabet[::3])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print(alphabet[1::2])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print(alphabet[:6:2])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print(alphabet[2:7:2])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print(alphabet[1:8:3])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alphabet.extend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'j', 'k', 'm', 'n', 'o', 'p', 'q', 'r'])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alphabet.extend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(['s', 't', 'u', 'v', 'w', 'x', 'y', 'z'])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print(alphabet[::2])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print(alphabet[::3])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print(alphabet[::6])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print(alphabet[13:18:2])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print(alphabet[4:20:3])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6112" y="5178733"/>
            <a:ext cx="41714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 and see if you are correct.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49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Steps.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6111" y="2052919"/>
            <a:ext cx="4245160" cy="2967814"/>
          </a:xfrm>
        </p:spPr>
        <p:txBody>
          <a:bodyPr>
            <a:normAutofit/>
          </a:bodyPr>
          <a:lstStyle/>
          <a:p>
            <a:r>
              <a:rPr lang="en-GB" sz="1800" dirty="0"/>
              <a:t>If you use a negative number as your steps, your list will come from the end.</a:t>
            </a:r>
          </a:p>
          <a:p>
            <a:r>
              <a:rPr lang="en-GB" sz="1800" dirty="0"/>
              <a:t>This can be used as a quick way to reverse a list.</a:t>
            </a:r>
          </a:p>
          <a:p>
            <a:r>
              <a:rPr lang="en-GB" sz="1800" dirty="0"/>
              <a:t>This program does the same thing in two different ways.</a:t>
            </a:r>
          </a:p>
          <a:p>
            <a:r>
              <a:rPr lang="en-GB" sz="1800" dirty="0"/>
              <a:t>As you can see, the second one is neater than the first.</a:t>
            </a:r>
            <a:endParaRPr lang="en-GB" sz="16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46112" y="5178733"/>
            <a:ext cx="41714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 and see if you are correct.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223933" y="2052919"/>
            <a:ext cx="660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Week4, Program5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Method1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numbers = [1,2,3,4,5,6,7,8,9,10]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numbers_backwards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&gt;= 0: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numbers_backwards.append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(numbers[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numbers from 1 to 10 are {numbers}")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numbers from 10 to 1 are 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numbers_backwards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Method2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numbers from 1 to 10 are {numbers}")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numbers from 10 to 1 are {numbers[::-1]}")</a:t>
            </a:r>
          </a:p>
        </p:txBody>
      </p:sp>
    </p:spTree>
    <p:extLst>
      <p:ext uri="{BB962C8B-B14F-4D97-AF65-F5344CB8AC3E}">
        <p14:creationId xmlns:p14="http://schemas.microsoft.com/office/powerpoint/2010/main" val="3715543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6195</TotalTime>
  <Words>2755</Words>
  <Application>Microsoft Office PowerPoint</Application>
  <PresentationFormat>Widescreen</PresentationFormat>
  <Paragraphs>375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Courier New</vt:lpstr>
      <vt:lpstr>Wingdings 3</vt:lpstr>
      <vt:lpstr>Ion</vt:lpstr>
      <vt:lpstr>Learning Python 3 </vt:lpstr>
      <vt:lpstr>Goals of this week.</vt:lpstr>
      <vt:lpstr>Lists and Slices.</vt:lpstr>
      <vt:lpstr>Using slices.</vt:lpstr>
      <vt:lpstr>Introduction to Slices</vt:lpstr>
      <vt:lpstr>Slices from the start and to the end.</vt:lpstr>
      <vt:lpstr>Slices from the end.</vt:lpstr>
      <vt:lpstr>Steps.</vt:lpstr>
      <vt:lpstr>Negative Steps.</vt:lpstr>
      <vt:lpstr>More Negative Steps.</vt:lpstr>
      <vt:lpstr>How strings can be like lists.</vt:lpstr>
      <vt:lpstr>More about testing things.</vt:lpstr>
      <vt:lpstr>Truth</vt:lpstr>
      <vt:lpstr>Testing for inequality.</vt:lpstr>
      <vt:lpstr>Testing with "or" on Multiple Things</vt:lpstr>
      <vt:lpstr>Testing with "and" on Multiple Things</vt:lpstr>
      <vt:lpstr>Nesting Tests.</vt:lpstr>
      <vt:lpstr>Nesting Tests – Examples.</vt:lpstr>
      <vt:lpstr>Homework 1.</vt:lpstr>
      <vt:lpstr>Homework 2.</vt:lpstr>
      <vt:lpstr>Homework 3.</vt:lpstr>
      <vt:lpstr>Homework 4.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3</dc:title>
  <dc:creator>David Groves</dc:creator>
  <cp:lastModifiedBy>Amanda Dixon</cp:lastModifiedBy>
  <cp:revision>133</cp:revision>
  <dcterms:created xsi:type="dcterms:W3CDTF">2018-02-27T14:28:42Z</dcterms:created>
  <dcterms:modified xsi:type="dcterms:W3CDTF">2018-06-28T22:17:39Z</dcterms:modified>
</cp:coreProperties>
</file>