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9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3" r:id="rId13"/>
    <p:sldId id="294" r:id="rId14"/>
    <p:sldId id="295" r:id="rId15"/>
    <p:sldId id="297" r:id="rId16"/>
    <p:sldId id="298" r:id="rId17"/>
    <p:sldId id="300" r:id="rId18"/>
    <p:sldId id="299" r:id="rId19"/>
    <p:sldId id="301" r:id="rId20"/>
    <p:sldId id="302" r:id="rId21"/>
    <p:sldId id="303" r:id="rId22"/>
    <p:sldId id="313" r:id="rId23"/>
    <p:sldId id="304" r:id="rId24"/>
    <p:sldId id="305" r:id="rId25"/>
    <p:sldId id="306" r:id="rId26"/>
    <p:sldId id="307" r:id="rId27"/>
    <p:sldId id="278" r:id="rId28"/>
    <p:sldId id="309" r:id="rId29"/>
    <p:sldId id="311" r:id="rId30"/>
    <p:sldId id="312" r:id="rId31"/>
    <p:sldId id="315" r:id="rId32"/>
    <p:sldId id="314" r:id="rId33"/>
    <p:sldId id="316" r:id="rId34"/>
    <p:sldId id="317" r:id="rId35"/>
    <p:sldId id="319" r:id="rId36"/>
    <p:sldId id="318" r:id="rId37"/>
    <p:sldId id="28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Mixing Integers and Strings" id="{8C48E3D5-2EA2-4A4F-A659-7853EB24DB9C}">
          <p14:sldIdLst>
            <p14:sldId id="291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ore about Division" id="{147D4504-794F-42ED-A23E-BA6539152106}">
          <p14:sldIdLst>
            <p14:sldId id="292"/>
            <p14:sldId id="293"/>
            <p14:sldId id="294"/>
            <p14:sldId id="295"/>
            <p14:sldId id="297"/>
            <p14:sldId id="298"/>
            <p14:sldId id="300"/>
            <p14:sldId id="299"/>
            <p14:sldId id="301"/>
            <p14:sldId id="302"/>
            <p14:sldId id="303"/>
            <p14:sldId id="313"/>
            <p14:sldId id="304"/>
            <p14:sldId id="305"/>
            <p14:sldId id="306"/>
          </p14:sldIdLst>
        </p14:section>
        <p14:section name="Homework" id="{58F40B92-EA96-44EF-BD4A-D1E80F75E29E}">
          <p14:sldIdLst>
            <p14:sldId id="307"/>
            <p14:sldId id="278"/>
            <p14:sldId id="309"/>
            <p14:sldId id="311"/>
            <p14:sldId id="312"/>
            <p14:sldId id="315"/>
            <p14:sldId id="314"/>
            <p14:sldId id="316"/>
            <p14:sldId id="317"/>
            <p14:sldId id="319"/>
            <p14:sldId id="318"/>
          </p14:sldIdLst>
        </p14:section>
        <p14:section name="Next Week" id="{B2E86CDA-F55E-42CA-B38B-16B67EE4F37C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64611"/>
            <a:ext cx="8825658" cy="2234152"/>
          </a:xfrm>
        </p:spPr>
        <p:txBody>
          <a:bodyPr>
            <a:normAutofit/>
          </a:bodyPr>
          <a:lstStyle/>
          <a:p>
            <a:r>
              <a:rPr lang="en-GB" dirty="0"/>
              <a:t>Week 3: </a:t>
            </a:r>
          </a:p>
          <a:p>
            <a:r>
              <a:rPr lang="en-GB" dirty="0"/>
              <a:t>Strings and numbers combined</a:t>
            </a:r>
          </a:p>
          <a:p>
            <a:r>
              <a:rPr lang="en-GB" dirty="0"/>
              <a:t>more loop structures and lists.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0855"/>
          </a:xfrm>
        </p:spPr>
        <p:txBody>
          <a:bodyPr/>
          <a:lstStyle/>
          <a:p>
            <a:r>
              <a:rPr lang="en-GB" dirty="0"/>
              <a:t>Using string formatting.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25702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6600" y="1573243"/>
            <a:ext cx="11150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Program5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"David"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surname = "Groves"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2018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1980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current year is {0}".format(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print("{0} {1} was born in {2}".format(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"{0} {1} is {2} years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old".format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379" y="4788898"/>
            <a:ext cx="10792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(carefully) and run it. Does it do what you expected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/>
              <a:t>Much more about Division.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0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Division.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/>
              <a:t>We have done division before.</a:t>
            </a:r>
          </a:p>
          <a:p>
            <a:r>
              <a:rPr lang="en-GB" dirty="0"/>
              <a:t>Remember we got a "." in the result. Now we will find out why. Remember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16/4 would be 4.0</a:t>
            </a:r>
          </a:p>
          <a:p>
            <a:endParaRPr lang="en-GB" dirty="0"/>
          </a:p>
          <a:p>
            <a:r>
              <a:rPr lang="en-GB" dirty="0"/>
              <a:t>Lets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lang="en-GB" dirty="0"/>
              <a:t> function again to try to find out what is going on.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the result means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1" y="1736041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>
                <a:latin typeface="Courier New" panose="02070309020205020404" pitchFamily="49" charset="0"/>
                <a:cs typeface="Courier New" panose="02070309020205020404" pitchFamily="49" charset="0"/>
              </a:rPr>
              <a:t># Week3, Program6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= 16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a + b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b + a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a / b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b_div_a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b / a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print(f"{b} + {a}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/ {b}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print(f"{b} / {a}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b_div_a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487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 new type of thing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10216622" cy="4122892"/>
          </a:xfrm>
        </p:spPr>
        <p:txBody>
          <a:bodyPr>
            <a:normAutofit/>
          </a:bodyPr>
          <a:lstStyle/>
          <a:p>
            <a:r>
              <a:rPr lang="en-GB" dirty="0"/>
              <a:t>Floats are another type in Python, like integers and strings.</a:t>
            </a:r>
          </a:p>
          <a:p>
            <a:r>
              <a:rPr lang="en-GB" dirty="0"/>
              <a:t>Float stands for "</a:t>
            </a:r>
            <a:r>
              <a:rPr lang="en-GB" u="sng" dirty="0"/>
              <a:t>Floating Point Number</a:t>
            </a:r>
            <a:r>
              <a:rPr lang="en-GB" dirty="0"/>
              <a:t>". It is a way to store numbers in a computer (which can only use 1's and 0's) with fractional parts.</a:t>
            </a:r>
          </a:p>
          <a:p>
            <a:pPr lvl="1"/>
            <a:r>
              <a:rPr lang="en-GB" i="1" dirty="0"/>
              <a:t>You will also note that the these things are described as being </a:t>
            </a:r>
            <a:r>
              <a:rPr lang="en-GB" b="1" i="1" u="sng" dirty="0"/>
              <a:t>classes.</a:t>
            </a:r>
            <a:r>
              <a:rPr lang="en-GB" i="1" dirty="0"/>
              <a:t> The class is a very important concept in Python. We will be making our own in a few weeks.</a:t>
            </a:r>
            <a:endParaRPr lang="en-GB" b="1" i="1" u="sng" dirty="0"/>
          </a:p>
          <a:p>
            <a:endParaRPr lang="en-GB" dirty="0"/>
          </a:p>
          <a:p>
            <a:r>
              <a:rPr lang="en-GB" dirty="0"/>
              <a:t>Examples of floating point numbers are :-</a:t>
            </a:r>
          </a:p>
          <a:p>
            <a:pPr lvl="1"/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1.4142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3.14159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-3.75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-9.99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lvl="1"/>
            <a:endParaRPr lang="en-GB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Lets look at some simple examples of arithmetic with floats.</a:t>
            </a:r>
            <a:endParaRPr lang="en-GB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53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More Division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/>
              <a:t>Here are some simple division examples.</a:t>
            </a:r>
          </a:p>
          <a:p>
            <a:r>
              <a:rPr lang="en-GB" dirty="0"/>
              <a:t>Note: Whenever you use the / operator for division, you always get a </a:t>
            </a:r>
            <a:r>
              <a:rPr lang="en-GB" b="1" dirty="0"/>
              <a:t>Float</a:t>
            </a:r>
            <a:r>
              <a:rPr lang="en-GB" dirty="0"/>
              <a:t> as a result.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the result means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9600" y="173604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/ 4)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print(2.0 / 4.0)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/ 4.0)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print(4 / 2)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+ 1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print(1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print(4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print(0.75 / 0.25)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print(45 / 332)</a:t>
            </a:r>
          </a:p>
        </p:txBody>
      </p:sp>
    </p:spTree>
    <p:extLst>
      <p:ext uri="{BB962C8B-B14F-4D97-AF65-F5344CB8AC3E}">
        <p14:creationId xmlns:p14="http://schemas.microsoft.com/office/powerpoint/2010/main" val="114462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Floats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46749"/>
            <a:ext cx="7058556" cy="4421541"/>
          </a:xfrm>
        </p:spPr>
        <p:txBody>
          <a:bodyPr>
            <a:normAutofit/>
          </a:bodyPr>
          <a:lstStyle/>
          <a:p>
            <a:r>
              <a:rPr lang="en-GB" dirty="0"/>
              <a:t>You might not have wanted so many decimal places in your answers.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45 / 332</a:t>
            </a:r>
            <a:r>
              <a:rPr lang="en-GB" dirty="0"/>
              <a:t> was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0.1355421686746988.</a:t>
            </a:r>
          </a:p>
          <a:p>
            <a:r>
              <a:rPr lang="en-GB" dirty="0"/>
              <a:t>You can add things to the format string to get a specific number of decimal places.</a:t>
            </a:r>
          </a:p>
          <a:p>
            <a:r>
              <a:rPr lang="en-GB" dirty="0"/>
              <a:t>In this case it is.</a:t>
            </a:r>
          </a:p>
          <a:p>
            <a:pPr lvl="1"/>
            <a:r>
              <a:rPr lang="en-GB" dirty="0"/>
              <a:t>A ":", to say this is how you want to format the variable.</a:t>
            </a:r>
          </a:p>
          <a:p>
            <a:pPr lvl="1"/>
            <a:r>
              <a:rPr lang="en-GB" dirty="0"/>
              <a:t>A ".", to say you will be going to a specific number of decimal places.</a:t>
            </a:r>
          </a:p>
          <a:p>
            <a:pPr lvl="1"/>
            <a:r>
              <a:rPr lang="en-GB" dirty="0"/>
              <a:t>The number of decimal places.</a:t>
            </a:r>
          </a:p>
          <a:p>
            <a:r>
              <a:rPr lang="en-GB" dirty="0"/>
              <a:t>This will be easier to follow by looking at the example on the right.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10646" y="5768291"/>
            <a:ext cx="9937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can you notice about the results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80399" y="1346750"/>
            <a:ext cx="30564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 Week3, Program9</a:t>
            </a:r>
          </a:p>
          <a:p>
            <a:endParaRPr lang="en-GB" dirty="0"/>
          </a:p>
          <a:p>
            <a:r>
              <a:rPr lang="en-GB" dirty="0"/>
              <a:t>a = 45</a:t>
            </a:r>
          </a:p>
          <a:p>
            <a:r>
              <a:rPr lang="en-GB" dirty="0"/>
              <a:t>b = 332</a:t>
            </a:r>
          </a:p>
          <a:p>
            <a:endParaRPr lang="en-GB" dirty="0"/>
          </a:p>
          <a:p>
            <a:r>
              <a:rPr lang="en-GB" dirty="0"/>
              <a:t>c = a / b</a:t>
            </a:r>
          </a:p>
          <a:p>
            <a:endParaRPr lang="en-GB" dirty="0"/>
          </a:p>
          <a:p>
            <a:r>
              <a:rPr lang="en-GB" dirty="0"/>
              <a:t>print(f"{c}")</a:t>
            </a:r>
          </a:p>
          <a:p>
            <a:r>
              <a:rPr lang="en-GB" dirty="0"/>
              <a:t>print(f"{c:.1f}")</a:t>
            </a:r>
          </a:p>
          <a:p>
            <a:r>
              <a:rPr lang="en-GB" dirty="0"/>
              <a:t>print(f"{c:.2f}")</a:t>
            </a:r>
          </a:p>
          <a:p>
            <a:r>
              <a:rPr lang="en-GB" dirty="0"/>
              <a:t>print(f"{c:.3f}")</a:t>
            </a:r>
          </a:p>
          <a:p>
            <a:r>
              <a:rPr lang="en-GB" dirty="0"/>
              <a:t>print(f"{c:.4f}")</a:t>
            </a:r>
          </a:p>
          <a:p>
            <a:r>
              <a:rPr lang="en-GB" dirty="0"/>
              <a:t>print(f"{c:.5f}")</a:t>
            </a:r>
          </a:p>
          <a:p>
            <a:r>
              <a:rPr lang="en-GB" dirty="0"/>
              <a:t>print(f"{c:.6f}")</a:t>
            </a:r>
          </a:p>
        </p:txBody>
      </p:sp>
    </p:spTree>
    <p:extLst>
      <p:ext uri="{BB962C8B-B14F-4D97-AF65-F5344CB8AC3E}">
        <p14:creationId xmlns:p14="http://schemas.microsoft.com/office/powerpoint/2010/main" val="53800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/>
              <a:t>Lists.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73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40467"/>
            <a:ext cx="7058556" cy="3727823"/>
          </a:xfrm>
        </p:spPr>
        <p:txBody>
          <a:bodyPr>
            <a:normAutofit/>
          </a:bodyPr>
          <a:lstStyle/>
          <a:p>
            <a:r>
              <a:rPr lang="en-GB" dirty="0"/>
              <a:t>The last new thing this week is a new datatype, the </a:t>
            </a:r>
            <a:r>
              <a:rPr lang="en-GB" u="sng" dirty="0"/>
              <a:t>list.</a:t>
            </a:r>
          </a:p>
          <a:p>
            <a:r>
              <a:rPr lang="en-GB" dirty="0"/>
              <a:t>Lists in Python are much like they are in English. They are just a list of "things".</a:t>
            </a:r>
          </a:p>
          <a:p>
            <a:r>
              <a:rPr lang="en-GB" dirty="0"/>
              <a:t>Those things can be strings, integers, floats or a variety of other types we will learn about later.</a:t>
            </a:r>
          </a:p>
          <a:p>
            <a:pPr lvl="1"/>
            <a:r>
              <a:rPr lang="en-GB" i="1" dirty="0"/>
              <a:t>Note: You can even have a list that contains other lists, but we will do this another week !</a:t>
            </a:r>
          </a:p>
          <a:p>
            <a:endParaRPr lang="en-GB" i="1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7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40467"/>
            <a:ext cx="10352089" cy="3727823"/>
          </a:xfrm>
        </p:spPr>
        <p:txBody>
          <a:bodyPr>
            <a:normAutofit/>
          </a:bodyPr>
          <a:lstStyle/>
          <a:p>
            <a:r>
              <a:rPr lang="en-GB" dirty="0"/>
              <a:t>You define a </a:t>
            </a:r>
            <a:r>
              <a:rPr lang="en-GB" b="1" u="sng" dirty="0"/>
              <a:t>list</a:t>
            </a:r>
            <a:r>
              <a:rPr lang="en-GB" dirty="0"/>
              <a:t> by using square brackets "[" and "]".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["Hello", "World"]</a:t>
            </a:r>
          </a:p>
          <a:p>
            <a:pPr lvl="1"/>
            <a:r>
              <a:rPr lang="en-GB" dirty="0"/>
              <a:t>This defines a list called a.</a:t>
            </a:r>
          </a:p>
          <a:p>
            <a:pPr lvl="1"/>
            <a:r>
              <a:rPr lang="en-GB" dirty="0"/>
              <a:t>This list has two </a:t>
            </a:r>
            <a:r>
              <a:rPr lang="en-GB" b="1" u="sng" dirty="0"/>
              <a:t>elements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0th </a:t>
            </a:r>
            <a:r>
              <a:rPr lang="en-GB" b="1" u="sng" dirty="0"/>
              <a:t>element</a:t>
            </a:r>
            <a:r>
              <a:rPr lang="en-GB" dirty="0"/>
              <a:t> is "Hello".</a:t>
            </a:r>
          </a:p>
          <a:p>
            <a:pPr lvl="1"/>
            <a:r>
              <a:rPr lang="en-GB" dirty="0"/>
              <a:t>The 1st </a:t>
            </a:r>
            <a:r>
              <a:rPr lang="en-GB" b="1" u="sng" dirty="0"/>
              <a:t>element</a:t>
            </a:r>
            <a:r>
              <a:rPr lang="en-GB" dirty="0"/>
              <a:t> is "World".</a:t>
            </a:r>
          </a:p>
          <a:p>
            <a:pPr lvl="2"/>
            <a:r>
              <a:rPr lang="en-GB" i="1" dirty="0"/>
              <a:t>Remember computer science tends to start counting from 0 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45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 first list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/>
              <a:t>Here we define some lists and print them.</a:t>
            </a:r>
          </a:p>
          <a:p>
            <a:r>
              <a:rPr lang="en-GB" dirty="0"/>
              <a:t>We can see lists can have different types of things.</a:t>
            </a:r>
          </a:p>
          <a:p>
            <a:r>
              <a:rPr lang="en-GB" dirty="0"/>
              <a:t>A list can even have different types of things within it. A list doesn't have to only have strings or integers or floats as elements, it can be a mixture.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Do you understand why you get the result you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4934" y="17360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Program10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["Hello", "World"]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[1, 1, 2, 3, 5, 8]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[1.1, 2.2, 3.3, 4.4]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 = ["Hello", -1, 3.1415]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</p:txBody>
      </p:sp>
    </p:spTree>
    <p:extLst>
      <p:ext uri="{BB962C8B-B14F-4D97-AF65-F5344CB8AC3E}">
        <p14:creationId xmlns:p14="http://schemas.microsoft.com/office/powerpoint/2010/main" val="62746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week, we will learn :-</a:t>
            </a:r>
          </a:p>
          <a:p>
            <a:pPr lvl="1"/>
            <a:r>
              <a:rPr lang="en-GB" dirty="0"/>
              <a:t>To mix numbers and strings.</a:t>
            </a:r>
          </a:p>
          <a:p>
            <a:endParaRPr lang="en-GB" dirty="0"/>
          </a:p>
          <a:p>
            <a:pPr lvl="1"/>
            <a:r>
              <a:rPr lang="en-GB" dirty="0"/>
              <a:t>To do more work with division.</a:t>
            </a:r>
          </a:p>
          <a:p>
            <a:endParaRPr lang="en-GB" dirty="0"/>
          </a:p>
          <a:p>
            <a:pPr lvl="1"/>
            <a:r>
              <a:rPr lang="en-GB" dirty="0"/>
              <a:t>To work with lists of things.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Adding things to lists.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9573156" cy="4032250"/>
          </a:xfrm>
        </p:spPr>
        <p:txBody>
          <a:bodyPr>
            <a:normAutofit/>
          </a:bodyPr>
          <a:lstStyle/>
          <a:p>
            <a:r>
              <a:rPr lang="en-GB" dirty="0"/>
              <a:t>To put something new on the end of the list, you need to use the </a:t>
            </a:r>
            <a:r>
              <a:rPr lang="en-GB" b="1" dirty="0"/>
              <a:t>append</a:t>
            </a:r>
            <a:r>
              <a:rPr lang="en-GB" dirty="0"/>
              <a:t> </a:t>
            </a:r>
            <a:r>
              <a:rPr lang="en-GB" u="sng" dirty="0"/>
              <a:t>method</a:t>
            </a:r>
            <a:r>
              <a:rPr lang="en-GB" dirty="0"/>
              <a:t> of the list.</a:t>
            </a:r>
          </a:p>
          <a:p>
            <a:pPr lvl="1"/>
            <a:r>
              <a:rPr lang="en-GB" dirty="0"/>
              <a:t>The only thing we need to say is what we want to append.</a:t>
            </a:r>
          </a:p>
          <a:p>
            <a:r>
              <a:rPr lang="en-GB" dirty="0"/>
              <a:t>You can insert something into the list in a position other than the end by using the </a:t>
            </a:r>
            <a:r>
              <a:rPr lang="en-GB" b="1" dirty="0"/>
              <a:t>insert</a:t>
            </a:r>
            <a:r>
              <a:rPr lang="en-GB" dirty="0"/>
              <a:t> </a:t>
            </a:r>
            <a:r>
              <a:rPr lang="en-GB" u="sng" dirty="0"/>
              <a:t>method</a:t>
            </a:r>
            <a:r>
              <a:rPr lang="en-GB" dirty="0"/>
              <a:t> of the </a:t>
            </a:r>
            <a:r>
              <a:rPr lang="en-GB" u="sng" dirty="0"/>
              <a:t>list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Here, we need to say what position we will insert into, as well as what we will insert.</a:t>
            </a:r>
          </a:p>
          <a:p>
            <a:pPr lvl="1"/>
            <a:r>
              <a:rPr lang="en-GB" i="1" dirty="0"/>
              <a:t>Remember to start counting from zero !</a:t>
            </a:r>
          </a:p>
          <a:p>
            <a:r>
              <a:rPr lang="en-GB" i="1" dirty="0"/>
              <a:t>We will learn why these are called </a:t>
            </a:r>
            <a:r>
              <a:rPr lang="en-GB" i="1" u="sng" dirty="0"/>
              <a:t>methods</a:t>
            </a:r>
            <a:r>
              <a:rPr lang="en-GB" i="1" dirty="0"/>
              <a:t> in a later week, when we also learn about </a:t>
            </a:r>
            <a:r>
              <a:rPr lang="en-GB" i="1" u="sng" dirty="0"/>
              <a:t>classes</a:t>
            </a:r>
            <a:r>
              <a:rPr lang="en-GB" i="1" dirty="0"/>
              <a:t>.</a:t>
            </a:r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6135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6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Adding a single thing to a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0" y="1736041"/>
            <a:ext cx="4433889" cy="4032250"/>
          </a:xfrm>
        </p:spPr>
        <p:txBody>
          <a:bodyPr>
            <a:normAutofit/>
          </a:bodyPr>
          <a:lstStyle/>
          <a:p>
            <a:r>
              <a:rPr lang="en-GB" dirty="0"/>
              <a:t>To put something new on the end of the list, you need to use the </a:t>
            </a:r>
            <a:r>
              <a:rPr lang="en-GB" b="1" dirty="0"/>
              <a:t>append</a:t>
            </a:r>
            <a:r>
              <a:rPr lang="en-GB" dirty="0"/>
              <a:t> </a:t>
            </a:r>
            <a:r>
              <a:rPr lang="en-GB" u="sng" dirty="0"/>
              <a:t>method</a:t>
            </a:r>
            <a:r>
              <a:rPr lang="en-GB" dirty="0"/>
              <a:t> of the list.</a:t>
            </a:r>
          </a:p>
          <a:p>
            <a:r>
              <a:rPr lang="en-GB" dirty="0"/>
              <a:t>You can insert something into the list in another position with by using </a:t>
            </a:r>
            <a:r>
              <a:rPr lang="en-GB" b="1" dirty="0"/>
              <a:t>insert</a:t>
            </a:r>
            <a:r>
              <a:rPr lang="en-GB" dirty="0"/>
              <a:t> method of the list.</a:t>
            </a:r>
          </a:p>
          <a:p>
            <a:r>
              <a:rPr lang="en-GB" i="1" dirty="0"/>
              <a:t>We will learn why these are called </a:t>
            </a:r>
            <a:r>
              <a:rPr lang="en-GB" i="1" u="sng" dirty="0"/>
              <a:t>methods</a:t>
            </a:r>
            <a:r>
              <a:rPr lang="en-GB" i="1" dirty="0"/>
              <a:t> in a later week, when we also learn about </a:t>
            </a:r>
            <a:r>
              <a:rPr lang="en-GB" i="1" u="sng" dirty="0"/>
              <a:t>classes</a:t>
            </a:r>
            <a:r>
              <a:rPr lang="en-GB" i="1" dirty="0"/>
              <a:t>.</a:t>
            </a:r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9980" y="5440111"/>
            <a:ext cx="7668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Which elements do you think are equal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0133" y="1736041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Program11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["four", "six", "eight", "ten"]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("twelve")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"two")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"between four and six")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 "between what numbers ?")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42200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Adding multiple things to a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0" y="1736041"/>
            <a:ext cx="4433889" cy="4032250"/>
          </a:xfrm>
        </p:spPr>
        <p:txBody>
          <a:bodyPr>
            <a:normAutofit/>
          </a:bodyPr>
          <a:lstStyle/>
          <a:p>
            <a:r>
              <a:rPr lang="en-GB" dirty="0"/>
              <a:t>You can also use the </a:t>
            </a:r>
            <a:r>
              <a:rPr lang="en-GB" u="sng" dirty="0"/>
              <a:t>extend method</a:t>
            </a:r>
            <a:r>
              <a:rPr lang="en-GB" dirty="0"/>
              <a:t> to add multiple things to the end of a list.</a:t>
            </a:r>
          </a:p>
          <a:p>
            <a:endParaRPr lang="en-GB" i="1" u="sng" dirty="0"/>
          </a:p>
          <a:p>
            <a:r>
              <a:rPr lang="en-GB" dirty="0"/>
              <a:t>To see how, follow the example.</a:t>
            </a:r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9980" y="5440111"/>
            <a:ext cx="7668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Which elements do you think are equal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0133" y="17360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71067" y="17360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Program11a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primes = [2,3,5,7,11]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(primes)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primes.extend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([13,17,19])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(primes)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primes.extend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([23,29,31])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(primes)</a:t>
            </a:r>
          </a:p>
        </p:txBody>
      </p:sp>
    </p:spTree>
    <p:extLst>
      <p:ext uri="{BB962C8B-B14F-4D97-AF65-F5344CB8AC3E}">
        <p14:creationId xmlns:p14="http://schemas.microsoft.com/office/powerpoint/2010/main" val="775251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individual elements of a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4171421" cy="4195481"/>
          </a:xfrm>
        </p:spPr>
        <p:txBody>
          <a:bodyPr/>
          <a:lstStyle/>
          <a:p>
            <a:r>
              <a:rPr lang="en-GB" dirty="0"/>
              <a:t>We can use a new type of notation to get individual elements of a list.</a:t>
            </a:r>
          </a:p>
          <a:p>
            <a:r>
              <a:rPr lang="en-GB" dirty="0"/>
              <a:t>If we use square brackets to enclose a number after a list variable, it says to only work on that element of the list.</a:t>
            </a:r>
          </a:p>
          <a:p>
            <a:r>
              <a:rPr lang="en-GB" dirty="0"/>
              <a:t>The easiest way to understand this is to look at an example.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112" y="5387291"/>
            <a:ext cx="6796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7672" y="1736041"/>
            <a:ext cx="6096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Program12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["We", "The", "People", "Of", "The", "United", "States"]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0th element is equal to the 1st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[4]: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0th element is equal to the 4th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[4]: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1st element is equal to the 4th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[5]: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1st element is equal to the 5th element")</a:t>
            </a:r>
          </a:p>
        </p:txBody>
      </p:sp>
    </p:spTree>
    <p:extLst>
      <p:ext uri="{BB962C8B-B14F-4D97-AF65-F5344CB8AC3E}">
        <p14:creationId xmlns:p14="http://schemas.microsoft.com/office/powerpoint/2010/main" val="1721557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Iterating Over Lists.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920289" cy="4302019"/>
          </a:xfrm>
        </p:spPr>
        <p:txBody>
          <a:bodyPr>
            <a:normAutofit/>
          </a:bodyPr>
          <a:lstStyle/>
          <a:p>
            <a:r>
              <a:rPr lang="en-GB" dirty="0"/>
              <a:t>You can do an action on every element of a list.</a:t>
            </a:r>
          </a:p>
          <a:p>
            <a:r>
              <a:rPr lang="en-GB" dirty="0"/>
              <a:t>This is called </a:t>
            </a:r>
            <a:r>
              <a:rPr lang="en-GB" u="sng" dirty="0"/>
              <a:t>iterating over</a:t>
            </a:r>
            <a:r>
              <a:rPr lang="en-GB" dirty="0"/>
              <a:t> the list.</a:t>
            </a:r>
          </a:p>
          <a:p>
            <a:r>
              <a:rPr lang="en-GB" dirty="0"/>
              <a:t>We do this with a </a:t>
            </a:r>
            <a:r>
              <a:rPr lang="en-GB" u="sng" dirty="0"/>
              <a:t>for loop.</a:t>
            </a:r>
          </a:p>
          <a:p>
            <a:endParaRPr lang="en-GB" u="sng" dirty="0"/>
          </a:p>
          <a:p>
            <a:r>
              <a:rPr lang="en-GB" dirty="0"/>
              <a:t>In English, we want Python to repeat a </a:t>
            </a:r>
            <a:r>
              <a:rPr lang="en-GB" u="sng" dirty="0"/>
              <a:t>block</a:t>
            </a:r>
            <a:r>
              <a:rPr lang="en-GB" b="1" dirty="0"/>
              <a:t> </a:t>
            </a:r>
            <a:r>
              <a:rPr lang="en-GB" dirty="0"/>
              <a:t>of instructions with a variable that changes to the next element of the list each time we go around the loop.</a:t>
            </a:r>
          </a:p>
          <a:p>
            <a:endParaRPr lang="en-GB" u="sng" dirty="0"/>
          </a:p>
          <a:p>
            <a:r>
              <a:rPr lang="en-GB" dirty="0"/>
              <a:t>Lets try an example of this.</a:t>
            </a:r>
            <a:endParaRPr lang="en-GB" u="sng" dirty="0"/>
          </a:p>
          <a:p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187723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Example.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779" y="5254326"/>
            <a:ext cx="6796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2067" y="1853248"/>
            <a:ext cx="711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Program13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planets = ["Mercury", "Venus", "Earth", "Mars", "Jupiter"]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planet in planets: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print(planet)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primes = [2, 3, 5, 7, 11, 13, 17]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prime in primes: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print(f"{prime} * 2 = {prime * 2}")</a:t>
            </a:r>
          </a:p>
        </p:txBody>
      </p:sp>
    </p:spTree>
    <p:extLst>
      <p:ext uri="{BB962C8B-B14F-4D97-AF65-F5344CB8AC3E}">
        <p14:creationId xmlns:p14="http://schemas.microsoft.com/office/powerpoint/2010/main" val="4214590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9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4967289" cy="4032250"/>
          </a:xfrm>
        </p:spPr>
        <p:txBody>
          <a:bodyPr>
            <a:normAutofit/>
          </a:bodyPr>
          <a:lstStyle/>
          <a:p>
            <a:r>
              <a:rPr lang="en-GB" dirty="0"/>
              <a:t>Write a program which asks for :-</a:t>
            </a:r>
          </a:p>
          <a:p>
            <a:pPr lvl="1"/>
            <a:r>
              <a:rPr lang="en-GB" dirty="0"/>
              <a:t>A first number.</a:t>
            </a:r>
          </a:p>
          <a:p>
            <a:pPr lvl="1"/>
            <a:r>
              <a:rPr lang="en-GB" dirty="0"/>
              <a:t>An operator from the set of +, -, *, /</a:t>
            </a:r>
          </a:p>
          <a:p>
            <a:pPr lvl="1"/>
            <a:r>
              <a:rPr lang="en-GB" dirty="0"/>
              <a:t>A second number.</a:t>
            </a:r>
          </a:p>
          <a:p>
            <a:endParaRPr lang="en-GB" dirty="0"/>
          </a:p>
          <a:p>
            <a:r>
              <a:rPr lang="en-GB" dirty="0"/>
              <a:t>It will then perform the calculation and print the answer.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3978" y="2027583"/>
            <a:ext cx="4967289" cy="461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 :-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operator from +,-,*,/: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second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* 8 = 80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operator from +,-,*,/: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second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100 - 50 = 50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67538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/>
          </a:bodyPr>
          <a:lstStyle/>
          <a:p>
            <a:r>
              <a:rPr lang="en-GB" dirty="0"/>
              <a:t>What do you think happens if you convert 4.4 to an integer ?</a:t>
            </a:r>
          </a:p>
          <a:p>
            <a:r>
              <a:rPr lang="en-GB" dirty="0"/>
              <a:t>What do you think happens if you convert 4.6 to an integer ?</a:t>
            </a:r>
          </a:p>
          <a:p>
            <a:endParaRPr lang="en-GB" dirty="0"/>
          </a:p>
          <a:p>
            <a:r>
              <a:rPr lang="en-GB" dirty="0"/>
              <a:t>Write a program to see what happens.</a:t>
            </a:r>
          </a:p>
          <a:p>
            <a:pPr lvl="1"/>
            <a:r>
              <a:rPr lang="en-GB" dirty="0"/>
              <a:t>Is it what you expected to happen 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698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/>
          </a:bodyPr>
          <a:lstStyle/>
          <a:p>
            <a:r>
              <a:rPr lang="el-GR" dirty="0"/>
              <a:t>π</a:t>
            </a:r>
            <a:r>
              <a:rPr lang="en-GB" dirty="0"/>
              <a:t> is approximately 3.14159265359</a:t>
            </a:r>
          </a:p>
          <a:p>
            <a:r>
              <a:rPr lang="en-GB" dirty="0"/>
              <a:t>e is approximately 2.7182818284</a:t>
            </a:r>
          </a:p>
          <a:p>
            <a:endParaRPr lang="en-GB" dirty="0"/>
          </a:p>
          <a:p>
            <a:r>
              <a:rPr lang="en-GB" dirty="0"/>
              <a:t>Print </a:t>
            </a:r>
            <a:r>
              <a:rPr lang="el-GR" dirty="0"/>
              <a:t>π</a:t>
            </a:r>
            <a:r>
              <a:rPr lang="en-GB" dirty="0"/>
              <a:t> to 3 decimal places, 6 decimal places and 9 decimal places.</a:t>
            </a:r>
          </a:p>
          <a:p>
            <a:r>
              <a:rPr lang="en-GB" dirty="0"/>
              <a:t>Print e to 2 decimal places, 4 decimal places and 6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183844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/>
              <a:t>Mixing Integers and Strings.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1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/>
          </a:bodyPr>
          <a:lstStyle/>
          <a:p>
            <a:r>
              <a:rPr lang="en-GB" dirty="0"/>
              <a:t>Store the first 6 months of the year in a list.</a:t>
            </a:r>
          </a:p>
          <a:p>
            <a:r>
              <a:rPr lang="en-GB" dirty="0"/>
              <a:t>Print the list.</a:t>
            </a:r>
          </a:p>
          <a:p>
            <a:r>
              <a:rPr lang="en-GB" dirty="0"/>
              <a:t>Add the next 3 months of the year to the list.</a:t>
            </a:r>
          </a:p>
          <a:p>
            <a:r>
              <a:rPr lang="en-GB" dirty="0"/>
              <a:t>Print the list again.</a:t>
            </a:r>
          </a:p>
          <a:p>
            <a:r>
              <a:rPr lang="en-GB" dirty="0"/>
              <a:t>Add the final 3 months of the year to the list.</a:t>
            </a:r>
          </a:p>
          <a:p>
            <a:r>
              <a:rPr lang="en-GB" dirty="0"/>
              <a:t>Print the list again.</a:t>
            </a:r>
          </a:p>
          <a:p>
            <a:r>
              <a:rPr lang="en-GB" dirty="0"/>
              <a:t>Print the 4</a:t>
            </a:r>
            <a:r>
              <a:rPr lang="en-GB" baseline="30000" dirty="0"/>
              <a:t>th</a:t>
            </a:r>
            <a:r>
              <a:rPr lang="en-GB" dirty="0"/>
              <a:t> month.</a:t>
            </a:r>
          </a:p>
          <a:p>
            <a:r>
              <a:rPr lang="en-GB" dirty="0"/>
              <a:t>Print the 8</a:t>
            </a:r>
            <a:r>
              <a:rPr lang="en-GB" baseline="30000" dirty="0"/>
              <a:t>th</a:t>
            </a:r>
            <a:r>
              <a:rPr lang="en-GB" dirty="0"/>
              <a:t> month.</a:t>
            </a:r>
          </a:p>
        </p:txBody>
      </p:sp>
    </p:spTree>
    <p:extLst>
      <p:ext uri="{BB962C8B-B14F-4D97-AF65-F5344CB8AC3E}">
        <p14:creationId xmlns:p14="http://schemas.microsoft.com/office/powerpoint/2010/main" val="222124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Store the first 13 letters of the alphabet in a list.</a:t>
            </a:r>
          </a:p>
          <a:p>
            <a:pPr lvl="1"/>
            <a:r>
              <a:rPr lang="en-GB" dirty="0"/>
              <a:t>Start with A, end with M.</a:t>
            </a:r>
          </a:p>
          <a:p>
            <a:endParaRPr lang="en-GB" dirty="0"/>
          </a:p>
          <a:p>
            <a:r>
              <a:rPr lang="en-GB" dirty="0"/>
              <a:t>Using a loop, write every 4</a:t>
            </a:r>
            <a:r>
              <a:rPr lang="en-GB" baseline="30000" dirty="0"/>
              <a:t>th</a:t>
            </a:r>
            <a:r>
              <a:rPr lang="en-GB" dirty="0"/>
              <a:t> letter of the first half of the alphabet.</a:t>
            </a:r>
          </a:p>
          <a:p>
            <a:endParaRPr lang="en-GB" dirty="0"/>
          </a:p>
          <a:p>
            <a:r>
              <a:rPr lang="en-GB" dirty="0"/>
              <a:t>You should get the following result.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982515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27583"/>
            <a:ext cx="10453689" cy="4032250"/>
          </a:xfrm>
        </p:spPr>
        <p:txBody>
          <a:bodyPr>
            <a:normAutofit/>
          </a:bodyPr>
          <a:lstStyle/>
          <a:p>
            <a:r>
              <a:rPr lang="en-GB"/>
              <a:t>Make a list with the values of the British coins in order from 1p to 200p.</a:t>
            </a:r>
          </a:p>
          <a:p>
            <a:r>
              <a:rPr lang="en-GB"/>
              <a:t>If you have 15 of the 3</a:t>
            </a:r>
            <a:r>
              <a:rPr lang="en-GB" baseline="30000"/>
              <a:t>rd</a:t>
            </a:r>
            <a:r>
              <a:rPr lang="en-GB"/>
              <a:t> least valuable coin, how many pennies do you have ?</a:t>
            </a:r>
          </a:p>
          <a:p>
            <a:r>
              <a:rPr lang="en-GB"/>
              <a:t>If you have 34 of the 5</a:t>
            </a:r>
            <a:r>
              <a:rPr lang="en-GB" baseline="30000"/>
              <a:t>th</a:t>
            </a:r>
            <a:r>
              <a:rPr lang="en-GB"/>
              <a:t> least valuable coin, how many pennies do you have ?</a:t>
            </a:r>
          </a:p>
          <a:p>
            <a:r>
              <a:rPr lang="en-GB"/>
              <a:t>If you have 9 of the 4</a:t>
            </a:r>
            <a:r>
              <a:rPr lang="en-GB" baseline="30000"/>
              <a:t>th</a:t>
            </a:r>
            <a:r>
              <a:rPr lang="en-GB"/>
              <a:t> least valuable coin, how many pennies do you have ?</a:t>
            </a:r>
          </a:p>
          <a:p>
            <a:endParaRPr lang="en-GB"/>
          </a:p>
          <a:p>
            <a:r>
              <a:rPr lang="en-GB"/>
              <a:t>Make a list with the values of the US coins, from 1cent to 100cents.</a:t>
            </a:r>
          </a:p>
          <a:p>
            <a:r>
              <a:rPr lang="en-GB"/>
              <a:t>If you have 15 of the 3</a:t>
            </a:r>
            <a:r>
              <a:rPr lang="en-GB" baseline="30000"/>
              <a:t>rd</a:t>
            </a:r>
            <a:r>
              <a:rPr lang="en-GB"/>
              <a:t> least valuable coin, how many cents do you have ?</a:t>
            </a:r>
          </a:p>
          <a:p>
            <a:r>
              <a:rPr lang="en-GB"/>
              <a:t>If you have 34 of the 5</a:t>
            </a:r>
            <a:r>
              <a:rPr lang="en-GB" baseline="30000"/>
              <a:t>th</a:t>
            </a:r>
            <a:r>
              <a:rPr lang="en-GB"/>
              <a:t> least valuable coin, how many cents do you have ?</a:t>
            </a:r>
          </a:p>
          <a:p>
            <a:r>
              <a:rPr lang="en-GB"/>
              <a:t>If you have 9 of the 4</a:t>
            </a:r>
            <a:r>
              <a:rPr lang="en-GB" baseline="30000"/>
              <a:t>th</a:t>
            </a:r>
            <a:r>
              <a:rPr lang="en-GB"/>
              <a:t> least valuable coin, how many cents do you have 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534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27583"/>
            <a:ext cx="10453689" cy="4032250"/>
          </a:xfrm>
        </p:spPr>
        <p:txBody>
          <a:bodyPr>
            <a:normAutofit/>
          </a:bodyPr>
          <a:lstStyle/>
          <a:p>
            <a:r>
              <a:rPr lang="en-GB" dirty="0"/>
              <a:t>Store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King</a:t>
            </a:r>
            <a:r>
              <a:rPr lang="en-GB" dirty="0"/>
              <a:t>" in a variable.</a:t>
            </a:r>
          </a:p>
          <a:p>
            <a:r>
              <a:rPr lang="en-GB" dirty="0"/>
              <a:t>Store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king</a:t>
            </a:r>
            <a:r>
              <a:rPr lang="en-GB" dirty="0"/>
              <a:t>" in another variable.</a:t>
            </a:r>
          </a:p>
          <a:p>
            <a:endParaRPr lang="en-GB" dirty="0"/>
          </a:p>
          <a:p>
            <a:r>
              <a:rPr lang="en-GB" dirty="0"/>
              <a:t>Print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These are the same</a:t>
            </a:r>
            <a:r>
              <a:rPr lang="en-GB" dirty="0"/>
              <a:t>" if Python things these things are equal.</a:t>
            </a:r>
          </a:p>
          <a:p>
            <a:r>
              <a:rPr lang="en-GB" dirty="0"/>
              <a:t>Otherwise print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These are different</a:t>
            </a:r>
            <a:r>
              <a:rPr lang="en-GB" dirty="0"/>
              <a:t>".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Do you think Python will think they are equal ?</a:t>
            </a:r>
          </a:p>
          <a:p>
            <a:r>
              <a:rPr lang="en-GB" dirty="0">
                <a:solidFill>
                  <a:srgbClr val="FFFF00"/>
                </a:solidFill>
              </a:rPr>
              <a:t>What does your program do 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757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27583"/>
            <a:ext cx="10453689" cy="4032250"/>
          </a:xfrm>
        </p:spPr>
        <p:txBody>
          <a:bodyPr>
            <a:normAutofit/>
          </a:bodyPr>
          <a:lstStyle/>
          <a:p>
            <a:r>
              <a:rPr lang="en-GB" dirty="0"/>
              <a:t>These are the names of the 6 nearest star systems to Earth.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["Centauri", "Barnard's Star", 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Luhman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"Wise", "Wolf 359", 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Lalande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21185"]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Using a loop, write these out in reverse order.</a:t>
            </a:r>
          </a:p>
          <a:p>
            <a:endParaRPr lang="en-GB" dirty="0"/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604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Write a program which adds multiplies the numbers from 1 to 50 together.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4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50= ?</m:t>
                      </m:r>
                    </m:oMath>
                  </m:oMathPara>
                </a14:m>
                <a:endParaRPr lang="en-GB" dirty="0"/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dirty="0"/>
                  <a:t>Expect to get a very, very large number !</a:t>
                </a:r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  <a:blipFill rotWithShape="0">
                <a:blip r:embed="rId2"/>
                <a:stretch>
                  <a:fillRect l="-292" t="-9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807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Write a program using a loop which adds these 10 numbers together.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8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16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64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128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256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512</m:t>
                          </m:r>
                        </m:den>
                      </m:f>
                    </m:oMath>
                  </m:oMathPara>
                </a14:m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dirty="0"/>
                  <a:t>Extend your program to add the first 10,000,000 numbers in this sequence together.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  <a:blipFill rotWithShape="0">
                <a:blip r:embed="rId2"/>
                <a:stretch>
                  <a:fillRect l="-292" t="-9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900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learn much more about lists.</a:t>
            </a:r>
          </a:p>
          <a:p>
            <a:endParaRPr lang="en-GB" dirty="0"/>
          </a:p>
          <a:p>
            <a:r>
              <a:rPr lang="en-GB" dirty="0"/>
              <a:t>We will learn better methods to write some of the programs we wrote this week.</a:t>
            </a:r>
          </a:p>
          <a:p>
            <a:endParaRPr lang="en-GB" dirty="0"/>
          </a:p>
          <a:p>
            <a:r>
              <a:rPr lang="en-GB" dirty="0"/>
              <a:t>We will learn more about testing things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We will learn how strings work a little bit like lists.</a:t>
            </a:r>
          </a:p>
        </p:txBody>
      </p:sp>
    </p:spTree>
    <p:extLst>
      <p:ext uri="{BB962C8B-B14F-4D97-AF65-F5344CB8AC3E}">
        <p14:creationId xmlns:p14="http://schemas.microsoft.com/office/powerpoint/2010/main" val="405353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Mixing Strings and Numbers.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76221" cy="4195481"/>
          </a:xfrm>
        </p:spPr>
        <p:txBody>
          <a:bodyPr>
            <a:normAutofit/>
          </a:bodyPr>
          <a:lstStyle/>
          <a:p>
            <a:r>
              <a:rPr lang="en-GB" dirty="0"/>
              <a:t>The program on the right won't work.</a:t>
            </a:r>
          </a:p>
          <a:p>
            <a:r>
              <a:rPr lang="en-GB" dirty="0"/>
              <a:t>The reason is,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GB" dirty="0"/>
              <a:t> produces strings, and you can't add strings and integers together.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it.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Try and understand the error message you get.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82267" y="2052918"/>
            <a:ext cx="50461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input("Type in a number: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057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Error.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57355" cy="4195481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TypeError</a:t>
            </a:r>
            <a:r>
              <a:rPr lang="en-GB" b="1" dirty="0">
                <a:solidFill>
                  <a:srgbClr val="FF0000"/>
                </a:solidFill>
              </a:rPr>
              <a:t>: unsupported operand type(s) for +: '</a:t>
            </a:r>
            <a:r>
              <a:rPr lang="en-GB" b="1" dirty="0" err="1">
                <a:solidFill>
                  <a:srgbClr val="FF0000"/>
                </a:solidFill>
              </a:rPr>
              <a:t>int</a:t>
            </a:r>
            <a:r>
              <a:rPr lang="en-GB" b="1" dirty="0">
                <a:solidFill>
                  <a:srgbClr val="FF0000"/>
                </a:solidFill>
              </a:rPr>
              <a:t>' and '</a:t>
            </a:r>
            <a:r>
              <a:rPr lang="en-GB" b="1" dirty="0" err="1">
                <a:solidFill>
                  <a:srgbClr val="FF0000"/>
                </a:solidFill>
              </a:rPr>
              <a:t>str</a:t>
            </a:r>
            <a:r>
              <a:rPr lang="en-GB" b="1" dirty="0">
                <a:solidFill>
                  <a:srgbClr val="FF0000"/>
                </a:solidFill>
              </a:rPr>
              <a:t>'</a:t>
            </a:r>
          </a:p>
          <a:p>
            <a:endParaRPr lang="en-GB" dirty="0"/>
          </a:p>
          <a:p>
            <a:r>
              <a:rPr lang="en-GB" dirty="0"/>
              <a:t>The + sign is the </a:t>
            </a:r>
            <a:r>
              <a:rPr lang="en-GB" b="1" u="sng" dirty="0"/>
              <a:t>operator</a:t>
            </a:r>
            <a:r>
              <a:rPr lang="en-GB" dirty="0"/>
              <a:t>, in this case the addition operator.</a:t>
            </a:r>
          </a:p>
          <a:p>
            <a:r>
              <a:rPr lang="en-GB" dirty="0"/>
              <a:t>The two </a:t>
            </a:r>
            <a:r>
              <a:rPr lang="en-GB" b="1" u="sng" dirty="0"/>
              <a:t>operands</a:t>
            </a:r>
            <a:r>
              <a:rPr lang="en-GB" dirty="0"/>
              <a:t> are the two things being added together.</a:t>
            </a:r>
          </a:p>
          <a:p>
            <a:endParaRPr lang="en-GB" dirty="0"/>
          </a:p>
          <a:p>
            <a:r>
              <a:rPr lang="en-GB" dirty="0"/>
              <a:t>This error message is telling you that you cannot add integers (</a:t>
            </a:r>
            <a:r>
              <a:rPr lang="en-GB" b="1" u="sng" dirty="0" err="1"/>
              <a:t>int</a:t>
            </a:r>
            <a:r>
              <a:rPr lang="en-GB" dirty="0"/>
              <a:t>) and strings (</a:t>
            </a:r>
            <a:r>
              <a:rPr lang="en-GB" b="1" u="sng" dirty="0" err="1"/>
              <a:t>str</a:t>
            </a:r>
            <a:r>
              <a:rPr lang="en-GB" dirty="0"/>
              <a:t>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9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Seeing the problem in action.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331355" cy="444948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Python lets you fix this.</a:t>
            </a:r>
          </a:p>
          <a:p>
            <a:r>
              <a:rPr lang="en-GB" dirty="0"/>
              <a:t>To do this, you can </a:t>
            </a:r>
            <a:r>
              <a:rPr lang="en-GB" b="1" u="sng" dirty="0"/>
              <a:t>cast</a:t>
            </a:r>
            <a:r>
              <a:rPr lang="en-GB" dirty="0"/>
              <a:t> a variable of one type to another.</a:t>
            </a:r>
          </a:p>
          <a:p>
            <a:endParaRPr lang="en-GB" dirty="0"/>
          </a:p>
          <a:p>
            <a:r>
              <a:rPr lang="en-GB" dirty="0"/>
              <a:t>Before we do this, lets see ways to confirm things are the type we expect them to be.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the program in and run it.</a:t>
            </a:r>
          </a:p>
          <a:p>
            <a:pPr lvl="1"/>
            <a:r>
              <a:rPr lang="en-GB" dirty="0">
                <a:solidFill>
                  <a:srgbClr val="FFFF00"/>
                </a:solidFill>
              </a:rPr>
              <a:t>Type in a string the first time, and type in a number the second time.</a:t>
            </a:r>
          </a:p>
          <a:p>
            <a:pPr lvl="1"/>
            <a:r>
              <a:rPr lang="en-GB" dirty="0">
                <a:solidFill>
                  <a:srgbClr val="FFFF00"/>
                </a:solidFill>
              </a:rPr>
              <a:t>Does the output change ?. Why or why not ?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34667" y="205291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input("Type something in: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print(type(a))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print(type(b))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print(type(c))</a:t>
            </a:r>
          </a:p>
        </p:txBody>
      </p:sp>
    </p:spTree>
    <p:extLst>
      <p:ext uri="{BB962C8B-B14F-4D97-AF65-F5344CB8AC3E}">
        <p14:creationId xmlns:p14="http://schemas.microsoft.com/office/powerpoint/2010/main" val="269958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 Variables (to integers).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853248"/>
            <a:ext cx="5187420" cy="4449482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int</a:t>
            </a:r>
            <a:r>
              <a:rPr lang="en-GB" dirty="0"/>
              <a:t>() function can be given a variable of another type, like a string, and it will attempt to convert it into an integer.</a:t>
            </a:r>
          </a:p>
          <a:p>
            <a:r>
              <a:rPr lang="en-GB" dirty="0"/>
              <a:t>Note: It can't always do that. You can't convert "A" to an integer !.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99200" y="18532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 Week3, Program3</a:t>
            </a:r>
          </a:p>
          <a:p>
            <a:endParaRPr lang="en-GB" dirty="0"/>
          </a:p>
          <a:p>
            <a:r>
              <a:rPr lang="en-GB" dirty="0"/>
              <a:t>print("This program adds two integers together :-")</a:t>
            </a:r>
          </a:p>
          <a:p>
            <a:endParaRPr lang="en-GB" dirty="0"/>
          </a:p>
          <a:p>
            <a:r>
              <a:rPr lang="en-GB" dirty="0"/>
              <a:t>a = input("Enter the first integer: ")</a:t>
            </a:r>
          </a:p>
          <a:p>
            <a:r>
              <a:rPr lang="en-GB" dirty="0"/>
              <a:t>b = input("Enter the second integer: ")</a:t>
            </a:r>
          </a:p>
          <a:p>
            <a:endParaRPr lang="en-GB" dirty="0"/>
          </a:p>
          <a:p>
            <a:r>
              <a:rPr lang="en-GB" dirty="0"/>
              <a:t>c = </a:t>
            </a:r>
            <a:r>
              <a:rPr lang="en-GB" dirty="0" err="1"/>
              <a:t>int</a:t>
            </a:r>
            <a:r>
              <a:rPr lang="en-GB" dirty="0"/>
              <a:t>(a) + </a:t>
            </a:r>
            <a:r>
              <a:rPr lang="en-GB" dirty="0" err="1"/>
              <a:t>int</a:t>
            </a:r>
            <a:r>
              <a:rPr lang="en-GB" dirty="0"/>
              <a:t>(b)</a:t>
            </a:r>
          </a:p>
          <a:p>
            <a:endParaRPr lang="en-GB" dirty="0"/>
          </a:p>
          <a:p>
            <a:r>
              <a:rPr lang="en-GB" dirty="0"/>
              <a:t>print(c)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713" y="47155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the program in and run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in two integers the first time. Does it do what you expected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in two letters the second time. What happens ?. Do you understand why ?.</a:t>
            </a:r>
          </a:p>
        </p:txBody>
      </p:sp>
    </p:spTree>
    <p:extLst>
      <p:ext uri="{BB962C8B-B14F-4D97-AF65-F5344CB8AC3E}">
        <p14:creationId xmlns:p14="http://schemas.microsoft.com/office/powerpoint/2010/main" val="313115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 Variables (to strings).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853248"/>
            <a:ext cx="5543020" cy="2862322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str</a:t>
            </a:r>
            <a:r>
              <a:rPr lang="en-GB" dirty="0"/>
              <a:t>() function does the same thing, but the results are strings.</a:t>
            </a:r>
          </a:p>
          <a:p>
            <a:r>
              <a:rPr lang="en-GB" dirty="0"/>
              <a:t>There are no integers that can't be made into strings, but later you will learn about other types that can't always be cast to strings.</a:t>
            </a:r>
          </a:p>
          <a:p>
            <a:r>
              <a:rPr lang="en-GB" dirty="0"/>
              <a:t>This program setups up an integer and a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3713" y="50457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it. Where you correct ?. If you weren't, can you work out why ?.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7800" y="1853248"/>
            <a:ext cx="381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   # An integer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"5" # A string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214466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you don't need to cast.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10688" cy="4195481"/>
          </a:xfrm>
        </p:spPr>
        <p:txBody>
          <a:bodyPr>
            <a:normAutofit/>
          </a:bodyPr>
          <a:lstStyle/>
          <a:p>
            <a:r>
              <a:rPr lang="en-GB" dirty="0"/>
              <a:t>You don't always need to cast variables.</a:t>
            </a:r>
          </a:p>
          <a:p>
            <a:r>
              <a:rPr lang="en-GB" dirty="0"/>
              <a:t>Particularly when you just want to print them.</a:t>
            </a:r>
          </a:p>
          <a:p>
            <a:r>
              <a:rPr lang="en-GB" dirty="0"/>
              <a:t>If you write a string, but put an "f" character before it, then things inside the string will be interpreted. These are called </a:t>
            </a:r>
            <a:r>
              <a:rPr lang="en-GB" b="1" u="sng" dirty="0"/>
              <a:t>format strings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An example of a format string is :-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my name is 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lvl="1"/>
            <a:r>
              <a:rPr lang="en-GB" dirty="0"/>
              <a:t>If the </a:t>
            </a:r>
            <a:r>
              <a:rPr lang="en-GB" dirty="0" err="1"/>
              <a:t>myname</a:t>
            </a:r>
            <a:r>
              <a:rPr lang="en-GB" dirty="0"/>
              <a:t> variable is set to "Dave", this formatted string would be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"Hi, my name is Dave"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06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3256</TotalTime>
  <Words>3248</Words>
  <Application>Microsoft Office PowerPoint</Application>
  <PresentationFormat>Widescreen</PresentationFormat>
  <Paragraphs>417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Century Gothic</vt:lpstr>
      <vt:lpstr>Courier New</vt:lpstr>
      <vt:lpstr>Wingdings 3</vt:lpstr>
      <vt:lpstr>Ion</vt:lpstr>
      <vt:lpstr>Learning Python 3 </vt:lpstr>
      <vt:lpstr>Goals of this week.</vt:lpstr>
      <vt:lpstr>Mixing Integers and Strings.</vt:lpstr>
      <vt:lpstr>Mixing Strings and Numbers.</vt:lpstr>
      <vt:lpstr>Understanding the Error.</vt:lpstr>
      <vt:lpstr>Seeing the problem in action.</vt:lpstr>
      <vt:lpstr>Casting Variables (to integers).</vt:lpstr>
      <vt:lpstr>Casting Variables (to strings).</vt:lpstr>
      <vt:lpstr>When you don't need to cast.</vt:lpstr>
      <vt:lpstr>Using string formatting.</vt:lpstr>
      <vt:lpstr>Much more about Division.</vt:lpstr>
      <vt:lpstr>Division.</vt:lpstr>
      <vt:lpstr>A new type of thing !</vt:lpstr>
      <vt:lpstr>More Division Examples.</vt:lpstr>
      <vt:lpstr>Formatting Floats</vt:lpstr>
      <vt:lpstr>Lists.</vt:lpstr>
      <vt:lpstr>Lists</vt:lpstr>
      <vt:lpstr>Defining a list.</vt:lpstr>
      <vt:lpstr>A first list example.</vt:lpstr>
      <vt:lpstr>Adding things to lists.</vt:lpstr>
      <vt:lpstr>Adding a single thing to a list.</vt:lpstr>
      <vt:lpstr>Adding multiple things to a list.</vt:lpstr>
      <vt:lpstr>Getting individual elements of a list.</vt:lpstr>
      <vt:lpstr>Iterating Over Lists.</vt:lpstr>
      <vt:lpstr>Iteration Example.</vt:lpstr>
      <vt:lpstr>Homework</vt:lpstr>
      <vt:lpstr>Homework 1</vt:lpstr>
      <vt:lpstr>Homework 2</vt:lpstr>
      <vt:lpstr>Homework 3</vt:lpstr>
      <vt:lpstr>Homework 4</vt:lpstr>
      <vt:lpstr>Homework 5</vt:lpstr>
      <vt:lpstr>Homework 6</vt:lpstr>
      <vt:lpstr>Homework 7</vt:lpstr>
      <vt:lpstr>Homework 8</vt:lpstr>
      <vt:lpstr>Homework 9</vt:lpstr>
      <vt:lpstr>Homework 10</vt:lpstr>
      <vt:lpstr>Next Week.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95</cp:revision>
  <dcterms:created xsi:type="dcterms:W3CDTF">2018-02-27T14:28:42Z</dcterms:created>
  <dcterms:modified xsi:type="dcterms:W3CDTF">2018-06-27T19:58:55Z</dcterms:modified>
</cp:coreProperties>
</file>