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6" r:id="rId14"/>
    <p:sldId id="284" r:id="rId15"/>
    <p:sldId id="285" r:id="rId16"/>
    <p:sldId id="287" r:id="rId17"/>
    <p:sldId id="288" r:id="rId18"/>
    <p:sldId id="289" r:id="rId19"/>
    <p:sldId id="290" r:id="rId20"/>
    <p:sldId id="291" r:id="rId21"/>
    <p:sldId id="295" r:id="rId22"/>
    <p:sldId id="292" r:id="rId23"/>
    <p:sldId id="293" r:id="rId24"/>
    <p:sldId id="294" r:id="rId25"/>
    <p:sldId id="29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PyPy Modules" id="{B2E86CDA-F55E-42CA-B38B-16B67EE4F37C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6"/>
          </p14:sldIdLst>
        </p14:section>
        <p14:section name="Working With Images" id="{3045FB68-85C7-483B-9AA0-10965C3187A9}">
          <p14:sldIdLst>
            <p14:sldId id="284"/>
            <p14:sldId id="285"/>
            <p14:sldId id="287"/>
            <p14:sldId id="288"/>
            <p14:sldId id="289"/>
            <p14:sldId id="290"/>
            <p14:sldId id="291"/>
            <p14:sldId id="295"/>
          </p14:sldIdLst>
        </p14:section>
        <p14:section name="Homework" id="{725C054A-A747-4480-B224-C761049E2A50}">
          <p14:sldIdLst>
            <p14:sldId id="292"/>
            <p14:sldId id="293"/>
            <p14:sldId id="294"/>
            <p14:sldId id="296"/>
          </p14:sldIdLst>
        </p14:section>
        <p14:section name="Next Week" id="{78F99416-6265-4D78-B4A2-14FB48A416B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4" autoAdjust="0"/>
    <p:restoredTop sz="96433" autoAdjust="0"/>
  </p:normalViewPr>
  <p:slideViewPr>
    <p:cSldViewPr snapToGrid="0">
      <p:cViewPr varScale="1">
        <p:scale>
          <a:sx n="68" d="100"/>
          <a:sy n="68" d="100"/>
        </p:scale>
        <p:origin x="440" y="56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github.com/davidgroves/DGM_Tutorials/raw/master/week6/examples/london.jp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illow.readthedocs.io/en/3.1.x/reference/Image.html#PIL.Image.Image.conver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GlGvSXkRG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pillow.readthedocs.io/en/3.0.x/reference/ImageDraw.html#PIL.ImageDraw.PIL.ImageDraw.Draw.polyg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Python 3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6: PYPY MODULES AND GRAPHICS</a:t>
            </a:r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requirements file.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765250" cy="419548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sz="1600" dirty="0"/>
              <a:t>In your new project, create a text file called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"requirements.txt".</a:t>
            </a:r>
          </a:p>
          <a:p>
            <a:pPr>
              <a:buFont typeface="+mj-lt"/>
              <a:buAutoNum type="arabicPeriod"/>
            </a:pPr>
            <a:r>
              <a:rPr lang="en-GB" sz="1600" dirty="0"/>
              <a:t>You can do it by right clicking on top directory in your project and selecting New </a:t>
            </a:r>
            <a:r>
              <a:rPr lang="en-GB" sz="1600" dirty="0">
                <a:sym typeface="Wingdings" panose="05000000000000000000" pitchFamily="2" charset="2"/>
              </a:rPr>
              <a:t> File.</a:t>
            </a:r>
          </a:p>
          <a:p>
            <a:pPr>
              <a:buFont typeface="+mj-lt"/>
              <a:buAutoNum type="arabicPeriod"/>
            </a:pPr>
            <a:r>
              <a:rPr lang="en-GB" sz="1600" dirty="0">
                <a:sym typeface="Wingdings" panose="05000000000000000000" pitchFamily="2" charset="2"/>
              </a:rPr>
              <a:t>When the New File dialog box appears, type in the name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"requirements.txt".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2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990" y="1253847"/>
            <a:ext cx="5128864" cy="2972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991" y="4466710"/>
            <a:ext cx="5128864" cy="174975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03313" y="5946621"/>
            <a:ext cx="3838832" cy="603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Do this.</a:t>
            </a:r>
          </a:p>
        </p:txBody>
      </p:sp>
    </p:spTree>
    <p:extLst>
      <p:ext uri="{BB962C8B-B14F-4D97-AF65-F5344CB8AC3E}">
        <p14:creationId xmlns:p14="http://schemas.microsoft.com/office/powerpoint/2010/main" val="406819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the requirement.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3765250" cy="401836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Type in the name of the module.</a:t>
            </a:r>
          </a:p>
          <a:p>
            <a:pPr>
              <a:buFont typeface="+mj-lt"/>
              <a:buAutoNum type="arabicPeriod"/>
            </a:pPr>
            <a:r>
              <a:rPr lang="en-GB" dirty="0"/>
              <a:t>In our example, this is going to be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"pillow"</a:t>
            </a:r>
            <a:r>
              <a:rPr lang="en-GB" dirty="0"/>
              <a:t>.</a:t>
            </a:r>
          </a:p>
          <a:p>
            <a:pPr>
              <a:buFont typeface="+mj-lt"/>
              <a:buAutoNum type="arabicPeriod"/>
            </a:pPr>
            <a:r>
              <a:rPr lang="en-GB" dirty="0"/>
              <a:t>When you do this, a yellow bar will appear telling you that your requirements aren't satisfied.</a:t>
            </a:r>
          </a:p>
          <a:p>
            <a:pPr>
              <a:buFont typeface="+mj-lt"/>
              <a:buAutoNum type="arabicPeriod"/>
            </a:pPr>
            <a:r>
              <a:rPr lang="en-GB" dirty="0"/>
              <a:t>Click the "Install Requirement" button.</a:t>
            </a:r>
          </a:p>
          <a:p>
            <a:pPr>
              <a:buFont typeface="+mj-lt"/>
              <a:buAutoNum type="arabicPeriod"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200" b="1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03313" y="6248399"/>
            <a:ext cx="3838832" cy="603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Do this.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998" y="2165056"/>
            <a:ext cx="7236565" cy="419547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10235682" y="3064476"/>
            <a:ext cx="3951" cy="1086182"/>
          </a:xfrm>
          <a:prstGeom prst="straightConnector1">
            <a:avLst/>
          </a:prstGeom>
          <a:ln w="889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5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Repeating the import.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4935022" cy="2621718"/>
          </a:xfrm>
        </p:spPr>
        <p:txBody>
          <a:bodyPr/>
          <a:lstStyle/>
          <a:p>
            <a:r>
              <a:rPr lang="en-GB" dirty="0"/>
              <a:t>This program should look familiar. It is exactly the same as Program1.</a:t>
            </a:r>
          </a:p>
          <a:p>
            <a:endParaRPr lang="en-GB" dirty="0"/>
          </a:p>
          <a:p>
            <a:r>
              <a:rPr lang="en-GB" dirty="0"/>
              <a:t>Now you have made a project and installed the pillow project, does it work 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3312" y="5068199"/>
            <a:ext cx="6912104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Type this program in and run it.</a:t>
            </a:r>
          </a:p>
          <a:p>
            <a:r>
              <a:rPr lang="en-GB" dirty="0">
                <a:solidFill>
                  <a:srgbClr val="FFFF00"/>
                </a:solidFill>
              </a:rPr>
              <a:t>What do you think will happen ?</a:t>
            </a:r>
          </a:p>
          <a:p>
            <a:r>
              <a:rPr lang="en-GB" dirty="0">
                <a:solidFill>
                  <a:srgbClr val="FFFF00"/>
                </a:solidFill>
              </a:rPr>
              <a:t>Is that what happened ?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2077367"/>
            <a:ext cx="57526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Program2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print("No modules are imported")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random module")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rolled a die and got a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(1,6)}")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PIL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PIL (Pillow) module")</a:t>
            </a:r>
          </a:p>
        </p:txBody>
      </p:sp>
    </p:spTree>
    <p:extLst>
      <p:ext uri="{BB962C8B-B14F-4D97-AF65-F5344CB8AC3E}">
        <p14:creationId xmlns:p14="http://schemas.microsoft.com/office/powerpoint/2010/main" val="46633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Importing Part of a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92429"/>
            <a:ext cx="10158246" cy="4417996"/>
          </a:xfrm>
        </p:spPr>
        <p:txBody>
          <a:bodyPr>
            <a:normAutofit/>
          </a:bodyPr>
          <a:lstStyle/>
          <a:p>
            <a:r>
              <a:rPr lang="en-GB" dirty="0"/>
              <a:t>Some modules are very big, and pillow is one of them.</a:t>
            </a:r>
          </a:p>
          <a:p>
            <a:r>
              <a:rPr lang="en-GB" dirty="0"/>
              <a:t>For these modules, sometimes you will want to import a part of them.</a:t>
            </a:r>
          </a:p>
          <a:p>
            <a:endParaRPr lang="en-GB" dirty="0"/>
          </a:p>
          <a:p>
            <a:r>
              <a:rPr lang="en-GB" dirty="0"/>
              <a:t>You do this like :-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import &lt;thing&gt;,&lt;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otherthing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You will see examples of this in our upcoming programs.</a:t>
            </a:r>
          </a:p>
          <a:p>
            <a:pPr lvl="1"/>
            <a:r>
              <a:rPr lang="en-GB" i="1" dirty="0"/>
              <a:t>How to work out what these things are we will come to in a later week.</a:t>
            </a:r>
          </a:p>
        </p:txBody>
      </p:sp>
    </p:spTree>
    <p:extLst>
      <p:ext uri="{BB962C8B-B14F-4D97-AF65-F5344CB8AC3E}">
        <p14:creationId xmlns:p14="http://schemas.microsoft.com/office/powerpoint/2010/main" val="3717601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the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61423"/>
            <a:ext cx="5172360" cy="310714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Before we can play with editing an image, we will need an image to play with.</a:t>
            </a:r>
          </a:p>
          <a:p>
            <a:r>
              <a:rPr lang="en-GB" dirty="0"/>
              <a:t>Lets use this one.</a:t>
            </a:r>
          </a:p>
          <a:p>
            <a:r>
              <a:rPr lang="en-GB" dirty="0"/>
              <a:t>Download it from </a:t>
            </a:r>
            <a:r>
              <a:rPr lang="en-GB" dirty="0">
                <a:hlinkClick r:id="rId2"/>
              </a:rPr>
              <a:t>https://github.com/davidgroves/DGM_Tutorials/raw/master/week6/examples/london.jpg</a:t>
            </a:r>
            <a:r>
              <a:rPr lang="en-GB" dirty="0"/>
              <a:t> and put it in the same directory as your Week6 project.</a:t>
            </a:r>
          </a:p>
          <a:p>
            <a:pPr lvl="1"/>
            <a:r>
              <a:rPr lang="en-GB" dirty="0"/>
              <a:t>If you need help doing this, ask for it.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5351646"/>
            <a:ext cx="5251622" cy="1166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Get the file.</a:t>
            </a:r>
          </a:p>
        </p:txBody>
      </p:sp>
      <p:pic>
        <p:nvPicPr>
          <p:cNvPr id="2050" name="Picture 2" descr="https://lh3.googleusercontent.com/hWwYK2wt7CIctrj1ZdYGV76lpMD3A8DfrUvju2t8sNb44jDP7BPG6N0LHX3jsJx5zGRIJuOg304TOvzud63quXOWvAlHPcDucluu3R28J-tN5QsCKWbP3jRx1qcuP8DrKpIcLRLs8OnpbesX_4LEYgKV3_6tuJZIwlx1-_bzGiQrqE_EIPULgG30ZleotQFh8Pv3apDbNuch87aT3v3ATFeGJStxIrZs6eks7x5OuP28bvpOqJ531bkj6hkI3fsrnp9i2-1VfAvPRM9F908Rt9IrR4ECDo5bOsKx1HMFK2ubalUwJCfuttt8a0REcZ7QP-M_lVmNfJudoMrXCNhnBggDA3rocQthYkkDpDmX92-FW21c1wYAa05KYuR6K02sWzGqb10SwwGw_1ZcFwrbyMJl6CFP90YYypwxTWg_0liqUVbyvAKSTwMuBfcGVnMF2SxR1HbCmTjB6k6oImYKGJxv7tUHrtHgdDb3sCbQs_ipJ1oVx7QXCQHwjW0zWUVWn-3sPY6vYZP_AtsLBluYoXySFAKvXKrNnFWx6T5LVYZuadwJrHUpfE_FOoKvLqpmGTo_1cLGSPSg1ZNx2up5aGNjtWmPY9WWtSEI-NnbuO59QCyo86sy4Q2I-I6iuseCEIz9JBY8KPcWrfjo-kk3mlzMXPTmLvVc9w=w931-h644-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99" y="2839453"/>
            <a:ext cx="5270221" cy="364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759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image program.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1711477"/>
          </a:xfrm>
        </p:spPr>
        <p:txBody>
          <a:bodyPr>
            <a:normAutofit/>
          </a:bodyPr>
          <a:lstStyle/>
          <a:p>
            <a:r>
              <a:rPr lang="en-GB" dirty="0"/>
              <a:t>This program imports the PIL/pillow module, which lets Python work on images.</a:t>
            </a:r>
          </a:p>
          <a:p>
            <a:r>
              <a:rPr lang="en-GB" dirty="0"/>
              <a:t>Then it just displays it.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Program3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myimage.show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979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the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/>
          </a:bodyPr>
          <a:lstStyle/>
          <a:p>
            <a:r>
              <a:rPr lang="en-GB" dirty="0"/>
              <a:t>This program imports the PIL/pillow module, which lets Python work on images.</a:t>
            </a:r>
          </a:p>
          <a:p>
            <a:r>
              <a:rPr lang="en-GB" dirty="0"/>
              <a:t>Then it manipulates the image.</a:t>
            </a:r>
          </a:p>
          <a:p>
            <a:r>
              <a:rPr lang="en-GB" dirty="0"/>
              <a:t>Can you work out what the manipulation is going to be 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Program4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turned_image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myimage.rotate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(180)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turned_image.show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11429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Manipulating the image mode.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This program is similar to the previous one.</a:t>
            </a:r>
          </a:p>
          <a:p>
            <a:r>
              <a:rPr lang="en-GB" dirty="0"/>
              <a:t>Instead of rotating the image, we convert it to greyscale (black, white and shades of grey only).</a:t>
            </a:r>
          </a:p>
          <a:p>
            <a:pPr lvl="1"/>
            <a:r>
              <a:rPr lang="en-GB" i="1" dirty="0"/>
              <a:t>If you want to learn about other modes, look it up at </a:t>
            </a:r>
            <a:r>
              <a:rPr lang="en-GB" i="1" dirty="0">
                <a:hlinkClick r:id="rId2"/>
              </a:rPr>
              <a:t>https://pillow.readthedocs.io/en/3.1.x/reference/Image.html#PIL.Image.Image.convert</a:t>
            </a:r>
            <a:endParaRPr lang="en-GB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Program5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greyscale_image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myimage.convert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('L')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greyscale_image.show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15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Printing Information About An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/>
          </a:bodyPr>
          <a:lstStyle/>
          <a:p>
            <a:r>
              <a:rPr lang="en-GB" dirty="0"/>
              <a:t>Pillow can tell you things about your image.</a:t>
            </a:r>
          </a:p>
          <a:p>
            <a:r>
              <a:rPr lang="en-GB" dirty="0"/>
              <a:t>This program shows some examples.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Program6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image is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pixels wide")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image is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pixels tall")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image is in the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myimage.format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format")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79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Drawing on an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/>
          </a:bodyPr>
          <a:lstStyle/>
          <a:p>
            <a:r>
              <a:rPr lang="en-GB" dirty="0"/>
              <a:t>If you want to draw on the image, we need to add a "drawing layer".</a:t>
            </a:r>
          </a:p>
          <a:p>
            <a:r>
              <a:rPr lang="en-GB" dirty="0"/>
              <a:t>We then draw on this, and Pillow puts everything together.</a:t>
            </a:r>
          </a:p>
          <a:p>
            <a:endParaRPr lang="en-GB" dirty="0"/>
          </a:p>
          <a:p>
            <a:r>
              <a:rPr lang="en-GB" dirty="0"/>
              <a:t>Try and work out what this program will do.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Program7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Load the image from disk.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the drawing layer so we can draw on it.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draw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ImageDraw.Draw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Draw two lines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draw.line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([0, 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 width=10)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draw.line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0], width=10)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myimage.show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85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of this week.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week we will learn about.</a:t>
            </a:r>
          </a:p>
          <a:p>
            <a:pPr lvl="1"/>
            <a:r>
              <a:rPr lang="en-GB" dirty="0"/>
              <a:t>Installing modules that don't come with Python.</a:t>
            </a:r>
          </a:p>
          <a:p>
            <a:pPr lvl="1"/>
            <a:r>
              <a:rPr lang="en-GB" dirty="0"/>
              <a:t>Working with graphics and </a:t>
            </a:r>
            <a:r>
              <a:rPr lang="en-GB"/>
              <a:t>images.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Writing on an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4028861" cy="2693254"/>
          </a:xfrm>
        </p:spPr>
        <p:txBody>
          <a:bodyPr>
            <a:normAutofit/>
          </a:bodyPr>
          <a:lstStyle/>
          <a:p>
            <a:r>
              <a:rPr lang="en-GB" dirty="0"/>
              <a:t>You can write on an image.</a:t>
            </a:r>
          </a:p>
          <a:p>
            <a:r>
              <a:rPr lang="en-GB" dirty="0"/>
              <a:t>To do this you need.</a:t>
            </a:r>
          </a:p>
          <a:p>
            <a:pPr lvl="1"/>
            <a:r>
              <a:rPr lang="en-GB" dirty="0"/>
              <a:t>To import the </a:t>
            </a:r>
            <a:r>
              <a:rPr lang="en-GB" dirty="0" err="1"/>
              <a:t>ImageFont</a:t>
            </a:r>
            <a:r>
              <a:rPr lang="en-GB" dirty="0"/>
              <a:t> and </a:t>
            </a:r>
            <a:r>
              <a:rPr lang="en-GB" dirty="0" err="1"/>
              <a:t>ImageDraw</a:t>
            </a:r>
            <a:r>
              <a:rPr lang="en-GB" dirty="0"/>
              <a:t> modules.</a:t>
            </a:r>
          </a:p>
          <a:p>
            <a:pPr lvl="1"/>
            <a:r>
              <a:rPr lang="en-GB" dirty="0"/>
              <a:t>Create a Drawing layer.</a:t>
            </a:r>
          </a:p>
          <a:p>
            <a:pPr lvl="1"/>
            <a:r>
              <a:rPr lang="en-GB" dirty="0"/>
              <a:t>Draw text at specific coordinates.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4103002" cy="1450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06315" y="2244506"/>
            <a:ext cx="68541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Program8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ImageFont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Load the image.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Load a font (The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font from Windows)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myfont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ImageFont.truetype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("arial.ttf", size=24)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Get a drawing layer to draw on London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dl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ImageDraw.Draw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Draw text in the bottom left.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dl.text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([10,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– 50],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"London, England",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font=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myfont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Show the image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myimage.show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72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Building an image from scratch.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26" y="1377415"/>
            <a:ext cx="4685885" cy="3573525"/>
          </a:xfrm>
        </p:spPr>
        <p:txBody>
          <a:bodyPr>
            <a:normAutofit/>
          </a:bodyPr>
          <a:lstStyle/>
          <a:p>
            <a:r>
              <a:rPr lang="en-GB" dirty="0"/>
              <a:t>This program makes a new 5x5 image.</a:t>
            </a:r>
          </a:p>
          <a:p>
            <a:r>
              <a:rPr lang="en-GB" dirty="0"/>
              <a:t>Then it colours in some pixels.</a:t>
            </a:r>
          </a:p>
          <a:p>
            <a:r>
              <a:rPr lang="en-GB" dirty="0"/>
              <a:t>Finally it makes it larger (500x500) so you can see it.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4526" y="3789405"/>
            <a:ext cx="4751788" cy="272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1800" dirty="0">
                <a:solidFill>
                  <a:srgbClr val="FFFF00"/>
                </a:solidFill>
              </a:rPr>
              <a:t>Task: On pen and paper, try and work out what the pattern will look like when this program is run.</a:t>
            </a:r>
          </a:p>
          <a:p>
            <a:r>
              <a:rPr lang="en-GB" sz="1800" dirty="0">
                <a:solidFill>
                  <a:srgbClr val="FFFF00"/>
                </a:solidFill>
              </a:rPr>
              <a:t>Then type it in and run it.</a:t>
            </a:r>
          </a:p>
          <a:p>
            <a:r>
              <a:rPr lang="en-GB" sz="1800" dirty="0">
                <a:solidFill>
                  <a:srgbClr val="FFFF00"/>
                </a:solidFill>
              </a:rPr>
              <a:t>Is the pattern what you expected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06314" y="1478387"/>
            <a:ext cx="68541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Program9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Make a new image.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It uses Red/Green/Blue colouring.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It is 5x5 pixels in size.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image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Image.new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("RGB", (5,5))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Make a drawing layer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draw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ImageDraw.Draw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(image)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Draw the red pixels with the list of pairs of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locations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draw.point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([(0,0), (1,0), (2,0), (3,0)], fill=(255,0,0))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draw.point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([(4,0), (4,1), (4,2), (4,3)], fill=(255,0,0))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Draw the green pixels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draw.point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([(1,1), (1,2), (1,3)], fill=(0,255,0))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draw.point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([(2,1), (2,2), (2,3)], fill=(0,255,0))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draw.point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([(3,1), (3,2), (3,3)], fill=(0,255,0))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Draw the blue pixels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draw.point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([(0,1), (0,2), (0,3), (0,4)], fill=(0,0,255))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draw.point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([(1,4), (2,4), (3,4), (4,4)], fill=(0,0,255))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Scale the image to be 500x500 pixels instead of 5x5.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as otherwise it will be too small to see.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scaled_image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image.resize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((500,500))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scaled_image.show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103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289249" cy="4195481"/>
          </a:xfrm>
        </p:spPr>
        <p:txBody>
          <a:bodyPr/>
          <a:lstStyle/>
          <a:p>
            <a:r>
              <a:rPr lang="en-GB" dirty="0"/>
              <a:t>On a 500 x 500 pixel canvas.</a:t>
            </a:r>
          </a:p>
          <a:p>
            <a:r>
              <a:rPr lang="en-GB" dirty="0"/>
              <a:t>Create this "play" button.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719" y="1704974"/>
            <a:ext cx="45624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53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559672" cy="4195481"/>
          </a:xfrm>
        </p:spPr>
        <p:txBody>
          <a:bodyPr/>
          <a:lstStyle/>
          <a:p>
            <a:r>
              <a:rPr lang="en-GB" dirty="0"/>
              <a:t>Watch this </a:t>
            </a:r>
            <a:r>
              <a:rPr lang="en-GB" dirty="0" err="1"/>
              <a:t>youtube</a:t>
            </a:r>
            <a:r>
              <a:rPr lang="en-GB" dirty="0"/>
              <a:t> video.</a:t>
            </a:r>
          </a:p>
          <a:p>
            <a:r>
              <a:rPr lang="en-GB" dirty="0">
                <a:hlinkClick r:id="rId2"/>
              </a:rPr>
              <a:t>https://www.youtube.com/watch?v=IGlGvSXkRGI</a:t>
            </a:r>
            <a:endParaRPr lang="en-GB" dirty="0"/>
          </a:p>
          <a:p>
            <a:endParaRPr lang="en-GB" dirty="0"/>
          </a:p>
          <a:p>
            <a:r>
              <a:rPr lang="en-GB" dirty="0"/>
              <a:t>Create a program which implements the first image in the video.</a:t>
            </a:r>
          </a:p>
          <a:p>
            <a:pPr lvl="1"/>
            <a:r>
              <a:rPr lang="en-GB" dirty="0"/>
              <a:t>(The one with the triangle).</a:t>
            </a:r>
          </a:p>
          <a:p>
            <a:pPr lvl="1"/>
            <a:endParaRPr lang="en-GB" dirty="0"/>
          </a:p>
          <a:p>
            <a:r>
              <a:rPr lang="en-GB" dirty="0"/>
              <a:t>This is significantly harder than earlier homework assignments, so do your best but don't be afraid to ask for help !</a:t>
            </a:r>
          </a:p>
        </p:txBody>
      </p:sp>
    </p:spTree>
    <p:extLst>
      <p:ext uri="{BB962C8B-B14F-4D97-AF65-F5344CB8AC3E}">
        <p14:creationId xmlns:p14="http://schemas.microsoft.com/office/powerpoint/2010/main" val="3439768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559672" cy="4195481"/>
          </a:xfrm>
        </p:spPr>
        <p:txBody>
          <a:bodyPr/>
          <a:lstStyle/>
          <a:p>
            <a:r>
              <a:rPr lang="en-GB" dirty="0"/>
              <a:t>Using Homework2 as a base.</a:t>
            </a:r>
          </a:p>
          <a:p>
            <a:endParaRPr lang="en-GB" dirty="0"/>
          </a:p>
          <a:p>
            <a:r>
              <a:rPr lang="en-GB" dirty="0"/>
              <a:t>Draw 10,000 "dots".</a:t>
            </a:r>
          </a:p>
          <a:p>
            <a:r>
              <a:rPr lang="en-GB" dirty="0"/>
              <a:t>Every 500 dots, write a file called imageX.png, where X is the number of dots drawn so far.</a:t>
            </a:r>
          </a:p>
          <a:p>
            <a:endParaRPr lang="en-GB" dirty="0"/>
          </a:p>
          <a:p>
            <a:r>
              <a:rPr lang="en-GB" dirty="0"/>
              <a:t>Look at the images you have produced to see the pattern developing.</a:t>
            </a:r>
          </a:p>
        </p:txBody>
      </p:sp>
    </p:spTree>
    <p:extLst>
      <p:ext uri="{BB962C8B-B14F-4D97-AF65-F5344CB8AC3E}">
        <p14:creationId xmlns:p14="http://schemas.microsoft.com/office/powerpoint/2010/main" val="2639864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Credit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559672" cy="419548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Investigate the polygon feature of PIL.</a:t>
            </a:r>
          </a:p>
          <a:p>
            <a:pPr lvl="1"/>
            <a:r>
              <a:rPr lang="en-GB" dirty="0"/>
              <a:t>Start by reading: </a:t>
            </a:r>
            <a:r>
              <a:rPr lang="en-GB" dirty="0">
                <a:hlinkClick r:id="rId2"/>
              </a:rPr>
              <a:t>https://pillow.readthedocs.io/en/3.0.x/reference/ImageDraw.html#PIL.ImageDraw.PIL.ImageDraw.Draw.polygon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Use this to draw a flag.</a:t>
            </a:r>
          </a:p>
          <a:p>
            <a:endParaRPr lang="en-GB" dirty="0"/>
          </a:p>
          <a:p>
            <a:r>
              <a:rPr lang="en-GB" dirty="0"/>
              <a:t>My answer is the French Flag. </a:t>
            </a:r>
          </a:p>
          <a:p>
            <a:pPr lvl="1"/>
            <a:r>
              <a:rPr lang="en-GB" dirty="0">
                <a:solidFill>
                  <a:srgbClr val="FFFF00"/>
                </a:solidFill>
              </a:rPr>
              <a:t>Try and draw the French flag without looking at my code.</a:t>
            </a:r>
          </a:p>
          <a:p>
            <a:pPr lvl="1"/>
            <a:r>
              <a:rPr lang="en-GB" dirty="0">
                <a:solidFill>
                  <a:srgbClr val="FFFF00"/>
                </a:solidFill>
              </a:rPr>
              <a:t>If you can't, then read that first, then have something that makes another flag (the German flag would be a good option).</a:t>
            </a:r>
          </a:p>
          <a:p>
            <a:r>
              <a:rPr lang="en-GB" dirty="0"/>
              <a:t>For super extra credit, draw the Union Flag !</a:t>
            </a:r>
          </a:p>
        </p:txBody>
      </p:sp>
    </p:spTree>
    <p:extLst>
      <p:ext uri="{BB962C8B-B14F-4D97-AF65-F5344CB8AC3E}">
        <p14:creationId xmlns:p14="http://schemas.microsoft.com/office/powerpoint/2010/main" val="157526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653" y="1162467"/>
            <a:ext cx="6018298" cy="1400530"/>
          </a:xfrm>
        </p:spPr>
        <p:txBody>
          <a:bodyPr/>
          <a:lstStyle/>
          <a:p>
            <a:r>
              <a:rPr lang="en-GB" b="1" dirty="0"/>
              <a:t>Using </a:t>
            </a:r>
            <a:r>
              <a:rPr lang="en-GB" b="1" dirty="0" err="1"/>
              <a:t>PyPy</a:t>
            </a:r>
            <a:r>
              <a:rPr lang="en-GB" b="1" dirty="0"/>
              <a:t> Modules.</a:t>
            </a:r>
          </a:p>
        </p:txBody>
      </p:sp>
      <p:sp>
        <p:nvSpPr>
          <p:cNvPr id="3" name="AutoShape 2" descr="Image result for module pypi"/>
          <p:cNvSpPr>
            <a:spLocks noChangeAspect="1" noChangeArrowheads="1"/>
          </p:cNvSpPr>
          <p:nvPr/>
        </p:nvSpPr>
        <p:spPr bwMode="auto">
          <a:xfrm>
            <a:off x="2140893" y="4633483"/>
            <a:ext cx="2999517" cy="299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945" y="2389671"/>
            <a:ext cx="5343435" cy="377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4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Library vs </a:t>
            </a:r>
            <a:r>
              <a:rPr lang="en-GB" dirty="0" err="1"/>
              <a:t>PyPi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Last week we used the "random" module from the standard library.</a:t>
            </a:r>
          </a:p>
          <a:p>
            <a:r>
              <a:rPr lang="en-GB" dirty="0"/>
              <a:t>The standard library is a set of modules that come with Python.</a:t>
            </a:r>
          </a:p>
          <a:p>
            <a:pPr lvl="1"/>
            <a:r>
              <a:rPr lang="en-GB" dirty="0"/>
              <a:t>But you need to import them before you can use them in programs.</a:t>
            </a:r>
          </a:p>
          <a:p>
            <a:endParaRPr lang="en-GB" dirty="0"/>
          </a:p>
          <a:p>
            <a:r>
              <a:rPr lang="en-GB" dirty="0"/>
              <a:t>You can find the full reference to the standard library at </a:t>
            </a:r>
            <a:r>
              <a:rPr lang="en-GB" dirty="0">
                <a:hlinkClick r:id="rId2"/>
              </a:rPr>
              <a:t>https://docs.python.org/3/library/index.html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We will introduce more of the standard library in later weeks.</a:t>
            </a:r>
          </a:p>
        </p:txBody>
      </p:sp>
    </p:spTree>
    <p:extLst>
      <p:ext uri="{BB962C8B-B14F-4D97-AF65-F5344CB8AC3E}">
        <p14:creationId xmlns:p14="http://schemas.microsoft.com/office/powerpoint/2010/main" val="81685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Package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Although the standard library has a lot of modules, it doesn't do everything.</a:t>
            </a:r>
          </a:p>
          <a:p>
            <a:r>
              <a:rPr lang="en-GB" dirty="0"/>
              <a:t>Additionally, you can get modules from the Python Package Index (</a:t>
            </a:r>
            <a:r>
              <a:rPr lang="en-GB" dirty="0" err="1"/>
              <a:t>PyPi</a:t>
            </a:r>
            <a:r>
              <a:rPr lang="en-GB" dirty="0"/>
              <a:t>).</a:t>
            </a:r>
          </a:p>
          <a:p>
            <a:r>
              <a:rPr lang="en-GB" dirty="0"/>
              <a:t>Anyone can contribute modules to </a:t>
            </a:r>
            <a:r>
              <a:rPr lang="en-GB" dirty="0" err="1"/>
              <a:t>PyPi</a:t>
            </a:r>
            <a:r>
              <a:rPr lang="en-GB" dirty="0"/>
              <a:t>, you don't need to be a Python developer.</a:t>
            </a:r>
          </a:p>
          <a:p>
            <a:pPr lvl="1"/>
            <a:r>
              <a:rPr lang="en-GB" i="1" dirty="0"/>
              <a:t>This means that </a:t>
            </a:r>
            <a:r>
              <a:rPr lang="en-GB" i="1" dirty="0" err="1"/>
              <a:t>PyPi</a:t>
            </a:r>
            <a:r>
              <a:rPr lang="en-GB" i="1" dirty="0"/>
              <a:t> modules can vary in quality.</a:t>
            </a:r>
          </a:p>
          <a:p>
            <a:pPr lvl="1"/>
            <a:r>
              <a:rPr lang="en-GB" i="1" dirty="0"/>
              <a:t>It also means you can find old </a:t>
            </a:r>
            <a:r>
              <a:rPr lang="en-GB" i="1" dirty="0" err="1"/>
              <a:t>PyPi</a:t>
            </a:r>
            <a:r>
              <a:rPr lang="en-GB" i="1" dirty="0"/>
              <a:t> modules that don't work.</a:t>
            </a:r>
          </a:p>
          <a:p>
            <a:r>
              <a:rPr lang="en-GB" dirty="0"/>
              <a:t>Working out which </a:t>
            </a:r>
            <a:r>
              <a:rPr lang="en-GB" dirty="0" err="1"/>
              <a:t>PyPi</a:t>
            </a:r>
            <a:r>
              <a:rPr lang="en-GB" dirty="0"/>
              <a:t> modules are good, and which ones are bad, takes time and skill.</a:t>
            </a:r>
          </a:p>
        </p:txBody>
      </p:sp>
    </p:spTree>
    <p:extLst>
      <p:ext uri="{BB962C8B-B14F-4D97-AF65-F5344CB8AC3E}">
        <p14:creationId xmlns:p14="http://schemas.microsoft.com/office/powerpoint/2010/main" val="129475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good </a:t>
            </a:r>
            <a:r>
              <a:rPr lang="en-GB" dirty="0" err="1"/>
              <a:t>PyPi</a:t>
            </a:r>
            <a:r>
              <a:rPr lang="en-GB" dirty="0"/>
              <a:t> modules.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best ways are :-</a:t>
            </a:r>
          </a:p>
          <a:p>
            <a:pPr lvl="1"/>
            <a:r>
              <a:rPr lang="en-GB" dirty="0"/>
              <a:t>Ask an experienced Python programmer, telling them what you want the module to do.</a:t>
            </a:r>
          </a:p>
          <a:p>
            <a:pPr lvl="1"/>
            <a:r>
              <a:rPr lang="en-GB" dirty="0"/>
              <a:t>Use Google to find popular packages for the task you want to perform.</a:t>
            </a:r>
          </a:p>
          <a:p>
            <a:pPr lvl="1"/>
            <a:endParaRPr lang="en-GB" dirty="0"/>
          </a:p>
          <a:p>
            <a:r>
              <a:rPr lang="en-GB" dirty="0"/>
              <a:t>Often one package becomes the "winner" in a particular area.</a:t>
            </a:r>
          </a:p>
          <a:p>
            <a:pPr lvl="1"/>
            <a:r>
              <a:rPr lang="en-GB" dirty="0"/>
              <a:t>For example, if you want to use the web, you will almost always want to use the </a:t>
            </a:r>
            <a:r>
              <a:rPr lang="en-GB" b="1" u="sng" dirty="0"/>
              <a:t>requests</a:t>
            </a:r>
            <a:r>
              <a:rPr lang="en-GB" dirty="0"/>
              <a:t> package.</a:t>
            </a:r>
          </a:p>
          <a:p>
            <a:pPr lvl="1"/>
            <a:r>
              <a:rPr lang="en-GB" dirty="0"/>
              <a:t>Or, if like in this weeks lesson, you want to work with images and graphics, you will use the </a:t>
            </a:r>
            <a:r>
              <a:rPr lang="en-GB" b="1" u="sng" dirty="0"/>
              <a:t>pillow</a:t>
            </a:r>
            <a:r>
              <a:rPr lang="en-GB" dirty="0"/>
              <a:t> package.</a:t>
            </a:r>
          </a:p>
        </p:txBody>
      </p:sp>
    </p:spTree>
    <p:extLst>
      <p:ext uri="{BB962C8B-B14F-4D97-AF65-F5344CB8AC3E}">
        <p14:creationId xmlns:p14="http://schemas.microsoft.com/office/powerpoint/2010/main" val="408771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 not installed.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7417"/>
            <a:ext cx="3930007" cy="3491146"/>
          </a:xfrm>
        </p:spPr>
        <p:txBody>
          <a:bodyPr>
            <a:normAutofit/>
          </a:bodyPr>
          <a:lstStyle/>
          <a:p>
            <a:r>
              <a:rPr lang="en-GB" dirty="0"/>
              <a:t>You can always import standard library modules. They come with Python.</a:t>
            </a:r>
          </a:p>
          <a:p>
            <a:r>
              <a:rPr lang="en-GB" dirty="0"/>
              <a:t>If you try and import a </a:t>
            </a:r>
            <a:r>
              <a:rPr lang="en-GB" dirty="0" err="1"/>
              <a:t>PyPi</a:t>
            </a:r>
            <a:r>
              <a:rPr lang="en-GB" dirty="0"/>
              <a:t> module without installing it, your program will fail.</a:t>
            </a:r>
          </a:p>
          <a:p>
            <a:endParaRPr lang="en-GB" dirty="0"/>
          </a:p>
          <a:p>
            <a:r>
              <a:rPr lang="en-GB" dirty="0"/>
              <a:t>You haven't installed the pillow module.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Type this program in and run it.</a:t>
            </a:r>
          </a:p>
          <a:p>
            <a:r>
              <a:rPr lang="en-GB" dirty="0">
                <a:solidFill>
                  <a:srgbClr val="FFFF00"/>
                </a:solidFill>
              </a:rPr>
              <a:t>What do you think will happen ?</a:t>
            </a:r>
          </a:p>
          <a:p>
            <a:r>
              <a:rPr lang="en-GB" dirty="0">
                <a:solidFill>
                  <a:srgbClr val="FFFF00"/>
                </a:solidFill>
              </a:rPr>
              <a:t>Is that what happened 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Program1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print("No modules are imported")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random module")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rolled a die and got a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(1,6)}")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PIL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PIL (Pillow) module")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45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PyPi</a:t>
            </a:r>
            <a:r>
              <a:rPr lang="en-GB" dirty="0"/>
              <a:t>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multiple ways to install </a:t>
            </a:r>
            <a:r>
              <a:rPr lang="en-GB" dirty="0" err="1"/>
              <a:t>PyPi</a:t>
            </a:r>
            <a:r>
              <a:rPr lang="en-GB" dirty="0"/>
              <a:t> modules.</a:t>
            </a:r>
          </a:p>
          <a:p>
            <a:r>
              <a:rPr lang="en-GB" dirty="0"/>
              <a:t>I will show you the recommended method, that uses </a:t>
            </a:r>
            <a:r>
              <a:rPr lang="en-GB" dirty="0" err="1"/>
              <a:t>PyCharm</a:t>
            </a:r>
            <a:r>
              <a:rPr lang="en-GB" dirty="0"/>
              <a:t> and </a:t>
            </a:r>
            <a:r>
              <a:rPr lang="en-GB" dirty="0" err="1"/>
              <a:t>Virtualenv's</a:t>
            </a:r>
            <a:r>
              <a:rPr lang="en-GB" dirty="0"/>
              <a:t>.</a:t>
            </a:r>
          </a:p>
          <a:p>
            <a:pPr lvl="1"/>
            <a:r>
              <a:rPr lang="en-GB" sz="1600" i="1" dirty="0"/>
              <a:t>Exactly what </a:t>
            </a:r>
            <a:r>
              <a:rPr lang="en-GB" sz="1600" i="1" dirty="0" err="1"/>
              <a:t>Virtualenv's</a:t>
            </a:r>
            <a:r>
              <a:rPr lang="en-GB" sz="1600" i="1" dirty="0"/>
              <a:t> mean is complicated, and we will cover it much later.</a:t>
            </a:r>
          </a:p>
        </p:txBody>
      </p:sp>
    </p:spTree>
    <p:extLst>
      <p:ext uri="{BB962C8B-B14F-4D97-AF65-F5344CB8AC3E}">
        <p14:creationId xmlns:p14="http://schemas.microsoft.com/office/powerpoint/2010/main" val="27391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new </a:t>
            </a:r>
            <a:r>
              <a:rPr lang="en-GB" dirty="0" err="1"/>
              <a:t>PyCharm</a:t>
            </a:r>
            <a:r>
              <a:rPr lang="en-GB" dirty="0"/>
              <a:t>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551" y="2052918"/>
            <a:ext cx="3765250" cy="419548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sz="1600" dirty="0"/>
              <a:t>In </a:t>
            </a:r>
            <a:r>
              <a:rPr lang="en-GB" sz="1600" dirty="0" err="1"/>
              <a:t>PyCharm</a:t>
            </a:r>
            <a:r>
              <a:rPr lang="en-GB" sz="1600" dirty="0"/>
              <a:t>, from the menus select </a:t>
            </a:r>
            <a:r>
              <a:rPr lang="en-GB" sz="1600" dirty="0">
                <a:latin typeface="Arial Black" panose="020B0A04020102020204" pitchFamily="34" charset="0"/>
              </a:rPr>
              <a:t>File </a:t>
            </a:r>
            <a:r>
              <a:rPr lang="en-GB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New Project.</a:t>
            </a:r>
          </a:p>
          <a:p>
            <a:pPr>
              <a:buFont typeface="+mj-lt"/>
              <a:buAutoNum type="arabicPeriod"/>
            </a:pPr>
            <a:r>
              <a:rPr lang="en-GB" sz="1600" dirty="0"/>
              <a:t>Expand the "Project Interpreter" tab and make sure it is setup the way it is in the image.</a:t>
            </a:r>
          </a:p>
          <a:p>
            <a:pPr>
              <a:buFont typeface="+mj-lt"/>
              <a:buAutoNum type="arabicPeriod"/>
            </a:pPr>
            <a:endParaRPr lang="en-GB" sz="1600" dirty="0">
              <a:latin typeface="Arial Black" panose="020B0A04020102020204" pitchFamily="34" charset="0"/>
            </a:endParaRPr>
          </a:p>
          <a:p>
            <a:r>
              <a:rPr lang="en-GB" sz="1600" dirty="0"/>
              <a:t>Here you are creating a new </a:t>
            </a:r>
            <a:r>
              <a:rPr lang="en-GB" sz="1600" dirty="0" err="1"/>
              <a:t>VirtualEnv</a:t>
            </a:r>
            <a:r>
              <a:rPr lang="en-GB" sz="1600" dirty="0"/>
              <a:t> for this project.</a:t>
            </a:r>
          </a:p>
          <a:p>
            <a:r>
              <a:rPr lang="en-GB" sz="1600" dirty="0"/>
              <a:t>Any packages you install will only be installed for this project.</a:t>
            </a:r>
          </a:p>
          <a:p>
            <a:r>
              <a:rPr lang="en-GB" sz="1600" dirty="0"/>
              <a:t>Keeping packages separate in projects like this is useful.</a:t>
            </a:r>
          </a:p>
          <a:p>
            <a:pPr marL="0" indent="0">
              <a:buNone/>
            </a:pPr>
            <a:endParaRPr lang="en-GB" sz="12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415" y="2052918"/>
            <a:ext cx="7094573" cy="447968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11551" y="5929049"/>
            <a:ext cx="3838832" cy="60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Do this. Call your project Week6</a:t>
            </a:r>
          </a:p>
        </p:txBody>
      </p:sp>
    </p:spTree>
    <p:extLst>
      <p:ext uri="{BB962C8B-B14F-4D97-AF65-F5344CB8AC3E}">
        <p14:creationId xmlns:p14="http://schemas.microsoft.com/office/powerpoint/2010/main" val="3745928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8237</TotalTime>
  <Words>2250</Words>
  <Application>Microsoft Office PowerPoint</Application>
  <PresentationFormat>Widescreen</PresentationFormat>
  <Paragraphs>267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Century Gothic</vt:lpstr>
      <vt:lpstr>Courier New</vt:lpstr>
      <vt:lpstr>Wingdings</vt:lpstr>
      <vt:lpstr>Wingdings 3</vt:lpstr>
      <vt:lpstr>Ion</vt:lpstr>
      <vt:lpstr>Learning Python 3 </vt:lpstr>
      <vt:lpstr>Goals of this week.</vt:lpstr>
      <vt:lpstr>Using PyPy Modules.</vt:lpstr>
      <vt:lpstr>Standard Library vs PyPi</vt:lpstr>
      <vt:lpstr>Python Package Index</vt:lpstr>
      <vt:lpstr>How to find good PyPi modules.</vt:lpstr>
      <vt:lpstr>Modules not installed.</vt:lpstr>
      <vt:lpstr>Installing PyPi modules</vt:lpstr>
      <vt:lpstr>Creating a new PyCharm Project</vt:lpstr>
      <vt:lpstr>Creating a requirements file.</vt:lpstr>
      <vt:lpstr>Installing the requirement.</vt:lpstr>
      <vt:lpstr>Repeating the import.</vt:lpstr>
      <vt:lpstr>Importing Part of a Module</vt:lpstr>
      <vt:lpstr>Getting the image.</vt:lpstr>
      <vt:lpstr>A simple image program.</vt:lpstr>
      <vt:lpstr>Loading the image.</vt:lpstr>
      <vt:lpstr>Manipulating the image mode.</vt:lpstr>
      <vt:lpstr>Printing Information About An Image.</vt:lpstr>
      <vt:lpstr>Drawing on an image.</vt:lpstr>
      <vt:lpstr>Writing on an Image.</vt:lpstr>
      <vt:lpstr>Building an image from scratch.</vt:lpstr>
      <vt:lpstr>Homework 1</vt:lpstr>
      <vt:lpstr>Homework 2</vt:lpstr>
      <vt:lpstr>Homework 3</vt:lpstr>
      <vt:lpstr>Extra Credit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Amanda Dixon</cp:lastModifiedBy>
  <cp:revision>189</cp:revision>
  <dcterms:created xsi:type="dcterms:W3CDTF">2018-02-27T14:28:42Z</dcterms:created>
  <dcterms:modified xsi:type="dcterms:W3CDTF">2018-07-08T01:23:27Z</dcterms:modified>
</cp:coreProperties>
</file>