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Average"/>
      <p:regular r:id="rId41"/>
    </p:embeddedFont>
    <p:embeddedFont>
      <p:font typeface="Oswa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swald-regular.fntdata"/><Relationship Id="rId41" Type="http://schemas.openxmlformats.org/officeDocument/2006/relationships/font" Target="fonts/Average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swal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iniciar, instalar ASP.NET y SDK Azure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6ab6f01f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6ab6f01f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6ab6f01f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6ab6f01f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ab6f01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ab6f01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ab6f01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ab6f01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ab6f01f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ab6f01f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ab6f01f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ab6f01f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ab6f01f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ab6f01f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6ab6f01f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6ab6f01f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ab6f01f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ab6f01f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b38cb2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b38cb2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6ab6f01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6ab6f01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6af7eab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6af7eab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6b38cb2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6b38cb2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b38cb2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b38cb2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b38cb2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b38cb2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b38cb2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b38cb2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b38cb29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b38cb29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6b38cb29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6b38cb29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6af7eab1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6af7eab1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6af7eab1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6af7eab1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6af7eab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6af7eab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6ab6f01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6ab6f01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af7eab1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af7eab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6af7eab1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6af7eab1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ViewBag es un simple método de transporte entre el controlador y la vista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6af7eab1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6af7eab1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6af7eab1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6af7eab1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af7eab1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af7eab1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6af7eab1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6af7eab1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6ab6f01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6ab6f01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6ab6f01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6ab6f01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6ab6f01f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6ab6f01f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6ab6f01f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6ab6f01f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6ab6f01f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6ab6f01f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6ab6f01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6ab6f01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avidguillermof/diapo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davidguillermof/cache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vidguillermof/balanceoCarg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Balanceo de Carga y Cache usando Microsoft Azure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por: Carlos Cevallos y David Guillermo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https://github.com/davidguillermof/diapo</a:t>
            </a:r>
            <a:r>
              <a:rPr lang="es"/>
              <a:t> 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4300" y="4097450"/>
            <a:ext cx="1419699" cy="104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3/3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realizado los pasos anteriores, es hora de crear nuestro balanceador de carga y </a:t>
            </a:r>
            <a:r>
              <a:rPr lang="es"/>
              <a:t>asignar</a:t>
            </a:r>
            <a:r>
              <a:rPr lang="es"/>
              <a:t> tanto el front-end como el back-end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$lb = New-AzLoadBalancer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-FrontendIpConfiguration $frontendIP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-BackendAddressPool $backendPool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</a:t>
            </a:r>
            <a:r>
              <a:rPr lang="es"/>
              <a:t> Crear un Sondeo de Estado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937750"/>
            <a:ext cx="85206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verificar que el balanceador de carga monitoree el estado de la </a:t>
            </a:r>
            <a:r>
              <a:rPr lang="es"/>
              <a:t>aplicación</a:t>
            </a:r>
            <a:r>
              <a:rPr lang="es"/>
              <a:t> es necesario crear un sondeo de estado, el cual se encarga de agregar o eliminar </a:t>
            </a:r>
            <a:r>
              <a:rPr lang="es"/>
              <a:t>máquinas</a:t>
            </a:r>
            <a:r>
              <a:rPr lang="es"/>
              <a:t> virtuales </a:t>
            </a:r>
            <a:r>
              <a:rPr lang="es"/>
              <a:t>dinámicamente</a:t>
            </a:r>
            <a:r>
              <a:rPr lang="es"/>
              <a:t> dependiendo del estado de salud de cada servidor.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Add-AzLoadBalancerProbeConfig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-Name "myHealthProbe"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-LoadBalancer $lb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-Protocol tcp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-Port 80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-IntervalInSeconds 15 `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  -ProbeCount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Set-AzLoadBalancer -LoadBalancer $lb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</a:t>
            </a:r>
            <a:r>
              <a:rPr lang="es"/>
              <a:t>. Crear una Regla de Balanceo de Carga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Estas reglas nos ayudan a definir </a:t>
            </a:r>
            <a:r>
              <a:rPr lang="es"/>
              <a:t>cómo</a:t>
            </a:r>
            <a:r>
              <a:rPr lang="es"/>
              <a:t> </a:t>
            </a:r>
            <a:r>
              <a:rPr lang="es"/>
              <a:t>será</a:t>
            </a:r>
            <a:r>
              <a:rPr lang="es"/>
              <a:t> distribuido el </a:t>
            </a:r>
            <a:r>
              <a:rPr lang="es"/>
              <a:t>tráfico</a:t>
            </a:r>
            <a:r>
              <a:rPr lang="es"/>
              <a:t> hacia las </a:t>
            </a:r>
            <a:r>
              <a:rPr lang="es"/>
              <a:t>máquinas</a:t>
            </a:r>
            <a:r>
              <a:rPr lang="es"/>
              <a:t> virtuales. </a:t>
            </a:r>
            <a:r>
              <a:rPr lang="es"/>
              <a:t>Aquí</a:t>
            </a:r>
            <a:r>
              <a:rPr lang="es"/>
              <a:t> se define la IP del front-end y la </a:t>
            </a:r>
            <a:r>
              <a:rPr lang="es"/>
              <a:t>dirección</a:t>
            </a:r>
            <a:r>
              <a:rPr lang="es"/>
              <a:t> del pool de back-end </a:t>
            </a:r>
            <a:r>
              <a:rPr lang="es"/>
              <a:t>así</a:t>
            </a:r>
            <a:r>
              <a:rPr lang="es"/>
              <a:t> como el sondeo de estado del balanceador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$probe = Get-AzLoadBalancerProbeConfig -LoadBalancer $lb -Name "myHealthProbe"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Add-AzLoadBalancerRuleConfig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"myLoadBalancerRule"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-LoadBalancer $lb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-FrontendIpConfiguration $lb.FrontendIpConfigurations[0]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-BackendAddressPool $lb.BackendAddressPools[0]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-Protocol Tcp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-FrontendPort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-BackendPort 80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-Probe $probe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Set-AzLoadBalancer -LoadBalancer $lb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Configurar la Red Virtual 1/2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nos encargaremos de crear una red virtual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subnet 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$subnetConfig = New-AzVirtualNetworkSubnetConfig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"mySubnet"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192.168.1.0/24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# Create the virtual network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$vnet = New-AzVirtualNetwork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"myVnet"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-AddressPrefix 192.168.0.0/16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-Subnet $subnetConfig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Configurar la Red Virtual 2/2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Luego de </a:t>
            </a:r>
            <a:r>
              <a:rPr lang="es"/>
              <a:t>crear</a:t>
            </a:r>
            <a:r>
              <a:rPr lang="es"/>
              <a:t> la red virtual crearemos un NIC (Controlador de Interfaz de Red) por cada una de las </a:t>
            </a:r>
            <a:r>
              <a:rPr lang="es"/>
              <a:t>máquinas</a:t>
            </a:r>
            <a:r>
              <a:rPr lang="es"/>
              <a:t> virtuales que creemos, en este caso </a:t>
            </a:r>
            <a:r>
              <a:rPr lang="es"/>
              <a:t>serán</a:t>
            </a:r>
            <a:r>
              <a:rPr lang="es"/>
              <a:t> tres.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for ($i=1; $i -le 3; $i++)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 New-AzNetworkInterface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-Name myVM$i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-Subnet $vnet.Subnets[0]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	-LoadBalancerBackendAddressPool $lb.BackendAddressPools[0]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6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</a:t>
            </a:r>
            <a:r>
              <a:rPr lang="es"/>
              <a:t>. Crear las </a:t>
            </a:r>
            <a:r>
              <a:rPr lang="es"/>
              <a:t>Máquinas</a:t>
            </a:r>
            <a:r>
              <a:rPr lang="es"/>
              <a:t> Virtuales 1/2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8377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Aquí</a:t>
            </a:r>
            <a:r>
              <a:rPr lang="es"/>
              <a:t> se </a:t>
            </a:r>
            <a:r>
              <a:rPr lang="es"/>
              <a:t>creará</a:t>
            </a:r>
            <a:r>
              <a:rPr lang="es"/>
              <a:t> un Conjunto de Disponibilidad donde se </a:t>
            </a:r>
            <a:r>
              <a:rPr lang="es"/>
              <a:t>encontrarán</a:t>
            </a:r>
            <a:r>
              <a:rPr lang="es"/>
              <a:t> todas las </a:t>
            </a:r>
            <a:r>
              <a:rPr lang="es"/>
              <a:t>máquinas</a:t>
            </a:r>
            <a:r>
              <a:rPr lang="es"/>
              <a:t> que </a:t>
            </a:r>
            <a:r>
              <a:rPr lang="es"/>
              <a:t>serán</a:t>
            </a:r>
            <a:r>
              <a:rPr lang="es"/>
              <a:t> parte del balanceador de carga, este conjunto ayuda aumentar la disponibilidad de la </a:t>
            </a:r>
            <a:r>
              <a:rPr lang="es"/>
              <a:t>aplicación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$availabilitySet = New-AzAvailabilitySet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-ResourceGroupName "myResourceGroupLoadBalancer"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-Name "myAvailabilitySet"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-Location "EastUS"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-Sku aligned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-PlatformFaultDomainCount 2 `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  -PlatformUpdateDomainCount 2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Crear las Máquinas Virtuales 2/2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es tiempo de crear las máquinas que serán parte del back-end, esto quiere decir las máquinas a donde serán enviadas las peticiones. Asimismo se asignará un nombre de usuario y contraseña a cada una de estas máquinas.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$cred = Get-Credential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	New-AzVm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-Name "myVM$i"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-Location "East US"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-VirtualNetworkName "myVnet"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-SubnetName "mySubnet"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-SecurityGroupName "myNetworkSecurityGroup"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-OpenPorts 80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-AvailabilitySetName "myAvailabilitySet"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-Credential $cred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 	-AsJob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</a:t>
            </a:r>
            <a:r>
              <a:rPr lang="es"/>
              <a:t>. Instalar IIS 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Mediante un </a:t>
            </a:r>
            <a:r>
              <a:rPr lang="es"/>
              <a:t>código</a:t>
            </a:r>
            <a:r>
              <a:rPr lang="es"/>
              <a:t> se </a:t>
            </a:r>
            <a:r>
              <a:rPr lang="es"/>
              <a:t>instalará</a:t>
            </a:r>
            <a:r>
              <a:rPr lang="es"/>
              <a:t> el servidor web IIS y </a:t>
            </a:r>
            <a:r>
              <a:rPr lang="es"/>
              <a:t>así</a:t>
            </a:r>
            <a:r>
              <a:rPr lang="es"/>
              <a:t> mismo se </a:t>
            </a:r>
            <a:r>
              <a:rPr lang="es"/>
              <a:t>creará</a:t>
            </a:r>
            <a:r>
              <a:rPr lang="es"/>
              <a:t> una </a:t>
            </a:r>
            <a:r>
              <a:rPr lang="es"/>
              <a:t>página</a:t>
            </a:r>
            <a:r>
              <a:rPr lang="es"/>
              <a:t> principal que muestre el nombre de la </a:t>
            </a:r>
            <a:r>
              <a:rPr lang="es"/>
              <a:t>máquina</a:t>
            </a:r>
            <a:r>
              <a:rPr lang="es"/>
              <a:t> virtual, esto con el fin de comprobar el balanceo de carga.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for ($i=1; $i -le 3; $i++)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 Set-AzVMExtension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-ExtensionName "IIS"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-VMName myVM$i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-Publisher Microsoft.Compute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-ExtensionType CustomScriptExtension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-TypeHandlerVersion 1.8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-SettingString '{"commandToExecute":"powershell Add-WindowsFeature Web-Server; powershell Add-Content -Path \"C:\\inetpub\\wwwroot\\Default.htm\" -Value $($env:computername)"}'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	-Location EastUS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11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</a:t>
            </a:r>
            <a:r>
              <a:rPr lang="es"/>
              <a:t>. Probar el Balanceador de Carga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70532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realizar esto, necesitaremos </a:t>
            </a:r>
            <a:r>
              <a:rPr lang="es"/>
              <a:t>conocer</a:t>
            </a:r>
            <a:r>
              <a:rPr lang="es"/>
              <a:t> </a:t>
            </a:r>
            <a:r>
              <a:rPr lang="es"/>
              <a:t>cuál</a:t>
            </a:r>
            <a:r>
              <a:rPr lang="es"/>
              <a:t> es nuestra IP </a:t>
            </a:r>
            <a:r>
              <a:rPr lang="es"/>
              <a:t>pública</a:t>
            </a:r>
            <a:r>
              <a:rPr lang="es"/>
              <a:t>, por eso </a:t>
            </a:r>
            <a:r>
              <a:rPr lang="es"/>
              <a:t>ejecutaremos</a:t>
            </a:r>
            <a:r>
              <a:rPr lang="es"/>
              <a:t> el script que se ecuentra a </a:t>
            </a:r>
            <a:r>
              <a:rPr lang="es"/>
              <a:t>continuación</a:t>
            </a:r>
            <a:r>
              <a:rPr lang="es"/>
              <a:t>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Get-AzPublicIPAddress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-ResourceGroupName "myResourceGroupLoadBalancer" `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  -Name "myPublicIP" | select IpAddress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vez ejecutado este script se procederá a copiar la dirección IP y pegarla en el navegador, al hacerlo deberá mostrarnos el nombre de la maquina virtual a la que se esté accediendo este nombre puede ir cambiando cuando nosotros refresquemos la página.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Introducción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</a:t>
            </a:r>
            <a:r>
              <a:rPr lang="es"/>
              <a:t>aché es un componente de hardware (HW) o software (SW).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Almacena datos para que las solicitudes futuras de esos datos se puedan atender con mayor rapidéz.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Los datos en caché pueden ser el resultado de un cálculo anterior o el duplicado de datos almacenados en otro lugar →</a:t>
            </a:r>
            <a:r>
              <a:rPr lang="es"/>
              <a:t> </a:t>
            </a:r>
            <a:r>
              <a:rPr lang="es"/>
              <a:t>(HDD, SSD).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Velocidad de acceso más rápido (Menos Latencia por ubicación </a:t>
            </a:r>
            <a:r>
              <a:rPr lang="es"/>
              <a:t>física HW, SW</a:t>
            </a:r>
            <a:r>
              <a:rPr lang="es"/>
              <a:t>).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Acierto de caché cuando los datos solicitados se pueden encontrar en esta, error cuando no están dichos datos.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 </a:t>
            </a:r>
            <a:r>
              <a:rPr lang="es"/>
              <a:t>más</a:t>
            </a:r>
            <a:r>
              <a:rPr lang="es"/>
              <a:t> solicitudes atiende la caché,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más rápido funcionará el sistema.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25" y="3348250"/>
            <a:ext cx="3855974" cy="16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 ocasiones cuando se cuenta con un servicio que maneja un gran </a:t>
            </a:r>
            <a:r>
              <a:rPr lang="es"/>
              <a:t>número</a:t>
            </a:r>
            <a:r>
              <a:rPr lang="es"/>
              <a:t> de peticiones al servidor, se pueden producir fallas debido a que el servidor no puede manejar todas estas peticiones, y </a:t>
            </a:r>
            <a:r>
              <a:rPr lang="es"/>
              <a:t>aquí</a:t>
            </a:r>
            <a:r>
              <a:rPr lang="es"/>
              <a:t> es donde se generan cuellos de botella. Por este motivo, ha sido necesario construir una </a:t>
            </a:r>
            <a:r>
              <a:rPr lang="es"/>
              <a:t>solución</a:t>
            </a:r>
            <a:r>
              <a:rPr lang="es"/>
              <a:t> que permita repartir las peticiones a un varios servidores y que no existe una </a:t>
            </a:r>
            <a:r>
              <a:rPr lang="es"/>
              <a:t>sobrecarga</a:t>
            </a:r>
            <a:r>
              <a:rPr lang="es"/>
              <a:t> en un solo equipo. Esta proceso es conocido como Balanceo de Carga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Acerca de Redis Cache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le da acceso a seguridad, dedicada y gestionada instancia de Redis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Usa Autenticacion de Redis y soporta conexiones 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Cualquier </a:t>
            </a:r>
            <a:r>
              <a:rPr lang="es"/>
              <a:t>actualización</a:t>
            </a:r>
            <a:r>
              <a:rPr lang="es"/>
              <a:t> o parche a Redis son gestionadas totalmente por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Caché</a:t>
            </a:r>
            <a:r>
              <a:rPr lang="es"/>
              <a:t> de Azure Redis </a:t>
            </a:r>
            <a:r>
              <a:rPr lang="es"/>
              <a:t>está</a:t>
            </a:r>
            <a:r>
              <a:rPr lang="es"/>
              <a:t> disponible en 2 niveles: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Básico</a:t>
            </a:r>
            <a:r>
              <a:rPr lang="es"/>
              <a:t>: Nodo simple. </a:t>
            </a:r>
            <a:r>
              <a:rPr lang="es"/>
              <a:t>Múltiples</a:t>
            </a:r>
            <a:r>
              <a:rPr lang="es"/>
              <a:t> tamaños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Estándar: Dos nodos Maestro/Esclavo. incluye SLA y soporta </a:t>
            </a:r>
            <a:r>
              <a:rPr lang="es"/>
              <a:t>replicación</a:t>
            </a:r>
            <a:r>
              <a:rPr lang="es"/>
              <a:t>. </a:t>
            </a:r>
            <a:r>
              <a:rPr lang="es"/>
              <a:t>Múltiples</a:t>
            </a:r>
            <a:r>
              <a:rPr lang="es"/>
              <a:t> tamaños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- </a:t>
            </a:r>
            <a:r>
              <a:rPr lang="es"/>
              <a:t>Cache </a:t>
            </a:r>
            <a:r>
              <a:rPr lang="es"/>
              <a:t>está</a:t>
            </a:r>
            <a:r>
              <a:rPr lang="es"/>
              <a:t> disponible en tamaño de hasta </a:t>
            </a:r>
            <a:r>
              <a:rPr lang="es">
                <a:solidFill>
                  <a:srgbClr val="00FFFF"/>
                </a:solidFill>
              </a:rPr>
              <a:t>53 GB</a:t>
            </a:r>
            <a:r>
              <a:rPr lang="es"/>
              <a:t> → </a:t>
            </a:r>
            <a:r>
              <a:rPr lang="es">
                <a:solidFill>
                  <a:srgbClr val="00FF00"/>
                </a:solidFill>
              </a:rPr>
              <a:t>$$$ (&gt;$1500/mes)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</a:t>
            </a:r>
            <a:r>
              <a:rPr lang="es"/>
              <a:t>Porque</a:t>
            </a:r>
            <a:r>
              <a:rPr lang="es"/>
              <a:t> Redis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 es un motor de base de datos en memoria.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Basado en el almacenamiento en tablas de hashes pero que opcionalmente puede ser usada como una base de datos durable o persistente.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Está escrito en ANSI C por Salvatore Sanfilippo, quien es patrocinado por Redis Labs.</a:t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850" y="2943925"/>
            <a:ext cx="1396525" cy="12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075" y="2896525"/>
            <a:ext cx="1338748" cy="133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4850" y="4222925"/>
            <a:ext cx="2843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800" y="3100175"/>
            <a:ext cx="2260581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Tipos de despliegue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 (Command Line Interface)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Cliente </a:t>
            </a:r>
            <a:r>
              <a:rPr lang="es"/>
              <a:t>StackExchange.Redis en Visual Studio VS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Cliente redis de alto rendimiento, que incorpora uso tanto síncrono como asíncrono. (Nuget VS)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88" y="1643713"/>
            <a:ext cx="3267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5600" y="3669900"/>
            <a:ext cx="1038125" cy="1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Facilita el manejo de los procedimientos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Cada comando puede ser visualizado en pantalla mediante el intellisense de 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Proporciona mecanismos estándar de control como ventanas y cuadros de </a:t>
            </a:r>
            <a:r>
              <a:rPr lang="es"/>
              <a:t>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interactuar al usuario con el sistema de una forma </a:t>
            </a:r>
            <a:r>
              <a:rPr lang="es"/>
              <a:t>más</a:t>
            </a:r>
            <a:r>
              <a:rPr lang="es"/>
              <a:t> fácil.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Cliente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Utiliza más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Algunos son de pago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Caché / Ventajas-Desventajas Cliente vs CLI</a:t>
            </a:r>
            <a:endParaRPr/>
          </a:p>
        </p:txBody>
      </p:sp>
      <p:sp>
        <p:nvSpPr>
          <p:cNvPr id="212" name="Google Shape;2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 </a:t>
            </a:r>
            <a:r>
              <a:rPr lang="es"/>
              <a:t>(Ventajas):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u</a:t>
            </a:r>
            <a:r>
              <a:rPr lang="es"/>
              <a:t>tiliza muchos recursos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Conexión / Configuración rápida (conocimientos de comandos)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CLI (Desventajas)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facilita </a:t>
            </a:r>
            <a:r>
              <a:rPr lang="es"/>
              <a:t>el manejo de los procedimientos (recordar nombres)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Conocimiento a fondo de los comandos y sus diferentes parámetros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proporciona mecanismos estándar de control como ventanas y cuadros de diálogo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son atractivas hacia el usuario (Usuarios experimentados)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Configurar Entorno VS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Ejecutar Visual Studio Installer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Modificar </a:t>
            </a:r>
            <a:r>
              <a:rPr lang="es"/>
              <a:t>instalación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975" y="1703422"/>
            <a:ext cx="2800050" cy="31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Configurar Entorno VS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Seleccionar los componentes para desarrollo web .Net y SDK de Azure e instalar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1647900"/>
            <a:ext cx="48101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Caché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Azure Portal (AP) → https://portal.azure.com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en Azure portal un nuevo Cache Redis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Instancia </a:t>
            </a:r>
            <a:r>
              <a:rPr lang="es"/>
              <a:t>Básica C0 250MB (~$15)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76" y="2429200"/>
            <a:ext cx="4588726" cy="2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Cómo crear un nuevo </a:t>
            </a:r>
            <a:r>
              <a:rPr lang="es"/>
              <a:t>Caché</a:t>
            </a:r>
            <a:r>
              <a:rPr lang="es"/>
              <a:t> en el portal de Azure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Ir a Home&gt;Resource groups&gt;myResourceGroupLoadBalancer&gt;testCache1&gt;Access keys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9125"/>
            <a:ext cx="3738850" cy="26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600" y="2226387"/>
            <a:ext cx="4977600" cy="2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/>
          </a:p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proyecto nuevo (Visual Studio 2017 (VS))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ASP.NET  Web Application (Net Framework)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MVC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50" y="2145100"/>
            <a:ext cx="3661558" cy="299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45100"/>
            <a:ext cx="4098551" cy="29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</a:t>
            </a:r>
            <a:r>
              <a:rPr lang="es"/>
              <a:t> un dispositivo de hardware o software que se pone al frente de un conjunto de servidores que atienden una aplicación y, tal como su nombre lo indica, asigna o balancea las peticiones que llegan de los clientes a los servidores usando algún algoritmo.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25" y="2932001"/>
            <a:ext cx="3871176" cy="16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</a:t>
            </a:r>
            <a:r>
              <a:rPr lang="es"/>
              <a:t>Ir a Herramientas&gt;Administrar Paquetes Nuget&gt;Administrar PAquetes Nuget para la solución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5. Seleccionar pestaña "Examinar", y buscar "StackExchange.Redis" , instalar y aceptar referencias</a:t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25" y="2390574"/>
            <a:ext cx="4097600" cy="26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050" y="2390575"/>
            <a:ext cx="4717949" cy="23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r>
              <a:rPr lang="es"/>
              <a:t>. Copiar la "Primary connection string (StackExchange.Redis)" de Azure portal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Ir a Web.config y dentro del elemento "appSettings" agregar lo siguiente (cadena </a:t>
            </a:r>
            <a:r>
              <a:rPr lang="es"/>
              <a:t>conexión</a:t>
            </a:r>
            <a:r>
              <a:rPr lang="es"/>
              <a:t> al cache):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&lt;add key="CacheConnection" value="testCache1.redis.cache.windows.net:6380,password=..."/&gt;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/>
              <a:t>"Nota:en el atributo value pegar nuestra cadena de </a:t>
            </a:r>
            <a:r>
              <a:rPr i="1" lang="es" sz="1200"/>
              <a:t>conexión</a:t>
            </a:r>
            <a:r>
              <a:rPr i="1" lang="es" sz="1200"/>
              <a:t> antes copiada"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8. Modificamos el HomeController.cs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</a:t>
            </a:r>
            <a:endParaRPr/>
          </a:p>
        </p:txBody>
      </p:sp>
      <p:pic>
        <p:nvPicPr>
          <p:cNvPr id="264" name="Google Shape;2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4225" y="3674150"/>
            <a:ext cx="313555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4213" y="3987838"/>
            <a:ext cx="174307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</a:t>
            </a:r>
            <a:r>
              <a:rPr lang="es">
                <a:solidFill>
                  <a:srgbClr val="FF4E4E"/>
                </a:solidFill>
              </a:rPr>
              <a:t>Eliminar los 3 archivos</a:t>
            </a:r>
            <a:r>
              <a:rPr lang="es"/>
              <a:t> dentro de la carpeta "Views/Home"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Click derecho en la carpeta "Views/Home" de nuestro explorador de soluciones &gt; Agregar &gt; Vista ("Index")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https://github.com/davidguillermof/cache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75" y="2227150"/>
            <a:ext cx="3875150" cy="21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9500" y="2218200"/>
            <a:ext cx="2829900" cy="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9500" y="2488000"/>
            <a:ext cx="17181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5024" y="2218199"/>
            <a:ext cx="179762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81" name="Google Shape;28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</a:t>
            </a:r>
            <a:r>
              <a:rPr lang="es"/>
              <a:t>. Desplegar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12. Probar (Debug)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13. Command Execute: PING → Submit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200" y="1152475"/>
            <a:ext cx="1653600" cy="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150" y="2212925"/>
            <a:ext cx="3609699" cy="26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Cache / Usando Redis Client "StackExchange.Redis"</a:t>
            </a:r>
            <a:endParaRPr sz="2000"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Probar (Debug) → Submit</a:t>
            </a:r>
            <a:endParaRPr/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2303462"/>
            <a:ext cx="2872575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737" y="2303450"/>
            <a:ext cx="2697726" cy="2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196" y="2303450"/>
            <a:ext cx="2838104" cy="21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298" name="Google Shape;29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Chappell, D. (2010). Introducing the windows azure platform. David Chappell &amp; Associates White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Tulloch, M. (2013). Introducing Windows Azure for IT Professionals. Microsoft 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Redkar, T., Guidici, T., &amp; Meister, T. (2009). Windows azure platform (pp. 53-104). New York: Apress.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Mackenzie, N. (2011). Microsoft windows azure development cookbook. Packt Publishing Ltd.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Redis. (s. f.). Recuperado 21 de abril de 2019, de https://redis.io/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Balanceador de Carga en Microsoft Azure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Microsoft Azure cuenta con su propio </a:t>
            </a:r>
            <a:r>
              <a:rPr lang="es"/>
              <a:t>equilibrador  o balanceador de carga para el tráfico entre máquinas virtuales dentro de sus redes virtuales privadas o para crear aplicaciones híbridas de varios niveles.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0" y="2957750"/>
            <a:ext cx="2667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50" y="4294200"/>
            <a:ext cx="1242926" cy="6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para crear un Balanceador de Carga en M Azure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grupo de recursos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un balanceador de carga de Azure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el sondeo de estado en un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reglas de </a:t>
            </a:r>
            <a:r>
              <a:rPr lang="es"/>
              <a:t>tráfico</a:t>
            </a:r>
            <a:r>
              <a:rPr lang="es"/>
              <a:t> del balanceador de carga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Configurar la red virtual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Crear las </a:t>
            </a:r>
            <a:r>
              <a:rPr lang="es"/>
              <a:t>máquinas</a:t>
            </a:r>
            <a:r>
              <a:rPr lang="es"/>
              <a:t> virtuales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Instalar IIS </a:t>
            </a:r>
            <a:r>
              <a:rPr lang="es"/>
              <a:t>(Internet Information Service) </a:t>
            </a:r>
            <a:r>
              <a:rPr lang="es"/>
              <a:t>usando la </a:t>
            </a:r>
            <a:r>
              <a:rPr lang="es"/>
              <a:t>Extensión</a:t>
            </a:r>
            <a:r>
              <a:rPr lang="es"/>
              <a:t> de Script Configurable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Probar el balanceador de carga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</a:t>
            </a:r>
            <a:r>
              <a:rPr lang="es"/>
              <a:t>Crear un Grupo de Recursos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Consiste en generar un pool de recursos en donde tendremos todos los recursos relacionados con el balanceador de carga (balanceador de carga, </a:t>
            </a:r>
            <a:r>
              <a:rPr lang="es"/>
              <a:t>máquinas</a:t>
            </a:r>
            <a:r>
              <a:rPr lang="es"/>
              <a:t> virtuales entre otros.) (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https://github.com/davidguillermof/balanceoCarga</a:t>
            </a:r>
            <a:r>
              <a:rPr lang="es"/>
              <a:t>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New-AzResourceGroup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  -ResourceGroupName "myResourceGroupLoadBalancer" `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chemeClr val="dk1"/>
                </a:solidFill>
              </a:rPr>
              <a:t>  -Location "EastUS"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/>
              <a:t>Crear una </a:t>
            </a:r>
            <a:r>
              <a:rPr lang="es"/>
              <a:t>dirección</a:t>
            </a:r>
            <a:r>
              <a:rPr lang="es"/>
              <a:t> IP </a:t>
            </a:r>
            <a:r>
              <a:rPr lang="es"/>
              <a:t>pública</a:t>
            </a:r>
            <a:r>
              <a:rPr lang="es"/>
              <a:t>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acceder en la </a:t>
            </a:r>
            <a:r>
              <a:rPr lang="es"/>
              <a:t>aplicación por medio de Internet</a:t>
            </a:r>
            <a:r>
              <a:rPr lang="es"/>
              <a:t> en la nube es necesario </a:t>
            </a:r>
            <a:r>
              <a:rPr lang="es"/>
              <a:t>generar</a:t>
            </a:r>
            <a:r>
              <a:rPr lang="es"/>
              <a:t> una direccion IP publica.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$publicIP = New-AzPublicIpAddress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-ResourceGroupName "myResourceGroupLoadBalancer"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-Location "EastUS"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-AllocationMethod "Static"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"myPublicIP"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r>
              <a:rPr lang="es"/>
              <a:t>. Crear un Balanceador de Carga 1/3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primero dentro del balanceador de carga es tener el front-end que va a ser la </a:t>
            </a:r>
            <a:r>
              <a:rPr lang="es"/>
              <a:t>dirección</a:t>
            </a:r>
            <a:r>
              <a:rPr lang="es"/>
              <a:t> IP que </a:t>
            </a:r>
            <a:r>
              <a:rPr lang="es"/>
              <a:t>recibirá</a:t>
            </a:r>
            <a:r>
              <a:rPr lang="es"/>
              <a:t> las peticiones y esta a su vez </a:t>
            </a:r>
            <a:r>
              <a:rPr lang="es"/>
              <a:t>distribuirá</a:t>
            </a:r>
            <a:r>
              <a:rPr lang="es"/>
              <a:t> las mismas hacia los </a:t>
            </a:r>
            <a:r>
              <a:rPr lang="es"/>
              <a:t>demás</a:t>
            </a:r>
            <a:r>
              <a:rPr lang="es"/>
              <a:t> servidores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$frontendIP = New-AzLoadBalancerFrontendIpConfig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-Name "myFrontEndPool"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-PublicIpAddress $publicIP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Crear un Balanceador de Carga 2/3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deberemos generar un pool back-end en donde se guardaran todos los servidores a los que </a:t>
            </a:r>
            <a:r>
              <a:rPr lang="es"/>
              <a:t>serán</a:t>
            </a:r>
            <a:r>
              <a:rPr lang="es"/>
              <a:t> distribuidas las peticiones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</a:rPr>
              <a:t>Azure Power Shell: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$backendPool = New-AzLoadBalancerBackendAddressPoolConfig `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  -Name "myBackEndPool"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