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</p:sldMasterIdLst>
  <p:notesMasterIdLst>
    <p:notesMasterId r:id="rId19"/>
  </p:notesMasterIdLst>
  <p:sldIdLst>
    <p:sldId id="256" r:id="rId4"/>
    <p:sldId id="258" r:id="rId5"/>
    <p:sldId id="278" r:id="rId6"/>
    <p:sldId id="264" r:id="rId7"/>
    <p:sldId id="265" r:id="rId8"/>
    <p:sldId id="269" r:id="rId9"/>
    <p:sldId id="266" r:id="rId10"/>
    <p:sldId id="270" r:id="rId11"/>
    <p:sldId id="262" r:id="rId12"/>
    <p:sldId id="280" r:id="rId13"/>
    <p:sldId id="272" r:id="rId14"/>
    <p:sldId id="273" r:id="rId15"/>
    <p:sldId id="277" r:id="rId16"/>
    <p:sldId id="275" r:id="rId17"/>
    <p:sldId id="261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4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8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8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 idx="4294967295"/>
          </p:nvPr>
        </p:nvSpPr>
        <p:spPr>
          <a:xfrm>
            <a:off x="218908" y="3033686"/>
            <a:ext cx="8023391" cy="134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3800" b="1" i="0" u="none" strike="noStrike" cap="none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Sistema </a:t>
            </a:r>
            <a:r>
              <a:rPr lang="pt-PT" sz="3800" b="1" i="0" u="none" strike="noStrike" cap="none" dirty="0">
                <a:solidFill>
                  <a:srgbClr val="1268A5"/>
                </a:solidFill>
                <a:latin typeface="+mj-lt"/>
                <a:ea typeface="Roboto"/>
                <a:cs typeface="Roboto"/>
                <a:sym typeface="Roboto"/>
              </a:rPr>
              <a:t>de gestão </a:t>
            </a:r>
            <a:r>
              <a:rPr lang="pt-PT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para </a:t>
            </a:r>
            <a: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f</a:t>
            </a:r>
            <a:r>
              <a:rPr lang="pt-AO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armácia</a:t>
            </a:r>
            <a: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</a:t>
            </a:r>
            <a:r>
              <a:rPr lang="pt-AO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b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</a:br>
            <a:endParaRPr sz="3800" b="1" i="0" u="none" strike="noStrike" cap="none" dirty="0">
              <a:solidFill>
                <a:srgbClr val="1167A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5;p3">
            <a:extLst>
              <a:ext uri="{FF2B5EF4-FFF2-40B4-BE49-F238E27FC236}">
                <a16:creationId xmlns:a16="http://schemas.microsoft.com/office/drawing/2014/main" id="{5281752D-1857-2708-E1F1-13DAF1F7E90D}"/>
              </a:ext>
            </a:extLst>
          </p:cNvPr>
          <p:cNvSpPr txBox="1">
            <a:spLocks/>
          </p:cNvSpPr>
          <p:nvPr/>
        </p:nvSpPr>
        <p:spPr>
          <a:xfrm>
            <a:off x="549109" y="4980014"/>
            <a:ext cx="5940591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Claúdio Sebastião &amp;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Zésio Cimas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B6D3D-FFE6-B8BA-3DEF-FDF718CC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1" y="755594"/>
            <a:ext cx="2694189" cy="669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caso de uso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8F2D24-F74F-97CF-975E-03453C17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52" y="673622"/>
            <a:ext cx="8435300" cy="57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5;p3"/>
          <p:cNvSpPr txBox="1">
            <a:spLocks/>
          </p:cNvSpPr>
          <p:nvPr/>
        </p:nvSpPr>
        <p:spPr>
          <a:xfrm>
            <a:off x="633984" y="833745"/>
            <a:ext cx="10911840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  <a:latin typeface="+mj-lt"/>
              </a:rPr>
              <a:t>Módulo de gestão de utilizadores</a:t>
            </a:r>
            <a:r>
              <a:rPr lang="pt-BR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BR" sz="2400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objectivo</a:t>
            </a:r>
            <a:r>
              <a:rPr lang="pt-BR" sz="2400" dirty="0">
                <a:latin typeface="+mj-lt"/>
              </a:rPr>
              <a:t> deste módulo é gerir todos os utilizadores do sistema. Isso inclui criar novas contas de usuário (clientes e farmácias), modificar as configurações das contas existentes, permitir ou negar o acesso de determinados usuários a recursos específicos da plataforma, gerenciar as permissões e privilégios de cada conta.</a:t>
            </a:r>
          </a:p>
        </p:txBody>
      </p:sp>
    </p:spTree>
    <p:extLst>
      <p:ext uri="{BB962C8B-B14F-4D97-AF65-F5344CB8AC3E}">
        <p14:creationId xmlns:p14="http://schemas.microsoft.com/office/powerpoint/2010/main" val="27993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Módulo de gestão de vendas.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25424" y="1807905"/>
            <a:ext cx="10643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+mj-lt"/>
                <a:ea typeface="Times New Roman" panose="02020603050405020304" pitchFamily="18" charset="0"/>
              </a:rPr>
              <a:t>O </a:t>
            </a:r>
            <a:r>
              <a:rPr lang="pt-BR" sz="2400" dirty="0" err="1">
                <a:latin typeface="+mj-lt"/>
                <a:ea typeface="Times New Roman" panose="02020603050405020304" pitchFamily="18" charset="0"/>
              </a:rPr>
              <a:t>objectivo</a:t>
            </a:r>
            <a:r>
              <a:rPr lang="pt-BR" sz="2400" dirty="0">
                <a:latin typeface="+mj-lt"/>
                <a:ea typeface="Times New Roman" panose="02020603050405020304" pitchFamily="18" charset="0"/>
              </a:rPr>
              <a:t> deste módulo é controlar e gerenciar todas as atividades relacionadas ao processo de venda, desde a criação do pedido até a entrega do produto. Esse módulo inclui funcionalidades como: Gerenciamento de produtos, controle de estoque, criação de pedidos, processamento de pagamentos, relatórios e gráficos de venda, etc.</a:t>
            </a:r>
            <a:endParaRPr lang="en-US" sz="2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3472" y="-200804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Projeto prático.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Retângulo: Cantos Arredondados 1">
            <a:hlinkClick r:id="rId2" action="ppaction://hlinkfile"/>
            <a:extLst>
              <a:ext uri="{FF2B5EF4-FFF2-40B4-BE49-F238E27FC236}">
                <a16:creationId xmlns:a16="http://schemas.microsoft.com/office/drawing/2014/main" id="{6BA068E9-2175-D66E-03EB-97B1BBD0241B}"/>
              </a:ext>
            </a:extLst>
          </p:cNvPr>
          <p:cNvSpPr/>
          <p:nvPr/>
        </p:nvSpPr>
        <p:spPr>
          <a:xfrm>
            <a:off x="5023104" y="2913888"/>
            <a:ext cx="1755648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hlinkClick r:id="rId2" action="ppaction://hlinkfile"/>
          </p:cNvPr>
          <p:cNvSpPr/>
          <p:nvPr/>
        </p:nvSpPr>
        <p:spPr>
          <a:xfrm>
            <a:off x="5394960" y="3025955"/>
            <a:ext cx="150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Iniciar</a:t>
            </a:r>
            <a:endParaRPr lang="en-US" sz="2400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Conclusão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424" y="1807905"/>
            <a:ext cx="10643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Após um trabalho árduo e com muita dedicação no desenvolvimento deste projeto da PAP, podemos concluir que a implementação de uma plataforma online para venda de medicamentos é viável e pode oferecer diversos benefícios tanto para o consumidor quanto para a farmácia.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Sumário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DA1451-35B8-26F7-BDD9-2B69CE8EE762}"/>
              </a:ext>
            </a:extLst>
          </p:cNvPr>
          <p:cNvSpPr txBox="1"/>
          <p:nvPr/>
        </p:nvSpPr>
        <p:spPr>
          <a:xfrm>
            <a:off x="801665" y="1227551"/>
            <a:ext cx="107598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 err="1">
                <a:solidFill>
                  <a:srgbClr val="1268A5"/>
                </a:solidFill>
              </a:rPr>
              <a:t>Objectivos</a:t>
            </a: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Problemática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Solução Desenvolvida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Não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Tecnologias e ferramentas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Diagrama de caso de uso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utilizadores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vendas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701509" y="1028817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400" dirty="0">
                <a:latin typeface="+mj-lt"/>
              </a:rPr>
              <a:t>O </a:t>
            </a:r>
            <a:r>
              <a:rPr lang="pt-BR" sz="2400" dirty="0">
                <a:latin typeface="+mj-lt"/>
              </a:rPr>
              <a:t>Express Farma</a:t>
            </a:r>
            <a:r>
              <a:rPr lang="pt-PT" sz="2400" dirty="0">
                <a:latin typeface="+mj-lt"/>
              </a:rPr>
              <a:t> é um software projetado para automatizar o processo de </a:t>
            </a:r>
            <a:r>
              <a:rPr lang="pt-AO" sz="2400" dirty="0">
                <a:latin typeface="+mj-lt"/>
              </a:rPr>
              <a:t>compra</a:t>
            </a:r>
            <a:r>
              <a:rPr lang="pt-PT" sz="2400" dirty="0">
                <a:latin typeface="+mj-lt"/>
              </a:rPr>
              <a:t>, venda e procura de </a:t>
            </a:r>
            <a:r>
              <a:rPr lang="pt-AO" sz="2400" dirty="0">
                <a:latin typeface="+mj-lt"/>
              </a:rPr>
              <a:t>produtos farmacêuticos</a:t>
            </a:r>
            <a:r>
              <a:rPr lang="pt-PT" sz="2400" dirty="0">
                <a:latin typeface="+mj-lt"/>
              </a:rPr>
              <a:t>.</a:t>
            </a:r>
            <a:r>
              <a:rPr lang="pt-AO" sz="2400" dirty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O sistema possibilita que</a:t>
            </a:r>
            <a:r>
              <a:rPr lang="pt-AO" sz="2400" dirty="0">
                <a:latin typeface="+mj-lt"/>
              </a:rPr>
              <a:t> lojas farmacêuticas vendam e gerenciem facilmelme seu inventário de produtos, além de fornecer aos clientes uma maneira fácil de comprar produtos farmacêuticos.</a:t>
            </a:r>
            <a:endParaRPr sz="2400" b="0" i="0" u="none" strike="noStrike" cap="none" dirty="0">
              <a:solidFill>
                <a:srgbClr val="1167A4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549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3">
            <a:extLst>
              <a:ext uri="{FF2B5EF4-FFF2-40B4-BE49-F238E27FC236}">
                <a16:creationId xmlns:a16="http://schemas.microsoft.com/office/drawing/2014/main" id="{C71228BE-E37B-FEDA-052E-EB318DB80214}"/>
              </a:ext>
            </a:extLst>
          </p:cNvPr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Objectivos</a:t>
            </a:r>
          </a:p>
        </p:txBody>
      </p:sp>
      <p:sp>
        <p:nvSpPr>
          <p:cNvPr id="7" name="Google Shape;75;p3">
            <a:extLst>
              <a:ext uri="{FF2B5EF4-FFF2-40B4-BE49-F238E27FC236}">
                <a16:creationId xmlns:a16="http://schemas.microsoft.com/office/drawing/2014/main" id="{649BB53A-FAB0-B347-8EAC-58E5D008626A}"/>
              </a:ext>
            </a:extLst>
          </p:cNvPr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Objectivo Geral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1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Desenvolver um Sistema de Gestão para Farmácias.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4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Objectivos Específicos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solidFill>
                <a:srgbClr val="1268A5"/>
              </a:solidFill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integração das lojas farmacêuticas disponíveis no mercado na aplicação;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a publicação dos produtos do nosso e-commerce; 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o Google Maps na aplicação;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métodos de pagamento;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Problemática</a:t>
            </a:r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701509" y="1053201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Muitas das vezes, tem se verificado pessoas com enormes dificuldades na procura de produtos farmacêuticos da loja mais próxima a si. Sem referenciar que, às vezes, saímos para comprar um medicamento a uma determinada loja sem saber se aquele produto estaria disponível, o que, causaria gastos na deslocação e procura de um produto farmacêutico. 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Solução desenvolvida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494476" y="1046823"/>
            <a:ext cx="11203048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12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Desenvolver um sistema eficaz, capaz de facilitar na procura de produtos farmacêuticos da loja mais próxima a nós, como também um controle e gestão da mesma, com as seguintes vantagens: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Facilidade na procura de produtos farmacêuticos;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Procura do melhor produto razoável no mercado;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Controle e gestão dos produtos;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Tempo economizado;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Gastos desnecessários evitados na deslocação;</a:t>
            </a:r>
            <a:r>
              <a:rPr lang="pt-PT" sz="1800" dirty="0"/>
              <a:t>  </a:t>
            </a:r>
            <a:endParaRPr lang="en-US" sz="1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5CB7867-0204-C8E7-6461-E04525BFC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2" r="15117"/>
          <a:stretch/>
        </p:blipFill>
        <p:spPr>
          <a:xfrm>
            <a:off x="6098390" y="1982075"/>
            <a:ext cx="5599134" cy="32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Cadastrar clientes e farmácias;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Catalogar  produtos 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1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Gerar relatórios e análises de vendas; </a:t>
            </a:r>
            <a:endParaRPr 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Controlar estoque;</a:t>
            </a:r>
            <a:endParaRPr 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Rastrear de pedidos;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5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Não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Escalabilidade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Desempenho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Usabilidade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Confiabilidade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Disponibilidade</a:t>
            </a:r>
            <a:endParaRPr lang="pt-A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6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3" name="Picture 2" descr="Node.js - O que é, como funciona e quais as vantagens | OPUS">
            <a:extLst>
              <a:ext uri="{FF2B5EF4-FFF2-40B4-BE49-F238E27FC236}">
                <a16:creationId xmlns:a16="http://schemas.microsoft.com/office/drawing/2014/main" id="{49C484A5-9591-A1D0-2CD4-396A9282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7" y="950302"/>
            <a:ext cx="2012745" cy="12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xpress - Node.js web application framework">
            <a:extLst>
              <a:ext uri="{FF2B5EF4-FFF2-40B4-BE49-F238E27FC236}">
                <a16:creationId xmlns:a16="http://schemas.microsoft.com/office/drawing/2014/main" id="{22F95EE6-EFF0-F6C0-F150-1A2385D0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2" y="2285446"/>
            <a:ext cx="2472588" cy="89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JavaScript.com - Home | Facebook">
            <a:extLst>
              <a:ext uri="{FF2B5EF4-FFF2-40B4-BE49-F238E27FC236}">
                <a16:creationId xmlns:a16="http://schemas.microsoft.com/office/drawing/2014/main" id="{033166EB-CD4D-3999-A3A3-49050B2B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34" y="3585342"/>
            <a:ext cx="1108302" cy="11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Node.js Express (4.x) EJS — Como usar funções durante a renderização | by  Marcelo Vismari | Medium">
            <a:extLst>
              <a:ext uri="{FF2B5EF4-FFF2-40B4-BE49-F238E27FC236}">
                <a16:creationId xmlns:a16="http://schemas.microsoft.com/office/drawing/2014/main" id="{E94D3EC8-8A1B-9B93-CDAD-6479F3FC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3" y="5345386"/>
            <a:ext cx="1494387" cy="7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14" y="2852401"/>
            <a:ext cx="1690183" cy="16901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25632" r="2262" b="29616"/>
          <a:stretch/>
        </p:blipFill>
        <p:spPr>
          <a:xfrm>
            <a:off x="7852636" y="5014072"/>
            <a:ext cx="3708138" cy="8290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3505D0-8D53-7E03-157F-8573455534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819" t="11114" r="21564" b="11304"/>
          <a:stretch/>
        </p:blipFill>
        <p:spPr>
          <a:xfrm>
            <a:off x="3748306" y="5014072"/>
            <a:ext cx="964525" cy="12551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135773-0D71-5F95-D5BB-2BFD5E560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6242" y="3660862"/>
            <a:ext cx="1195387" cy="957262"/>
          </a:xfrm>
          <a:prstGeom prst="round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3D9844-0CE9-25F1-B927-43D9A0FC23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3514" y="984310"/>
            <a:ext cx="3106381" cy="174733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CE38B6C-4535-2B1D-66A2-057B6CF306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1419" y="2474021"/>
            <a:ext cx="2119766" cy="8857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7A9C323-744E-D0C6-6109-B444CC7B508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718" t="13840" r="25698" b="12877"/>
          <a:stretch/>
        </p:blipFill>
        <p:spPr>
          <a:xfrm>
            <a:off x="3483405" y="937031"/>
            <a:ext cx="1302234" cy="12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1886</TotalTime>
  <Words>485</Words>
  <Application>Microsoft Office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Wingdings</vt:lpstr>
      <vt:lpstr>Times New Roman</vt:lpstr>
      <vt:lpstr>Twentieth Century</vt:lpstr>
      <vt:lpstr>Roboto</vt:lpstr>
      <vt:lpstr>Tema do Office</vt:lpstr>
      <vt:lpstr>1_Personalizar design</vt:lpstr>
      <vt:lpstr>Modelo de apresentação personalizado</vt:lpstr>
      <vt:lpstr>Sistema de gestão para farmácias  </vt:lpstr>
      <vt:lpstr>Apresentação do PowerPoint</vt:lpstr>
      <vt:lpstr>O Express Farma é um software projetado para automatizar o processo de compra, venda e procura de produtos farmacêuticos. O sistema possibilita que lojas farmacêuticas vendam e gerenciem facilmelme seu inventário de produtos, além de fornecer aos clientes uma maneira fácil de comprar produtos farmacêuticos.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Rentalcars</dc:title>
  <dc:creator>N´GOLA DIGITAL</dc:creator>
  <cp:lastModifiedBy>José Ângelo</cp:lastModifiedBy>
  <cp:revision>109</cp:revision>
  <dcterms:created xsi:type="dcterms:W3CDTF">2020-07-29T14:11:07Z</dcterms:created>
  <dcterms:modified xsi:type="dcterms:W3CDTF">2024-06-23T15:41:32Z</dcterms:modified>
</cp:coreProperties>
</file>