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2" r:id="rId2"/>
    <p:sldMasterId id="2147483656" r:id="rId3"/>
  </p:sldMasterIdLst>
  <p:notesMasterIdLst>
    <p:notesMasterId r:id="rId19"/>
  </p:notesMasterIdLst>
  <p:sldIdLst>
    <p:sldId id="256" r:id="rId4"/>
    <p:sldId id="258" r:id="rId5"/>
    <p:sldId id="278" r:id="rId6"/>
    <p:sldId id="264" r:id="rId7"/>
    <p:sldId id="265" r:id="rId8"/>
    <p:sldId id="269" r:id="rId9"/>
    <p:sldId id="266" r:id="rId10"/>
    <p:sldId id="270" r:id="rId11"/>
    <p:sldId id="262" r:id="rId12"/>
    <p:sldId id="280" r:id="rId13"/>
    <p:sldId id="272" r:id="rId14"/>
    <p:sldId id="273" r:id="rId15"/>
    <p:sldId id="277" r:id="rId16"/>
    <p:sldId id="275" r:id="rId17"/>
    <p:sldId id="261" r:id="rId18"/>
  </p:sldIdLst>
  <p:sldSz cx="12192000" cy="6858000"/>
  <p:notesSz cx="6858000" cy="9144000"/>
  <p:embeddedFontLs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hl9P+zA2NKduiit3ofRO0bTFpy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68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56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2.fntdata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4.fntdata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3.fntdata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7440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9281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6789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>
  <p:cSld name="Slide de título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lide de título">
  <p:cSld name="2_Slide de título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>
            <a:spLocks noGrp="1"/>
          </p:cNvSpPr>
          <p:nvPr>
            <p:ph type="pic" idx="2"/>
          </p:nvPr>
        </p:nvSpPr>
        <p:spPr>
          <a:xfrm>
            <a:off x="6751500" y="2124971"/>
            <a:ext cx="2880000" cy="28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5"/>
          <p:cNvSpPr>
            <a:spLocks noGrp="1"/>
          </p:cNvSpPr>
          <p:nvPr>
            <p:ph type="pic" idx="3"/>
          </p:nvPr>
        </p:nvSpPr>
        <p:spPr>
          <a:xfrm>
            <a:off x="7743825" y="600626"/>
            <a:ext cx="4438650" cy="592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Slide de título">
  <p:cSld name="3_Slide de título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/>
          <p:nvPr/>
        </p:nvSpPr>
        <p:spPr>
          <a:xfrm>
            <a:off x="4068000" y="625435"/>
            <a:ext cx="2034000" cy="1472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6"/>
          <p:cNvSpPr/>
          <p:nvPr/>
        </p:nvSpPr>
        <p:spPr>
          <a:xfrm>
            <a:off x="4068000" y="2097835"/>
            <a:ext cx="2034000" cy="1472400"/>
          </a:xfrm>
          <a:prstGeom prst="rect">
            <a:avLst/>
          </a:prstGeom>
          <a:solidFill>
            <a:srgbClr val="15498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6"/>
          <p:cNvSpPr/>
          <p:nvPr/>
        </p:nvSpPr>
        <p:spPr>
          <a:xfrm>
            <a:off x="2034000" y="3570235"/>
            <a:ext cx="2034000" cy="1472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6"/>
          <p:cNvSpPr/>
          <p:nvPr/>
        </p:nvSpPr>
        <p:spPr>
          <a:xfrm>
            <a:off x="8136000" y="3570235"/>
            <a:ext cx="2034000" cy="1472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6"/>
          <p:cNvSpPr/>
          <p:nvPr/>
        </p:nvSpPr>
        <p:spPr>
          <a:xfrm>
            <a:off x="10170000" y="3570235"/>
            <a:ext cx="2034000" cy="1472400"/>
          </a:xfrm>
          <a:prstGeom prst="rect">
            <a:avLst/>
          </a:prstGeom>
          <a:solidFill>
            <a:srgbClr val="15498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6"/>
          <p:cNvSpPr/>
          <p:nvPr/>
        </p:nvSpPr>
        <p:spPr>
          <a:xfrm>
            <a:off x="0" y="5042635"/>
            <a:ext cx="2034000" cy="1472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6"/>
          <p:cNvSpPr/>
          <p:nvPr/>
        </p:nvSpPr>
        <p:spPr>
          <a:xfrm>
            <a:off x="4068000" y="5042635"/>
            <a:ext cx="2034000" cy="1472400"/>
          </a:xfrm>
          <a:prstGeom prst="rect">
            <a:avLst/>
          </a:prstGeom>
          <a:solidFill>
            <a:srgbClr val="15498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6"/>
          <p:cNvSpPr/>
          <p:nvPr/>
        </p:nvSpPr>
        <p:spPr>
          <a:xfrm>
            <a:off x="6102000" y="5042635"/>
            <a:ext cx="2034000" cy="1472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6"/>
          <p:cNvSpPr/>
          <p:nvPr/>
        </p:nvSpPr>
        <p:spPr>
          <a:xfrm>
            <a:off x="10170000" y="5042635"/>
            <a:ext cx="2034000" cy="1472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6"/>
          <p:cNvSpPr>
            <a:spLocks noGrp="1"/>
          </p:cNvSpPr>
          <p:nvPr>
            <p:ph type="pic" idx="2"/>
          </p:nvPr>
        </p:nvSpPr>
        <p:spPr>
          <a:xfrm>
            <a:off x="0" y="625475"/>
            <a:ext cx="4068763" cy="294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16"/>
          <p:cNvSpPr>
            <a:spLocks noGrp="1"/>
          </p:cNvSpPr>
          <p:nvPr>
            <p:ph type="pic" idx="3"/>
          </p:nvPr>
        </p:nvSpPr>
        <p:spPr>
          <a:xfrm>
            <a:off x="6102350" y="625475"/>
            <a:ext cx="6089650" cy="294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6"/>
          <p:cNvSpPr>
            <a:spLocks noGrp="1"/>
          </p:cNvSpPr>
          <p:nvPr>
            <p:ph type="pic" idx="4"/>
          </p:nvPr>
        </p:nvSpPr>
        <p:spPr>
          <a:xfrm>
            <a:off x="4068763" y="3570288"/>
            <a:ext cx="4067175" cy="1471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6"/>
          <p:cNvSpPr>
            <a:spLocks noGrp="1"/>
          </p:cNvSpPr>
          <p:nvPr>
            <p:ph type="pic" idx="5"/>
          </p:nvPr>
        </p:nvSpPr>
        <p:spPr>
          <a:xfrm>
            <a:off x="-11999" y="3570288"/>
            <a:ext cx="2034000" cy="1471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16"/>
          <p:cNvSpPr>
            <a:spLocks noGrp="1"/>
          </p:cNvSpPr>
          <p:nvPr>
            <p:ph type="pic" idx="6"/>
          </p:nvPr>
        </p:nvSpPr>
        <p:spPr>
          <a:xfrm>
            <a:off x="2016001" y="5041900"/>
            <a:ext cx="2034000" cy="1471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16"/>
          <p:cNvSpPr>
            <a:spLocks noGrp="1"/>
          </p:cNvSpPr>
          <p:nvPr>
            <p:ph type="pic" idx="7"/>
          </p:nvPr>
        </p:nvSpPr>
        <p:spPr>
          <a:xfrm>
            <a:off x="8118001" y="5041900"/>
            <a:ext cx="2034000" cy="1471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body" idx="1"/>
          </p:nvPr>
        </p:nvSpPr>
        <p:spPr>
          <a:xfrm>
            <a:off x="4068763" y="2097088"/>
            <a:ext cx="2033587" cy="1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body" idx="8"/>
          </p:nvPr>
        </p:nvSpPr>
        <p:spPr>
          <a:xfrm>
            <a:off x="4068763" y="5041900"/>
            <a:ext cx="2033587" cy="1471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body" idx="9"/>
          </p:nvPr>
        </p:nvSpPr>
        <p:spPr>
          <a:xfrm>
            <a:off x="10169525" y="3570288"/>
            <a:ext cx="2022475" cy="1471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o de título" type="title">
  <p:cSld name="TITL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/>
          <p:nvPr/>
        </p:nvSpPr>
        <p:spPr>
          <a:xfrm>
            <a:off x="0" y="152636"/>
            <a:ext cx="12192000" cy="432048"/>
          </a:xfrm>
          <a:prstGeom prst="rect">
            <a:avLst/>
          </a:prstGeom>
          <a:solidFill>
            <a:srgbClr val="1268A5"/>
          </a:solidFill>
          <a:ln w="12700" cap="flat" cmpd="sng">
            <a:solidFill>
              <a:srgbClr val="1369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1"/>
          <p:cNvSpPr/>
          <p:nvPr/>
        </p:nvSpPr>
        <p:spPr>
          <a:xfrm>
            <a:off x="767408" y="-27384"/>
            <a:ext cx="792088" cy="792088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6455" y="55211"/>
            <a:ext cx="753993" cy="63748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1"/>
          <p:cNvSpPr/>
          <p:nvPr/>
        </p:nvSpPr>
        <p:spPr>
          <a:xfrm>
            <a:off x="0" y="6541182"/>
            <a:ext cx="12192000" cy="252000"/>
          </a:xfrm>
          <a:prstGeom prst="rect">
            <a:avLst/>
          </a:prstGeom>
          <a:solidFill>
            <a:srgbClr val="1268A5"/>
          </a:solidFill>
          <a:ln w="12700" cap="flat" cmpd="sng">
            <a:solidFill>
              <a:srgbClr val="1268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1"/>
          <p:cNvSpPr txBox="1"/>
          <p:nvPr/>
        </p:nvSpPr>
        <p:spPr>
          <a:xfrm>
            <a:off x="0" y="6520988"/>
            <a:ext cx="12192000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Instituto de Telecomunicações | Bairro dos CTTs,  Km7 – Luanda/Angola | Tel.: 940747200 | E-mail: itel.geral@gmail.com | www.itel.gov.ao</a:t>
            </a:r>
            <a:endParaRPr sz="13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express-Farma%20ecommerce/index.html" TargetMode="External"/><Relationship Id="rId2" Type="http://schemas.openxmlformats.org/officeDocument/2006/relationships/hyperlink" Target="../../Desktop/index.html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jp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>
            <a:spLocks noGrp="1"/>
          </p:cNvSpPr>
          <p:nvPr>
            <p:ph type="ctrTitle" idx="4294967295"/>
          </p:nvPr>
        </p:nvSpPr>
        <p:spPr>
          <a:xfrm>
            <a:off x="-1003300" y="2754286"/>
            <a:ext cx="10609546" cy="134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67A4"/>
              </a:buClr>
              <a:buSzPts val="5400"/>
              <a:buFont typeface="Roboto"/>
              <a:buNone/>
            </a:pPr>
            <a:r>
              <a:rPr lang="pt-PT" sz="3800" b="0" i="0" u="none" strike="noStrike" cap="none" dirty="0">
                <a:solidFill>
                  <a:srgbClr val="1167A4"/>
                </a:solidFill>
                <a:latin typeface="+mj-lt"/>
                <a:ea typeface="Roboto"/>
                <a:cs typeface="Roboto"/>
                <a:sym typeface="Roboto"/>
              </a:rPr>
              <a:t>Sistema </a:t>
            </a:r>
            <a:r>
              <a:rPr lang="pt-PT" sz="3800" b="0" i="0" u="none" strike="noStrike" cap="none" dirty="0">
                <a:solidFill>
                  <a:srgbClr val="1268A5"/>
                </a:solidFill>
                <a:latin typeface="+mj-lt"/>
                <a:ea typeface="Roboto"/>
                <a:cs typeface="Roboto"/>
                <a:sym typeface="Roboto"/>
              </a:rPr>
              <a:t>de gestão </a:t>
            </a:r>
            <a:r>
              <a:rPr lang="pt-PT" sz="3800" dirty="0">
                <a:solidFill>
                  <a:srgbClr val="1167A4"/>
                </a:solidFill>
                <a:latin typeface="+mj-lt"/>
                <a:ea typeface="Roboto"/>
                <a:cs typeface="Roboto"/>
                <a:sym typeface="Roboto"/>
              </a:rPr>
              <a:t>para </a:t>
            </a:r>
            <a:r>
              <a:rPr lang="pt-BR" sz="3800" dirty="0">
                <a:solidFill>
                  <a:srgbClr val="1167A4"/>
                </a:solidFill>
                <a:latin typeface="+mj-lt"/>
                <a:ea typeface="Roboto"/>
                <a:cs typeface="Roboto"/>
                <a:sym typeface="Roboto"/>
              </a:rPr>
              <a:t>f</a:t>
            </a:r>
            <a:r>
              <a:rPr lang="pt-AO" sz="3800" dirty="0">
                <a:solidFill>
                  <a:srgbClr val="1167A4"/>
                </a:solidFill>
                <a:latin typeface="+mj-lt"/>
                <a:ea typeface="Roboto"/>
                <a:cs typeface="Roboto"/>
                <a:sym typeface="Roboto"/>
              </a:rPr>
              <a:t>armácia</a:t>
            </a:r>
            <a:r>
              <a:rPr lang="pt-BR" sz="3800" dirty="0">
                <a:solidFill>
                  <a:srgbClr val="1167A4"/>
                </a:solidFill>
                <a:latin typeface="+mj-lt"/>
                <a:ea typeface="Roboto"/>
                <a:cs typeface="Roboto"/>
                <a:sym typeface="Roboto"/>
              </a:rPr>
              <a:t>s</a:t>
            </a:r>
            <a:r>
              <a:rPr lang="pt-AO" sz="3800" dirty="0">
                <a:solidFill>
                  <a:srgbClr val="1167A4"/>
                </a:solidFill>
                <a:latin typeface="+mj-lt"/>
                <a:ea typeface="Roboto"/>
                <a:cs typeface="Roboto"/>
                <a:sym typeface="Roboto"/>
              </a:rPr>
              <a:t>  </a:t>
            </a:r>
            <a:br>
              <a:rPr lang="pt-BR" sz="3800" dirty="0">
                <a:solidFill>
                  <a:srgbClr val="1167A4"/>
                </a:solidFill>
                <a:latin typeface="+mj-lt"/>
                <a:ea typeface="Roboto"/>
                <a:cs typeface="Roboto"/>
                <a:sym typeface="Roboto"/>
              </a:rPr>
            </a:br>
            <a:r>
              <a:rPr lang="pt-AO" sz="3800" dirty="0">
                <a:solidFill>
                  <a:srgbClr val="1167A4"/>
                </a:solidFill>
                <a:latin typeface="+mj-lt"/>
                <a:ea typeface="Roboto"/>
                <a:cs typeface="Roboto"/>
                <a:sym typeface="Roboto"/>
              </a:rPr>
              <a:t>“</a:t>
            </a:r>
            <a:r>
              <a:rPr lang="pt-BR" sz="3800" dirty="0">
                <a:solidFill>
                  <a:srgbClr val="1167A4"/>
                </a:solidFill>
                <a:latin typeface="+mj-lt"/>
                <a:ea typeface="Roboto"/>
                <a:cs typeface="Roboto"/>
                <a:sym typeface="Roboto"/>
              </a:rPr>
              <a:t>Express </a:t>
            </a:r>
            <a:r>
              <a:rPr lang="pt-AO" sz="3800" dirty="0">
                <a:solidFill>
                  <a:srgbClr val="1167A4"/>
                </a:solidFill>
                <a:latin typeface="+mj-lt"/>
                <a:ea typeface="Roboto"/>
                <a:cs typeface="Roboto"/>
                <a:sym typeface="Roboto"/>
              </a:rPr>
              <a:t>Farma”</a:t>
            </a:r>
            <a:br>
              <a:rPr lang="pt-BR" sz="3600" dirty="0">
                <a:solidFill>
                  <a:srgbClr val="1167A4"/>
                </a:solidFill>
                <a:latin typeface="+mj-lt"/>
                <a:ea typeface="Roboto"/>
                <a:cs typeface="Roboto"/>
                <a:sym typeface="Roboto"/>
              </a:rPr>
            </a:br>
            <a:endParaRPr sz="3600" b="0" i="0" u="none" strike="noStrike" cap="none" dirty="0">
              <a:solidFill>
                <a:srgbClr val="1167A4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2" name="Google Shape;75;p3">
            <a:extLst>
              <a:ext uri="{FF2B5EF4-FFF2-40B4-BE49-F238E27FC236}">
                <a16:creationId xmlns:a16="http://schemas.microsoft.com/office/drawing/2014/main" id="{5281752D-1857-2708-E1F1-13DAF1F7E90D}"/>
              </a:ext>
            </a:extLst>
          </p:cNvPr>
          <p:cNvSpPr txBox="1">
            <a:spLocks/>
          </p:cNvSpPr>
          <p:nvPr/>
        </p:nvSpPr>
        <p:spPr>
          <a:xfrm>
            <a:off x="549109" y="4980014"/>
            <a:ext cx="5940591" cy="7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sz="2400" dirty="0">
                <a:solidFill>
                  <a:srgbClr val="1268A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Claúdio Sebastião &amp;</a:t>
            </a:r>
            <a:r>
              <a:rPr lang="pt-BR" sz="2400" dirty="0">
                <a:solidFill>
                  <a:srgbClr val="1268A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rgbClr val="1268A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rgbClr val="1268A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Zésio Cimas</a:t>
            </a:r>
            <a:r>
              <a:rPr lang="pt-BR" sz="2400" dirty="0">
                <a:solidFill>
                  <a:srgbClr val="1268A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GB" sz="2400" dirty="0">
              <a:solidFill>
                <a:srgbClr val="1268A5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>
            <a:spLocks noGrp="1"/>
          </p:cNvSpPr>
          <p:nvPr>
            <p:ph type="subTitle" idx="1"/>
          </p:nvPr>
        </p:nvSpPr>
        <p:spPr>
          <a:xfrm rot="10800000" flipV="1">
            <a:off x="3235567" y="29082"/>
            <a:ext cx="6471139" cy="1716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ts val="3600"/>
            </a:pPr>
            <a:r>
              <a:rPr lang="pt-PT" sz="36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Diagrama de caso de uso</a:t>
            </a:r>
          </a:p>
          <a:p>
            <a:pPr>
              <a:spcBef>
                <a:spcPts val="0"/>
              </a:spcBef>
              <a:buClr>
                <a:schemeClr val="lt1"/>
              </a:buClr>
              <a:buSzPts val="3600"/>
            </a:pPr>
            <a:endParaRPr lang="pt-PT" sz="3600" dirty="0">
              <a:solidFill>
                <a:schemeClr val="lt1"/>
              </a:solidFill>
              <a:latin typeface="+mj-lt"/>
              <a:ea typeface="Twentieth Century"/>
              <a:cs typeface="Twentieth Century"/>
              <a:sym typeface="Twentieth Century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endParaRPr sz="36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" name="Google Shape;75;p13">
            <a:extLst>
              <a:ext uri="{FF2B5EF4-FFF2-40B4-BE49-F238E27FC236}">
                <a16:creationId xmlns:a16="http://schemas.microsoft.com/office/drawing/2014/main" id="{8E31FAB1-B8FB-1752-2EE7-60BD413FB28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82931" y="844062"/>
            <a:ext cx="10927342" cy="555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pt-PT" sz="30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Twentieth Century"/>
                <a:sym typeface="Twentieth Century"/>
              </a:rPr>
              <a:t>	</a:t>
            </a:r>
            <a:r>
              <a:rPr lang="pt-PT" sz="32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Twentieth Century"/>
                <a:sym typeface="Twentieth Century"/>
              </a:rPr>
              <a:t>	</a:t>
            </a:r>
            <a:endParaRPr sz="3000" b="0" i="0" u="none" strike="noStrike" cap="none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Twentieth Century"/>
              <a:sym typeface="Twentieth Century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29DC810-AE01-1C1B-A789-28A6C48E48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423" y="897392"/>
            <a:ext cx="8134358" cy="54376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7114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5;p3"/>
          <p:cNvSpPr txBox="1">
            <a:spLocks/>
          </p:cNvSpPr>
          <p:nvPr/>
        </p:nvSpPr>
        <p:spPr>
          <a:xfrm>
            <a:off x="633984" y="833745"/>
            <a:ext cx="10911840" cy="3277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rgbClr val="1167A4"/>
              </a:buClr>
              <a:buSzPts val="2800"/>
            </a:pPr>
            <a:r>
              <a:rPr lang="pt-PT" sz="4000" dirty="0">
                <a:solidFill>
                  <a:srgbClr val="1268A5"/>
                </a:solidFill>
                <a:latin typeface="+mj-lt"/>
              </a:rPr>
              <a:t>Módulo de gestão de utilizadores</a:t>
            </a:r>
            <a:r>
              <a:rPr lang="pt-BR" sz="3200" dirty="0">
                <a:effectLst/>
                <a:latin typeface="+mj-lt"/>
                <a:ea typeface="Times New Roman" panose="02020603050405020304" pitchFamily="18" charset="0"/>
              </a:rPr>
              <a:t>.</a:t>
            </a:r>
          </a:p>
          <a:p>
            <a:pPr algn="ctr">
              <a:lnSpc>
                <a:spcPct val="90000"/>
              </a:lnSpc>
              <a:buClr>
                <a:srgbClr val="1167A4"/>
              </a:buClr>
              <a:buSzPts val="2800"/>
            </a:pPr>
            <a:endParaRPr lang="pt-BR" sz="2400" dirty="0">
              <a:latin typeface="+mj-lt"/>
              <a:ea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Clr>
                <a:srgbClr val="1167A4"/>
              </a:buClr>
              <a:buSzPts val="2800"/>
            </a:pPr>
            <a:r>
              <a:rPr lang="pt-BR" sz="2400" dirty="0">
                <a:latin typeface="+mj-lt"/>
              </a:rPr>
              <a:t>O objetivo deste módulo é gerir todos os utilizadores do sistema. Isso inclui criar novas contas de usuário, modificar as configurações das contas existentes, permitir ou negar o acesso de determinados usuários a recursos específicos da plataforma, gerenciar as permissões e privilégios de cada conta.</a:t>
            </a:r>
          </a:p>
        </p:txBody>
      </p:sp>
    </p:spTree>
    <p:extLst>
      <p:ext uri="{BB962C8B-B14F-4D97-AF65-F5344CB8AC3E}">
        <p14:creationId xmlns:p14="http://schemas.microsoft.com/office/powerpoint/2010/main" val="2799307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584704" y="-238382"/>
            <a:ext cx="69250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Clr>
                <a:srgbClr val="1167A4"/>
              </a:buClr>
              <a:buSzPts val="2800"/>
            </a:pPr>
            <a:r>
              <a:rPr lang="pt-BR" sz="4000" dirty="0">
                <a:ea typeface="Times New Roman" panose="02020603050405020304" pitchFamily="18" charset="0"/>
              </a:rPr>
              <a:t> </a:t>
            </a:r>
          </a:p>
          <a:p>
            <a:pPr algn="ctr">
              <a:lnSpc>
                <a:spcPct val="90000"/>
              </a:lnSpc>
              <a:buClr>
                <a:srgbClr val="1167A4"/>
              </a:buClr>
              <a:buSzPts val="2800"/>
            </a:pPr>
            <a:endParaRPr lang="pt-AO" sz="4000" dirty="0">
              <a:solidFill>
                <a:srgbClr val="1167A4"/>
              </a:solidFill>
              <a:ea typeface="Twentieth Century"/>
              <a:cs typeface="Twentieth Century"/>
              <a:sym typeface="Twentieth Century"/>
            </a:endParaRPr>
          </a:p>
          <a:p>
            <a:pPr algn="ctr">
              <a:lnSpc>
                <a:spcPct val="90000"/>
              </a:lnSpc>
              <a:buClr>
                <a:srgbClr val="1167A4"/>
              </a:buClr>
              <a:buSzPts val="2800"/>
            </a:pPr>
            <a:r>
              <a:rPr lang="pt-PT" sz="4000" dirty="0">
                <a:solidFill>
                  <a:srgbClr val="1268A5"/>
                </a:solidFill>
              </a:rPr>
              <a:t>Módulo de gestão de vendas.</a:t>
            </a:r>
            <a:endParaRPr lang="pt-PT" sz="4000" dirty="0">
              <a:solidFill>
                <a:srgbClr val="1167A4"/>
              </a:solidFill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725424" y="1807905"/>
            <a:ext cx="106436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pt-BR" sz="2400" dirty="0">
                <a:latin typeface="+mj-lt"/>
                <a:ea typeface="Times New Roman" panose="02020603050405020304" pitchFamily="18" charset="0"/>
              </a:rPr>
              <a:t>O objetivo deste módulo é controlar e gerenciar todas as atividades relacionadas ao processo de venda, desde a criação do pedido até a entrega do produto. Esse módulo inclui funcionalidades como: Gerenciamento de produtos, controle de estoque, criação de pedidos, processamento de pagamentos, relatórios de venda, etc.</a:t>
            </a:r>
            <a:endParaRPr lang="en-US" sz="2400" dirty="0">
              <a:latin typeface="+mj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69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584704" y="-238382"/>
            <a:ext cx="69250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Clr>
                <a:srgbClr val="1167A4"/>
              </a:buClr>
              <a:buSzPts val="2800"/>
            </a:pPr>
            <a:r>
              <a:rPr lang="pt-BR" sz="4000" dirty="0">
                <a:ea typeface="Times New Roman" panose="02020603050405020304" pitchFamily="18" charset="0"/>
              </a:rPr>
              <a:t> </a:t>
            </a:r>
          </a:p>
          <a:p>
            <a:pPr algn="ctr">
              <a:lnSpc>
                <a:spcPct val="90000"/>
              </a:lnSpc>
              <a:buClr>
                <a:srgbClr val="1167A4"/>
              </a:buClr>
              <a:buSzPts val="2800"/>
            </a:pPr>
            <a:endParaRPr lang="pt-AO" sz="4000" dirty="0">
              <a:solidFill>
                <a:srgbClr val="1167A4"/>
              </a:solidFill>
              <a:ea typeface="Twentieth Century"/>
              <a:cs typeface="Twentieth Century"/>
              <a:sym typeface="Twentieth Century"/>
            </a:endParaRPr>
          </a:p>
          <a:p>
            <a:pPr algn="ctr">
              <a:lnSpc>
                <a:spcPct val="90000"/>
              </a:lnSpc>
              <a:buClr>
                <a:srgbClr val="1167A4"/>
              </a:buClr>
              <a:buSzPts val="2800"/>
            </a:pPr>
            <a:r>
              <a:rPr lang="pt-PT" sz="4000" dirty="0">
                <a:solidFill>
                  <a:srgbClr val="1268A5"/>
                </a:solidFill>
              </a:rPr>
              <a:t>Projeto prático.</a:t>
            </a:r>
            <a:endParaRPr lang="pt-PT" sz="4000" dirty="0">
              <a:solidFill>
                <a:srgbClr val="1167A4"/>
              </a:solidFill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" name="Retângulo: Cantos Arredondados 1">
            <a:hlinkClick r:id="rId2" action="ppaction://hlinkfile"/>
            <a:extLst>
              <a:ext uri="{FF2B5EF4-FFF2-40B4-BE49-F238E27FC236}">
                <a16:creationId xmlns:a16="http://schemas.microsoft.com/office/drawing/2014/main" id="{6BA068E9-2175-D66E-03EB-97B1BBD0241B}"/>
              </a:ext>
            </a:extLst>
          </p:cNvPr>
          <p:cNvSpPr/>
          <p:nvPr/>
        </p:nvSpPr>
        <p:spPr>
          <a:xfrm>
            <a:off x="5023104" y="2913888"/>
            <a:ext cx="1755648" cy="685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hlinkClick r:id="rId3" action="ppaction://hlinkfile"/>
          </p:cNvPr>
          <p:cNvSpPr/>
          <p:nvPr/>
        </p:nvSpPr>
        <p:spPr>
          <a:xfrm>
            <a:off x="5394960" y="3025955"/>
            <a:ext cx="15057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pt-BR" sz="2400" dirty="0">
                <a:solidFill>
                  <a:schemeClr val="bg1"/>
                </a:solidFill>
                <a:latin typeface="+mj-lt"/>
                <a:ea typeface="Times New Roman" panose="02020603050405020304" pitchFamily="18" charset="0"/>
              </a:rPr>
              <a:t>Iniciar</a:t>
            </a:r>
            <a:endParaRPr lang="en-US" sz="2400" dirty="0">
              <a:solidFill>
                <a:schemeClr val="bg1"/>
              </a:solidFill>
              <a:latin typeface="+mj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266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584704" y="-238382"/>
            <a:ext cx="69250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Clr>
                <a:srgbClr val="1167A4"/>
              </a:buClr>
              <a:buSzPts val="2800"/>
            </a:pPr>
            <a:r>
              <a:rPr lang="pt-BR" sz="4000" dirty="0">
                <a:ea typeface="Times New Roman" panose="02020603050405020304" pitchFamily="18" charset="0"/>
              </a:rPr>
              <a:t> </a:t>
            </a:r>
          </a:p>
          <a:p>
            <a:pPr algn="ctr">
              <a:lnSpc>
                <a:spcPct val="90000"/>
              </a:lnSpc>
              <a:buClr>
                <a:srgbClr val="1167A4"/>
              </a:buClr>
              <a:buSzPts val="2800"/>
            </a:pPr>
            <a:endParaRPr lang="pt-AO" sz="4000" dirty="0">
              <a:solidFill>
                <a:srgbClr val="1167A4"/>
              </a:solidFill>
              <a:ea typeface="Twentieth Century"/>
              <a:cs typeface="Twentieth Century"/>
              <a:sym typeface="Twentieth Century"/>
            </a:endParaRPr>
          </a:p>
          <a:p>
            <a:pPr algn="ctr">
              <a:lnSpc>
                <a:spcPct val="90000"/>
              </a:lnSpc>
              <a:buClr>
                <a:srgbClr val="1167A4"/>
              </a:buClr>
              <a:buSzPts val="2800"/>
            </a:pPr>
            <a:r>
              <a:rPr lang="pt-PT" sz="4000" dirty="0">
                <a:solidFill>
                  <a:srgbClr val="1268A5"/>
                </a:solidFill>
              </a:rPr>
              <a:t>Conclusão</a:t>
            </a:r>
            <a:endParaRPr lang="pt-PT" sz="4000" dirty="0">
              <a:solidFill>
                <a:srgbClr val="1167A4"/>
              </a:solidFill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725424" y="1807905"/>
            <a:ext cx="106436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2400" dirty="0"/>
              <a:t>Após um trabalho árduo e com muita dedicação no desenvolvimento deste projeto da PAP, podemos concluir que a implementação de uma plataforma online para venda de medicamentos é viável e pode oferecer diversos benefícios tanto para o consumidor quanto para a farmácia.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072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3726873" y="178790"/>
            <a:ext cx="5370945" cy="424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pt-PT" sz="3200" dirty="0">
                <a:solidFill>
                  <a:schemeClr val="lt1"/>
                </a:solidFill>
                <a:latin typeface="+mj-lt"/>
                <a:ea typeface="Twentieth Century"/>
                <a:cs typeface="Twentieth Century"/>
                <a:sym typeface="Twentieth Century"/>
              </a:rPr>
              <a:t>Sumário</a:t>
            </a:r>
            <a:endParaRPr sz="3200" dirty="0">
              <a:solidFill>
                <a:schemeClr val="lt1"/>
              </a:solidFill>
              <a:latin typeface="+mj-lt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DDA1451-35B8-26F7-BDD9-2B69CE8EE762}"/>
              </a:ext>
            </a:extLst>
          </p:cNvPr>
          <p:cNvSpPr txBox="1"/>
          <p:nvPr/>
        </p:nvSpPr>
        <p:spPr>
          <a:xfrm>
            <a:off x="801665" y="1227551"/>
            <a:ext cx="1075985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1268A5"/>
                </a:solidFill>
              </a:rPr>
              <a:t>Introdução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1268A5"/>
                </a:solidFill>
              </a:rPr>
              <a:t>Objetivos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1268A5"/>
                </a:solidFill>
              </a:rPr>
              <a:t>Problemática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1268A5"/>
                </a:solidFill>
              </a:rPr>
              <a:t>Solução Desenvolvida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1268A5"/>
                </a:solidFill>
              </a:rPr>
              <a:t>Requisitos Funcionais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1268A5"/>
                </a:solidFill>
              </a:rPr>
              <a:t>Requisitos Não Funcionais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1268A5"/>
                </a:solidFill>
              </a:rPr>
              <a:t>Tecnologias e ferramentas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1268A5"/>
                </a:solidFill>
              </a:rPr>
              <a:t>Diagrama de caso de uso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1268A5"/>
                </a:solidFill>
              </a:rPr>
              <a:t>Módulo de gestão de utilizadores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1268A5"/>
                </a:solidFill>
              </a:rPr>
              <a:t>Módulo de gestão de vendas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pt-BR" sz="2400" dirty="0">
              <a:solidFill>
                <a:srgbClr val="1268A5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pt-BR" sz="2400" dirty="0">
              <a:solidFill>
                <a:srgbClr val="1268A5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pt-BR" sz="2400" dirty="0">
              <a:solidFill>
                <a:srgbClr val="1268A5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pt-BR" sz="2400" dirty="0">
              <a:solidFill>
                <a:srgbClr val="1268A5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pt-BR" sz="2400" dirty="0">
              <a:solidFill>
                <a:srgbClr val="1268A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3726873" y="178790"/>
            <a:ext cx="5370945" cy="424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pt-PT" sz="3200" dirty="0">
                <a:solidFill>
                  <a:schemeClr val="lt1"/>
                </a:solidFill>
                <a:latin typeface="+mj-lt"/>
                <a:ea typeface="Twentieth Century"/>
                <a:cs typeface="Twentieth Century"/>
                <a:sym typeface="Twentieth Century"/>
              </a:rPr>
              <a:t>Introdução</a:t>
            </a:r>
            <a:endParaRPr sz="3200" dirty="0">
              <a:solidFill>
                <a:schemeClr val="lt1"/>
              </a:solidFill>
              <a:latin typeface="+mj-lt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5" name="Google Shape;75;p3"/>
          <p:cNvSpPr txBox="1">
            <a:spLocks noGrp="1"/>
          </p:cNvSpPr>
          <p:nvPr>
            <p:ph type="ctrTitle"/>
          </p:nvPr>
        </p:nvSpPr>
        <p:spPr>
          <a:xfrm>
            <a:off x="701509" y="1028817"/>
            <a:ext cx="10644562" cy="3277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67A4"/>
              </a:buClr>
              <a:buSzPts val="2800"/>
              <a:buFont typeface="Twentieth Century"/>
              <a:buNone/>
            </a:pPr>
            <a:r>
              <a:rPr lang="pt-PT" sz="2400" dirty="0">
                <a:latin typeface="+mj-lt"/>
              </a:rPr>
              <a:t>O </a:t>
            </a:r>
            <a:r>
              <a:rPr lang="pt-BR" sz="2400" dirty="0">
                <a:latin typeface="+mj-lt"/>
              </a:rPr>
              <a:t>Express Farma</a:t>
            </a:r>
            <a:r>
              <a:rPr lang="pt-PT" sz="2400" dirty="0">
                <a:latin typeface="+mj-lt"/>
              </a:rPr>
              <a:t> é um software projetado para automatizar o processo de </a:t>
            </a:r>
            <a:r>
              <a:rPr lang="pt-AO" sz="2400" dirty="0">
                <a:latin typeface="+mj-lt"/>
              </a:rPr>
              <a:t>venda, compra</a:t>
            </a:r>
            <a:r>
              <a:rPr lang="pt-PT" sz="2400" dirty="0">
                <a:latin typeface="+mj-lt"/>
              </a:rPr>
              <a:t>, procura e gerenciamento de </a:t>
            </a:r>
            <a:r>
              <a:rPr lang="pt-AO" sz="2400" dirty="0">
                <a:latin typeface="+mj-lt"/>
              </a:rPr>
              <a:t>produtos farmacêuticos</a:t>
            </a:r>
            <a:r>
              <a:rPr lang="pt-PT" sz="2400" dirty="0">
                <a:latin typeface="+mj-lt"/>
              </a:rPr>
              <a:t>.</a:t>
            </a:r>
            <a:r>
              <a:rPr lang="pt-AO" sz="2400" dirty="0">
                <a:latin typeface="+mj-lt"/>
              </a:rPr>
              <a:t> </a:t>
            </a:r>
            <a:r>
              <a:rPr lang="pt-PT" sz="2400" dirty="0">
                <a:latin typeface="+mj-lt"/>
              </a:rPr>
              <a:t>O sistema possibilita que</a:t>
            </a:r>
            <a:r>
              <a:rPr lang="pt-AO" sz="2400" dirty="0">
                <a:latin typeface="+mj-lt"/>
              </a:rPr>
              <a:t> lojas farmacêuticas vendam e gerenciem facilmelme seu inventário de produtos, além de fornecer aos clientes uma maneira fácil de comprar produtos farmacêuticos.</a:t>
            </a:r>
            <a:endParaRPr sz="2400" b="0" i="0" u="none" strike="noStrike" cap="none" dirty="0">
              <a:solidFill>
                <a:srgbClr val="1167A4"/>
              </a:solidFill>
              <a:latin typeface="+mj-lt"/>
              <a:ea typeface="Twentieth Century"/>
              <a:cs typeface="Twentieth Century"/>
              <a:sym typeface="Twentieth Century"/>
            </a:endParaRPr>
          </a:p>
        </p:txBody>
      </p:sp>
    </p:spTree>
    <p:extLst>
      <p:ext uri="{BB962C8B-B14F-4D97-AF65-F5344CB8AC3E}">
        <p14:creationId xmlns:p14="http://schemas.microsoft.com/office/powerpoint/2010/main" val="2954904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4;p3"/>
          <p:cNvSpPr txBox="1">
            <a:spLocks/>
          </p:cNvSpPr>
          <p:nvPr/>
        </p:nvSpPr>
        <p:spPr>
          <a:xfrm>
            <a:off x="3726873" y="178790"/>
            <a:ext cx="5370945" cy="424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lt1"/>
              </a:buClr>
              <a:buSzPts val="3200"/>
            </a:pPr>
            <a:r>
              <a:rPr lang="pt-PT" sz="3200" dirty="0">
                <a:solidFill>
                  <a:schemeClr val="lt1"/>
                </a:solidFill>
                <a:latin typeface="+mj-lt"/>
                <a:ea typeface="Twentieth Century"/>
                <a:cs typeface="Twentieth Century"/>
                <a:sym typeface="Twentieth Century"/>
              </a:rPr>
              <a:t>Objetivos</a:t>
            </a:r>
          </a:p>
        </p:txBody>
      </p:sp>
      <p:sp>
        <p:nvSpPr>
          <p:cNvPr id="5" name="Google Shape;75;p3"/>
          <p:cNvSpPr txBox="1">
            <a:spLocks/>
          </p:cNvSpPr>
          <p:nvPr/>
        </p:nvSpPr>
        <p:spPr>
          <a:xfrm>
            <a:off x="689317" y="858129"/>
            <a:ext cx="10644562" cy="3277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90000"/>
              </a:lnSpc>
              <a:buClr>
                <a:srgbClr val="1167A4"/>
              </a:buClr>
              <a:buSzPts val="2800"/>
              <a:buFont typeface="Twentieth Century"/>
              <a:buNone/>
            </a:pPr>
            <a:r>
              <a:rPr lang="pt-PT" sz="2800" dirty="0">
                <a:solidFill>
                  <a:srgbClr val="1268A5"/>
                </a:solidFill>
                <a:latin typeface="+mj-lt"/>
              </a:rPr>
              <a:t>Objetivo Geral</a:t>
            </a:r>
          </a:p>
          <a:p>
            <a:pPr algn="just">
              <a:lnSpc>
                <a:spcPct val="90000"/>
              </a:lnSpc>
              <a:buClr>
                <a:srgbClr val="1167A4"/>
              </a:buClr>
              <a:buSzPts val="2800"/>
              <a:buFont typeface="Twentieth Century"/>
              <a:buNone/>
            </a:pPr>
            <a:endParaRPr lang="pt-PT" sz="1200" dirty="0">
              <a:latin typeface="+mj-lt"/>
            </a:endParaRPr>
          </a:p>
          <a:p>
            <a:pPr algn="just">
              <a:lnSpc>
                <a:spcPct val="90000"/>
              </a:lnSpc>
              <a:buClr>
                <a:srgbClr val="1167A4"/>
              </a:buClr>
              <a:buSzPts val="2800"/>
            </a:pPr>
            <a:r>
              <a:rPr lang="pt-BR" sz="2000" dirty="0">
                <a:effectLst/>
                <a:latin typeface="+mj-lt"/>
                <a:ea typeface="Times New Roman" panose="02020603050405020304" pitchFamily="18" charset="0"/>
              </a:rPr>
              <a:t>Desenvolver um sistema eficaz, capaz de facilitar na procura de produtos farmacêuticos da loja mais próxima a nós, como também um controle e gestão da mesma.</a:t>
            </a:r>
            <a:endParaRPr lang="en-GB" sz="2000" dirty="0">
              <a:effectLst/>
              <a:latin typeface="+mj-lt"/>
              <a:ea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Clr>
                <a:srgbClr val="1167A4"/>
              </a:buClr>
              <a:buSzPts val="2800"/>
            </a:pPr>
            <a:endParaRPr lang="en-US" sz="2400" dirty="0">
              <a:latin typeface="+mj-lt"/>
            </a:endParaRPr>
          </a:p>
          <a:p>
            <a:pPr algn="just">
              <a:lnSpc>
                <a:spcPct val="90000"/>
              </a:lnSpc>
              <a:buClr>
                <a:srgbClr val="1167A4"/>
              </a:buClr>
              <a:buSzPts val="2800"/>
            </a:pPr>
            <a:r>
              <a:rPr lang="pt-PT" sz="2800" dirty="0">
                <a:solidFill>
                  <a:srgbClr val="1268A5"/>
                </a:solidFill>
                <a:latin typeface="+mj-lt"/>
              </a:rPr>
              <a:t>Objetivos Específicos</a:t>
            </a:r>
          </a:p>
          <a:p>
            <a:pPr algn="just">
              <a:lnSpc>
                <a:spcPct val="90000"/>
              </a:lnSpc>
              <a:buClr>
                <a:srgbClr val="1167A4"/>
              </a:buClr>
              <a:buSzPts val="2800"/>
            </a:pPr>
            <a:endParaRPr lang="pt-PT" sz="2000" dirty="0">
              <a:solidFill>
                <a:srgbClr val="1268A5"/>
              </a:solidFill>
              <a:latin typeface="+mj-lt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"/>
            </a:pPr>
            <a:r>
              <a:rPr lang="pt-BR" sz="2000" dirty="0">
                <a:effectLst/>
                <a:latin typeface="+mj-lt"/>
                <a:ea typeface="Times New Roman" panose="02020603050405020304" pitchFamily="18" charset="0"/>
              </a:rPr>
              <a:t>Fazer os levantamentos de requisitos;</a:t>
            </a:r>
            <a:endParaRPr lang="en-GB" sz="20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"/>
            </a:pPr>
            <a:r>
              <a:rPr lang="pt-BR" sz="2000" dirty="0">
                <a:effectLst/>
                <a:latin typeface="+mj-lt"/>
                <a:ea typeface="Times New Roman" panose="02020603050405020304" pitchFamily="18" charset="0"/>
              </a:rPr>
              <a:t>Fazer integração das lojas farmacêuticas disponíveis no mercado na aplicação;</a:t>
            </a:r>
          </a:p>
          <a:p>
            <a:pPr marL="342900" lvl="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"/>
            </a:pPr>
            <a:r>
              <a:rPr lang="pt-BR" sz="2000" dirty="0">
                <a:effectLst/>
                <a:latin typeface="+mj-lt"/>
                <a:ea typeface="Times New Roman" panose="02020603050405020304" pitchFamily="18" charset="0"/>
              </a:rPr>
              <a:t>Implementar o Google Maps na aplicação;</a:t>
            </a:r>
            <a:endParaRPr lang="en-GB" sz="20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"/>
            </a:pPr>
            <a:r>
              <a:rPr lang="pt-BR" sz="2000" dirty="0">
                <a:effectLst/>
                <a:latin typeface="+mj-lt"/>
                <a:ea typeface="Times New Roman" panose="02020603050405020304" pitchFamily="18" charset="0"/>
              </a:rPr>
              <a:t>Implementar métodos de pagamento;</a:t>
            </a:r>
            <a:r>
              <a:rPr lang="en-GB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</a:p>
          <a:p>
            <a:pPr marL="342900" lvl="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"/>
            </a:pPr>
            <a:r>
              <a:rPr lang="pt-BR" sz="2000" dirty="0">
                <a:effectLst/>
                <a:latin typeface="+mj-lt"/>
                <a:ea typeface="Times New Roman" panose="02020603050405020304" pitchFamily="18" charset="0"/>
              </a:rPr>
              <a:t>Construir um sistema de gerenciamento de estoque para garantir a disponibilidade dos produtos e evitar problemas de ruptura de estoque; </a:t>
            </a:r>
            <a:endParaRPr lang="en-GB" sz="2000" dirty="0">
              <a:effectLst/>
              <a:latin typeface="+mj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455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4;p3"/>
          <p:cNvSpPr txBox="1">
            <a:spLocks/>
          </p:cNvSpPr>
          <p:nvPr/>
        </p:nvSpPr>
        <p:spPr>
          <a:xfrm>
            <a:off x="3726873" y="178790"/>
            <a:ext cx="5370945" cy="424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lt1"/>
              </a:buClr>
              <a:buSzPts val="3200"/>
            </a:pPr>
            <a:r>
              <a:rPr lang="pt-PT" sz="3200" dirty="0">
                <a:solidFill>
                  <a:schemeClr val="lt1"/>
                </a:solidFill>
                <a:latin typeface="+mj-lt"/>
                <a:ea typeface="Twentieth Century"/>
                <a:cs typeface="Twentieth Century"/>
                <a:sym typeface="Twentieth Century"/>
              </a:rPr>
              <a:t>Problemática</a:t>
            </a:r>
          </a:p>
        </p:txBody>
      </p:sp>
      <p:sp>
        <p:nvSpPr>
          <p:cNvPr id="7" name="Google Shape;75;p3"/>
          <p:cNvSpPr txBox="1">
            <a:spLocks/>
          </p:cNvSpPr>
          <p:nvPr/>
        </p:nvSpPr>
        <p:spPr>
          <a:xfrm>
            <a:off x="701509" y="1053201"/>
            <a:ext cx="10644562" cy="3277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sz="2000" dirty="0">
                <a:effectLst/>
                <a:latin typeface="+mj-lt"/>
                <a:ea typeface="Times New Roman" panose="02020603050405020304" pitchFamily="18" charset="0"/>
              </a:rPr>
              <a:t>Muitas das vezes, tem se verificado pessoas com enormes dificuldades na procura de produtos farmacêuticos da loja mais próxima a si. Sem referenciar que, às vezes, saímos para comprar um medicamento a uma determinada loja sem saber se aquele produto estaria disponível, o que, causaria gastos na deslocação e procura de um produto farmacêutico. </a:t>
            </a:r>
            <a:endParaRPr lang="pt-AO" sz="2000" dirty="0">
              <a:effectLst/>
              <a:latin typeface="+mj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562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4;p3"/>
          <p:cNvSpPr txBox="1">
            <a:spLocks/>
          </p:cNvSpPr>
          <p:nvPr/>
        </p:nvSpPr>
        <p:spPr>
          <a:xfrm>
            <a:off x="3726873" y="178790"/>
            <a:ext cx="5370945" cy="424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lt1"/>
              </a:buClr>
              <a:buSzPts val="3200"/>
            </a:pPr>
            <a:r>
              <a:rPr lang="pt-PT" sz="3200" dirty="0">
                <a:solidFill>
                  <a:schemeClr val="lt1"/>
                </a:solidFill>
                <a:latin typeface="+mj-lt"/>
                <a:ea typeface="Twentieth Century"/>
                <a:cs typeface="Twentieth Century"/>
                <a:sym typeface="Twentieth Century"/>
              </a:rPr>
              <a:t>Solução desenvolvida</a:t>
            </a:r>
          </a:p>
        </p:txBody>
      </p:sp>
      <p:sp>
        <p:nvSpPr>
          <p:cNvPr id="5" name="Google Shape;75;p3"/>
          <p:cNvSpPr txBox="1">
            <a:spLocks/>
          </p:cNvSpPr>
          <p:nvPr/>
        </p:nvSpPr>
        <p:spPr>
          <a:xfrm>
            <a:off x="510673" y="1634743"/>
            <a:ext cx="10644562" cy="3277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lvl="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"/>
            </a:pPr>
            <a:r>
              <a:rPr lang="pt-PT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Facilidade na compra de produtos farmacêuticos; </a:t>
            </a:r>
            <a:endParaRPr lang="en-GB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"/>
            </a:pPr>
            <a:r>
              <a:rPr lang="pt-PT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Controle e gestão dos produtos; </a:t>
            </a:r>
            <a:endParaRPr lang="en-GB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"/>
            </a:pPr>
            <a:r>
              <a:rPr lang="pt-PT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Tempo economizado;</a:t>
            </a:r>
            <a:endParaRPr lang="en-GB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"/>
            </a:pPr>
            <a:r>
              <a:rPr lang="pt-PT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Gastos desnecessários de filas;</a:t>
            </a:r>
            <a:endParaRPr lang="en-GB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"/>
            </a:pPr>
            <a:r>
              <a:rPr lang="pt-PT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Facilidade no uso do sistema;</a:t>
            </a:r>
            <a:endParaRPr lang="en-GB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"/>
            </a:pPr>
            <a:r>
              <a:rPr lang="pt-PT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Melhoria do atendimento ao cliente;</a:t>
            </a:r>
            <a:endParaRPr lang="en-GB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pt-PT" sz="2000" dirty="0"/>
              <a:t>  </a:t>
            </a:r>
            <a:endParaRPr lang="en-US" sz="20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C15E072-8CED-5474-318B-C6EA70A45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070" y="1810107"/>
            <a:ext cx="5156651" cy="287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818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4;p3"/>
          <p:cNvSpPr txBox="1">
            <a:spLocks/>
          </p:cNvSpPr>
          <p:nvPr/>
        </p:nvSpPr>
        <p:spPr>
          <a:xfrm>
            <a:off x="3726873" y="178790"/>
            <a:ext cx="5370945" cy="424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lt1"/>
              </a:buClr>
              <a:buSzPts val="3200"/>
            </a:pPr>
            <a:r>
              <a:rPr lang="pt-PT" sz="3200" dirty="0">
                <a:solidFill>
                  <a:schemeClr val="lt1"/>
                </a:solidFill>
                <a:latin typeface="+mj-lt"/>
                <a:ea typeface="Twentieth Century"/>
                <a:cs typeface="Twentieth Century"/>
                <a:sym typeface="Twentieth Century"/>
              </a:rPr>
              <a:t>Requisitos Funcionais</a:t>
            </a:r>
          </a:p>
        </p:txBody>
      </p:sp>
      <p:sp>
        <p:nvSpPr>
          <p:cNvPr id="5" name="Google Shape;75;p3"/>
          <p:cNvSpPr txBox="1">
            <a:spLocks/>
          </p:cNvSpPr>
          <p:nvPr/>
        </p:nvSpPr>
        <p:spPr>
          <a:xfrm>
            <a:off x="689317" y="858129"/>
            <a:ext cx="10644562" cy="3277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90000"/>
              </a:lnSpc>
              <a:buClr>
                <a:srgbClr val="1167A4"/>
              </a:buClr>
              <a:buSzPts val="2800"/>
              <a:buFont typeface="Twentieth Century"/>
              <a:buNone/>
            </a:pPr>
            <a:endParaRPr lang="pt-PT" sz="3200">
              <a:solidFill>
                <a:srgbClr val="1268A5"/>
              </a:solidFill>
              <a:latin typeface="+mj-lt"/>
            </a:endParaRP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000">
                <a:effectLst/>
                <a:latin typeface="+mj-lt"/>
                <a:ea typeface="Times New Roman" panose="02020603050405020304" pitchFamily="18" charset="0"/>
              </a:rPr>
              <a:t>Cadastrar clientes e farmácias;</a:t>
            </a:r>
            <a:endParaRPr lang="pt-AO" sz="2000">
              <a:effectLst/>
              <a:latin typeface="+mj-lt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000">
                <a:effectLst/>
                <a:latin typeface="+mj-lt"/>
                <a:ea typeface="Times New Roman" panose="02020603050405020304" pitchFamily="18" charset="0"/>
              </a:rPr>
              <a:t>Catalogar  produtos ;</a:t>
            </a:r>
            <a:endParaRPr lang="pt-AO" sz="2000">
              <a:effectLst/>
              <a:latin typeface="+mj-lt"/>
              <a:ea typeface="Times New Roman" panose="02020603050405020304" pitchFamily="18" charset="0"/>
            </a:endParaRPr>
          </a:p>
          <a:p>
            <a:pPr marL="342900" lvl="1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000">
                <a:effectLst/>
                <a:latin typeface="+mj-lt"/>
                <a:ea typeface="Times New Roman" panose="02020603050405020304" pitchFamily="18" charset="0"/>
              </a:rPr>
              <a:t>Gerar relatórios e análises de vendas; </a:t>
            </a:r>
            <a:endParaRPr lang="en-US" sz="200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000">
                <a:effectLst/>
                <a:latin typeface="+mj-lt"/>
                <a:ea typeface="Times New Roman" panose="02020603050405020304" pitchFamily="18" charset="0"/>
              </a:rPr>
              <a:t>Controlar estoque;</a:t>
            </a:r>
            <a:endParaRPr lang="en-US" sz="200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000">
                <a:effectLst/>
                <a:latin typeface="+mj-lt"/>
                <a:ea typeface="Times New Roman" panose="02020603050405020304" pitchFamily="18" charset="0"/>
              </a:rPr>
              <a:t>Rastrear de pedidos;</a:t>
            </a:r>
            <a:endParaRPr lang="pt-AO" sz="2000">
              <a:effectLst/>
              <a:latin typeface="+mj-lt"/>
              <a:ea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Clr>
                <a:srgbClr val="1167A4"/>
              </a:buClr>
              <a:buSzPts val="2800"/>
              <a:buFont typeface="Twentieth Century"/>
              <a:buNone/>
            </a:pPr>
            <a:endParaRPr lang="pt-PT" sz="3200" dirty="0">
              <a:solidFill>
                <a:srgbClr val="1268A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8528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4;p3"/>
          <p:cNvSpPr txBox="1">
            <a:spLocks/>
          </p:cNvSpPr>
          <p:nvPr/>
        </p:nvSpPr>
        <p:spPr>
          <a:xfrm>
            <a:off x="3726873" y="178790"/>
            <a:ext cx="5370945" cy="424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lt1"/>
              </a:buClr>
              <a:buSzPts val="3200"/>
            </a:pPr>
            <a:r>
              <a:rPr lang="pt-PT" sz="3200" dirty="0">
                <a:solidFill>
                  <a:schemeClr val="lt1"/>
                </a:solidFill>
                <a:latin typeface="+mj-lt"/>
                <a:ea typeface="Twentieth Century"/>
                <a:cs typeface="Twentieth Century"/>
                <a:sym typeface="Twentieth Century"/>
              </a:rPr>
              <a:t>Requisitos Não Funcionais</a:t>
            </a:r>
          </a:p>
        </p:txBody>
      </p:sp>
      <p:sp>
        <p:nvSpPr>
          <p:cNvPr id="5" name="Google Shape;75;p3"/>
          <p:cNvSpPr txBox="1">
            <a:spLocks/>
          </p:cNvSpPr>
          <p:nvPr/>
        </p:nvSpPr>
        <p:spPr>
          <a:xfrm>
            <a:off x="689317" y="858129"/>
            <a:ext cx="10644562" cy="3277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90000"/>
              </a:lnSpc>
              <a:buClr>
                <a:srgbClr val="1167A4"/>
              </a:buClr>
              <a:buSzPts val="2800"/>
            </a:pPr>
            <a:endParaRPr lang="en-US" sz="2800" b="1" dirty="0">
              <a:latin typeface="+mj-lt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"/>
            </a:pPr>
            <a:r>
              <a:rPr lang="pt-BR" sz="2000" dirty="0">
                <a:effectLst/>
                <a:latin typeface="+mj-lt"/>
                <a:ea typeface="Times New Roman" panose="02020603050405020304" pitchFamily="18" charset="0"/>
              </a:rPr>
              <a:t>Escalabilidade</a:t>
            </a:r>
            <a:endParaRPr lang="pt-AO" sz="20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"/>
            </a:pPr>
            <a:r>
              <a:rPr lang="pt-BR" sz="2000" dirty="0">
                <a:effectLst/>
                <a:latin typeface="+mj-lt"/>
                <a:ea typeface="Times New Roman" panose="02020603050405020304" pitchFamily="18" charset="0"/>
              </a:rPr>
              <a:t>Desempenho</a:t>
            </a:r>
            <a:endParaRPr lang="pt-AO" sz="20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"/>
            </a:pPr>
            <a:r>
              <a:rPr lang="pt-BR" sz="2000" dirty="0">
                <a:effectLst/>
                <a:latin typeface="+mj-lt"/>
                <a:ea typeface="Times New Roman" panose="02020603050405020304" pitchFamily="18" charset="0"/>
              </a:rPr>
              <a:t>Usabilidade</a:t>
            </a:r>
            <a:endParaRPr lang="pt-AO" sz="20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"/>
            </a:pPr>
            <a:r>
              <a:rPr lang="pt-BR" sz="2000" dirty="0">
                <a:effectLst/>
                <a:latin typeface="+mj-lt"/>
                <a:ea typeface="Times New Roman" panose="02020603050405020304" pitchFamily="18" charset="0"/>
              </a:rPr>
              <a:t>Confiabilidade</a:t>
            </a:r>
            <a:endParaRPr lang="pt-AO" sz="20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"/>
            </a:pPr>
            <a:r>
              <a:rPr lang="pt-BR" sz="2000" dirty="0">
                <a:effectLst/>
                <a:latin typeface="+mj-lt"/>
                <a:ea typeface="Times New Roman" panose="02020603050405020304" pitchFamily="18" charset="0"/>
              </a:rPr>
              <a:t>Disponibilidade</a:t>
            </a:r>
            <a:endParaRPr lang="pt-AO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Clr>
                <a:srgbClr val="1167A4"/>
              </a:buClr>
              <a:buSzPts val="2800"/>
            </a:pPr>
            <a:endParaRPr lang="pt-PT" sz="2000" dirty="0">
              <a:latin typeface="+mj-lt"/>
            </a:endParaRPr>
          </a:p>
          <a:p>
            <a:pPr algn="just">
              <a:lnSpc>
                <a:spcPct val="90000"/>
              </a:lnSpc>
              <a:buClr>
                <a:srgbClr val="1167A4"/>
              </a:buClr>
              <a:buSzPts val="2800"/>
            </a:pPr>
            <a:endParaRPr lang="en-US" sz="2800"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90000"/>
              </a:lnSpc>
              <a:buClr>
                <a:srgbClr val="1167A4"/>
              </a:buClr>
              <a:buSzPts val="2800"/>
              <a:buFont typeface="Twentieth Century"/>
              <a:buNone/>
            </a:pPr>
            <a:endParaRPr lang="pt-PT" sz="3200" dirty="0">
              <a:solidFill>
                <a:srgbClr val="1268A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1968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>
            <a:spLocks noGrp="1"/>
          </p:cNvSpPr>
          <p:nvPr>
            <p:ph type="subTitle" idx="1"/>
          </p:nvPr>
        </p:nvSpPr>
        <p:spPr>
          <a:xfrm rot="10800000" flipV="1">
            <a:off x="3235567" y="29082"/>
            <a:ext cx="6471139" cy="1716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ts val="3600"/>
            </a:pPr>
            <a:r>
              <a:rPr lang="pt-PT" sz="36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Tecnologias e Ferramentas</a:t>
            </a:r>
          </a:p>
          <a:p>
            <a:pPr>
              <a:spcBef>
                <a:spcPts val="0"/>
              </a:spcBef>
              <a:buClr>
                <a:schemeClr val="lt1"/>
              </a:buClr>
              <a:buSzPts val="3600"/>
            </a:pPr>
            <a:endParaRPr lang="pt-PT" sz="3600" dirty="0">
              <a:solidFill>
                <a:schemeClr val="lt1"/>
              </a:solidFill>
              <a:latin typeface="+mj-lt"/>
              <a:ea typeface="Twentieth Century"/>
              <a:cs typeface="Twentieth Century"/>
              <a:sym typeface="Twentieth Century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endParaRPr sz="36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" name="Google Shape;75;p13">
            <a:extLst>
              <a:ext uri="{FF2B5EF4-FFF2-40B4-BE49-F238E27FC236}">
                <a16:creationId xmlns:a16="http://schemas.microsoft.com/office/drawing/2014/main" id="{8E31FAB1-B8FB-1752-2EE7-60BD413FB28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82931" y="844062"/>
            <a:ext cx="10927342" cy="555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pt-PT" sz="30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Twentieth Century"/>
                <a:sym typeface="Twentieth Century"/>
              </a:rPr>
              <a:t>	</a:t>
            </a:r>
            <a:r>
              <a:rPr lang="pt-PT" sz="32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Twentieth Century"/>
                <a:sym typeface="Twentieth Century"/>
              </a:rPr>
              <a:t>	</a:t>
            </a:r>
            <a:endParaRPr sz="3000" b="0" i="0" u="none" strike="noStrike" cap="none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Twentieth Century"/>
              <a:sym typeface="Twentieth Century"/>
            </a:endParaRPr>
          </a:p>
        </p:txBody>
      </p:sp>
      <p:pic>
        <p:nvPicPr>
          <p:cNvPr id="3" name="Picture 2" descr="Node.js - O que é, como funciona e quais as vantagens | OPUS">
            <a:extLst>
              <a:ext uri="{FF2B5EF4-FFF2-40B4-BE49-F238E27FC236}">
                <a16:creationId xmlns:a16="http://schemas.microsoft.com/office/drawing/2014/main" id="{49C484A5-9591-A1D0-2CD4-396A92821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92" y="915274"/>
            <a:ext cx="2012745" cy="1207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Express - Node.js web application framework">
            <a:extLst>
              <a:ext uri="{FF2B5EF4-FFF2-40B4-BE49-F238E27FC236}">
                <a16:creationId xmlns:a16="http://schemas.microsoft.com/office/drawing/2014/main" id="{22F95EE6-EFF0-F6C0-F150-1A2385D01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71" y="2320865"/>
            <a:ext cx="2472588" cy="892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4" descr="JavaScript.com - Home | Facebook">
            <a:extLst>
              <a:ext uri="{FF2B5EF4-FFF2-40B4-BE49-F238E27FC236}">
                <a16:creationId xmlns:a16="http://schemas.microsoft.com/office/drawing/2014/main" id="{033166EB-CD4D-3999-A3A3-49050B2B0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314" y="3589497"/>
            <a:ext cx="1108302" cy="110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8" descr="Node.js Express (4.x) EJS — Como usar funções durante a renderização | by  Marcelo Vismari | Medium">
            <a:extLst>
              <a:ext uri="{FF2B5EF4-FFF2-40B4-BE49-F238E27FC236}">
                <a16:creationId xmlns:a16="http://schemas.microsoft.com/office/drawing/2014/main" id="{E94D3EC8-8A1B-9B93-CDAD-6479F3FCC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270" y="5267920"/>
            <a:ext cx="1494387" cy="73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958" y="2777339"/>
            <a:ext cx="1690183" cy="169018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70" t="25632" r="2262" b="29616"/>
          <a:stretch/>
        </p:blipFill>
        <p:spPr>
          <a:xfrm>
            <a:off x="7852637" y="4905337"/>
            <a:ext cx="3708138" cy="82905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33505D0-8D53-7E03-157F-85734555346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8819" t="11114" r="21564" b="11304"/>
          <a:stretch/>
        </p:blipFill>
        <p:spPr>
          <a:xfrm>
            <a:off x="3590083" y="4680700"/>
            <a:ext cx="964525" cy="125518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C135773-0D71-5F95-D5BB-2BFD5E560B0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18246" y="3315947"/>
            <a:ext cx="1195387" cy="957262"/>
          </a:xfrm>
          <a:prstGeom prst="round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1B56BF07-741E-D91D-CB28-AA92566E05C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61665" y="1624951"/>
            <a:ext cx="908548" cy="128350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03D9844-0CE9-25F1-B927-43D9A0FC237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23079" y="1054453"/>
            <a:ext cx="2832829" cy="1593466"/>
          </a:xfrm>
          <a:prstGeom prst="rect">
            <a:avLst/>
          </a:prstGeom>
        </p:spPr>
      </p:pic>
      <p:sp>
        <p:nvSpPr>
          <p:cNvPr id="12" name="Google Shape;85;p5">
            <a:extLst>
              <a:ext uri="{FF2B5EF4-FFF2-40B4-BE49-F238E27FC236}">
                <a16:creationId xmlns:a16="http://schemas.microsoft.com/office/drawing/2014/main" id="{31451304-5E4B-FD36-4EAB-D6D72EAC4B94}"/>
              </a:ext>
            </a:extLst>
          </p:cNvPr>
          <p:cNvSpPr txBox="1">
            <a:spLocks/>
          </p:cNvSpPr>
          <p:nvPr/>
        </p:nvSpPr>
        <p:spPr>
          <a:xfrm rot="10800000" flipV="1">
            <a:off x="5336725" y="2396069"/>
            <a:ext cx="3016979" cy="957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spcBef>
                <a:spcPts val="0"/>
              </a:spcBef>
              <a:buClr>
                <a:schemeClr val="lt1"/>
              </a:buClr>
              <a:buSzPts val="3600"/>
            </a:pPr>
            <a:r>
              <a:rPr lang="pt-PT" sz="3600" dirty="0">
                <a:solidFill>
                  <a:schemeClr val="tx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Google Maps</a:t>
            </a:r>
          </a:p>
          <a:p>
            <a:pPr>
              <a:spcBef>
                <a:spcPts val="0"/>
              </a:spcBef>
              <a:buClr>
                <a:schemeClr val="lt1"/>
              </a:buClr>
              <a:buSzPts val="3600"/>
            </a:pPr>
            <a:endParaRPr lang="pt-PT" sz="3600" dirty="0">
              <a:solidFill>
                <a:schemeClr val="tx1"/>
              </a:solidFill>
              <a:latin typeface="+mj-lt"/>
              <a:ea typeface="Twentieth Century"/>
              <a:cs typeface="Twentieth Century"/>
              <a:sym typeface="Twentieth Century"/>
            </a:endParaRPr>
          </a:p>
          <a:p>
            <a:pPr>
              <a:spcBef>
                <a:spcPts val="0"/>
              </a:spcBef>
              <a:buClr>
                <a:schemeClr val="lt1"/>
              </a:buClr>
              <a:buSzPts val="3600"/>
            </a:pPr>
            <a:endParaRPr lang="pt-PT" sz="3600" dirty="0">
              <a:solidFill>
                <a:schemeClr val="tx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" name="Google Shape;85;p5">
            <a:extLst>
              <a:ext uri="{FF2B5EF4-FFF2-40B4-BE49-F238E27FC236}">
                <a16:creationId xmlns:a16="http://schemas.microsoft.com/office/drawing/2014/main" id="{92BD8EA6-9765-A7C8-B865-BC16B955B38B}"/>
              </a:ext>
            </a:extLst>
          </p:cNvPr>
          <p:cNvSpPr txBox="1">
            <a:spLocks/>
          </p:cNvSpPr>
          <p:nvPr/>
        </p:nvSpPr>
        <p:spPr>
          <a:xfrm rot="10800000" flipV="1">
            <a:off x="5301306" y="3186386"/>
            <a:ext cx="3016979" cy="957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spcBef>
                <a:spcPts val="0"/>
              </a:spcBef>
              <a:buClr>
                <a:schemeClr val="lt1"/>
              </a:buClr>
              <a:buSzPts val="3600"/>
            </a:pPr>
            <a:r>
              <a:rPr lang="pt-PT" sz="3600" dirty="0">
                <a:solidFill>
                  <a:schemeClr val="tx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PayPal Sandbox</a:t>
            </a:r>
          </a:p>
        </p:txBody>
      </p:sp>
    </p:spTree>
    <p:extLst>
      <p:ext uri="{BB962C8B-B14F-4D97-AF65-F5344CB8AC3E}">
        <p14:creationId xmlns:p14="http://schemas.microsoft.com/office/powerpoint/2010/main" val="20058231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delo de apresentação personalizad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1563</TotalTime>
  <Words>499</Words>
  <Application>Microsoft Office PowerPoint</Application>
  <PresentationFormat>Widescreen</PresentationFormat>
  <Paragraphs>76</Paragraphs>
  <Slides>15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15</vt:i4>
      </vt:variant>
    </vt:vector>
  </HeadingPairs>
  <TitlesOfParts>
    <vt:vector size="24" baseType="lpstr">
      <vt:lpstr>Twentieth Century</vt:lpstr>
      <vt:lpstr>Roboto</vt:lpstr>
      <vt:lpstr>Arial</vt:lpstr>
      <vt:lpstr>Calibri</vt:lpstr>
      <vt:lpstr>Wingdings</vt:lpstr>
      <vt:lpstr>Times New Roman</vt:lpstr>
      <vt:lpstr>Tema do Office</vt:lpstr>
      <vt:lpstr>1_Personalizar design</vt:lpstr>
      <vt:lpstr>Modelo de apresentação personalizado</vt:lpstr>
      <vt:lpstr>Sistema de gestão para farmácias   “Express Farma” </vt:lpstr>
      <vt:lpstr>Apresentação do PowerPoint</vt:lpstr>
      <vt:lpstr>O Express Farma é um software projetado para automatizar o processo de venda, compra, procura e gerenciamento de produtos farmacêuticos. O sistema possibilita que lojas farmacêuticas vendam e gerenciem facilmelme seu inventário de produtos, além de fornecer aos clientes uma maneira fácil de comprar produtos farmacêuticos.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  </vt:lpstr>
      <vt:lpstr> 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Gestão de Rentalcars</dc:title>
  <dc:creator>N´GOLA DIGITAL</dc:creator>
  <cp:lastModifiedBy>José Ângelo</cp:lastModifiedBy>
  <cp:revision>91</cp:revision>
  <dcterms:created xsi:type="dcterms:W3CDTF">2020-07-29T14:11:07Z</dcterms:created>
  <dcterms:modified xsi:type="dcterms:W3CDTF">2024-06-11T20:00:09Z</dcterms:modified>
</cp:coreProperties>
</file>