
<file path=[Content_Types].xml><?xml version="1.0" encoding="utf-8"?>
<Types xmlns="http://schemas.openxmlformats.org/package/2006/content-types">
  <Default Extension="rels" ContentType="application/vnd.openxmlformats-package.relationships+xml"/>
  <Default Extension="xml" ContentType="application/xml"/>
  <Override PartName="/docProps/core.xml" ContentType="application/vnd.openxmlformats-package.core-properties+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7772400" cy="100584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PictId0" Type="http://schemas.openxmlformats.org/officeDocument/2006/relationships/image" Target="../media/image1.jpeg"/><Relationship Id="rPictId1" Type="http://schemas.openxmlformats.org/officeDocument/2006/relationships/image" Target="../media/image2.jpeg"/><Relationship Id="rPictId2" Type="http://schemas.openxmlformats.org/officeDocument/2006/relationships/image" Target="../media/image3.jpeg"/><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1.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openjfx.io/" TargetMode="External"/></Relationships>
</file>

<file path=ppt/slides/_rels/slide12.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https://github.com/davidguox8/Estructura-de-Datos/tree/main/Unidad%20III%20-%20ED/Ejercicios" TargetMode="Externa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PictId0" Type="http://schemas.openxmlformats.org/officeDocument/2006/relationships/image" Target="../media/image4.jpeg"/><Relationship Id="rPictId1" Type="http://schemas.openxmlformats.org/officeDocument/2006/relationships/image" Target="../media/image5.jpeg"/><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PictId0" Type="http://schemas.openxmlformats.org/officeDocument/2006/relationships/image" Target="../media/image6.jpeg"/><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PictId0" Type="http://schemas.openxmlformats.org/officeDocument/2006/relationships/image" Target="../media/image7.jpeg"/><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PictId0" Type="http://schemas.openxmlformats.org/officeDocument/2006/relationships/image" Target="../media/image8.jpeg"/><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PictId0" Type="http://schemas.openxmlformats.org/officeDocument/2006/relationships/image" Target="../media/image9.jpeg"/><Relationship Id="rPictId1" Type="http://schemas.openxmlformats.org/officeDocument/2006/relationships/image" Target="../media/image10.jpeg"/><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PictId0" Type="http://schemas.openxmlformats.org/officeDocument/2006/relationships/image" Target="../media/image11.jpeg"/><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146048" y="457200"/>
            <a:ext cx="591312" cy="573024"/>
          </a:xfrm>
          <a:prstGeom prst="rect">
            <a:avLst/>
          </a:prstGeom>
        </p:spPr>
      </p:pic>
      <p:pic>
        <p:nvPicPr>
          <p:cNvPr id="3" name=""/>
          <p:cNvPicPr>
            <a:picLocks noChangeAspect="1"/>
          </p:cNvPicPr>
          <p:nvPr/>
        </p:nvPicPr>
        <p:blipFill>
          <a:blip r:embed="rPictId1"/>
          <a:stretch>
            <a:fillRect/>
          </a:stretch>
        </p:blipFill>
        <p:spPr>
          <a:xfrm>
            <a:off x="4511040" y="457200"/>
            <a:ext cx="374904" cy="536448"/>
          </a:xfrm>
          <a:prstGeom prst="rect">
            <a:avLst/>
          </a:prstGeom>
        </p:spPr>
      </p:pic>
      <p:pic>
        <p:nvPicPr>
          <p:cNvPr id="4" name=""/>
          <p:cNvPicPr>
            <a:picLocks noChangeAspect="1"/>
          </p:cNvPicPr>
          <p:nvPr/>
        </p:nvPicPr>
        <p:blipFill>
          <a:blip r:embed="rPictId2"/>
          <a:stretch>
            <a:fillRect/>
          </a:stretch>
        </p:blipFill>
        <p:spPr>
          <a:xfrm>
            <a:off x="6281928" y="457200"/>
            <a:ext cx="655320" cy="390144"/>
          </a:xfrm>
          <a:prstGeom prst="rect">
            <a:avLst/>
          </a:prstGeom>
        </p:spPr>
      </p:pic>
      <p:sp>
        <p:nvSpPr>
          <p:cNvPr id="5" name=""/>
          <p:cNvSpPr/>
          <p:nvPr/>
        </p:nvSpPr>
        <p:spPr>
          <a:xfrm>
            <a:off x="1130808" y="643128"/>
            <a:ext cx="91440" cy="201168"/>
          </a:xfrm>
          <a:prstGeom prst="rect">
            <a:avLst/>
          </a:prstGeom>
        </p:spPr>
        <p:txBody>
          <a:bodyPr lIns="0" tIns="0" rIns="0" bIns="0" vert="vert270" wrap="none">
            <a:noAutofit/>
          </a:bodyPr>
          <a:p>
            <a:pPr indent="0"/>
            <a:r>
              <a:rPr lang="en-US" i="1" sz="500">
                <a:solidFill>
                  <a:srgbClr val="BE9760"/>
                </a:solidFill>
                <a:latin typeface="Calibri"/>
              </a:rPr>
              <a:t>gttiES</a:t>
            </a:r>
          </a:p>
        </p:txBody>
      </p:sp>
      <p:sp>
        <p:nvSpPr>
          <p:cNvPr id="6" name=""/>
          <p:cNvSpPr/>
          <p:nvPr/>
        </p:nvSpPr>
        <p:spPr>
          <a:xfrm>
            <a:off x="1783080" y="445008"/>
            <a:ext cx="2127504" cy="502920"/>
          </a:xfrm>
          <a:prstGeom prst="rect">
            <a:avLst/>
          </a:prstGeom>
        </p:spPr>
        <p:txBody>
          <a:bodyPr lIns="0" tIns="0" rIns="0" bIns="0">
            <a:noAutofit/>
          </a:bodyPr>
          <a:p>
            <a:pPr indent="0">
              <a:spcAft>
                <a:spcPts val="210"/>
              </a:spcAft>
            </a:pPr>
            <a:r>
              <a:rPr lang="es" b="1" sz="2500">
                <a:solidFill>
                  <a:srgbClr val="A32145"/>
                </a:solidFill>
                <a:latin typeface="Georgia"/>
              </a:rPr>
              <a:t>EDUCACIÓN</a:t>
            </a:r>
          </a:p>
          <a:p>
            <a:pPr indent="0"/>
            <a:r>
              <a:rPr lang="es" b="1" sz="450" spc="50">
                <a:solidFill>
                  <a:srgbClr val="BE9760"/>
                </a:solidFill>
                <a:latin typeface="Arial"/>
              </a:rPr>
              <a:t>SECRETARÍA DE EDUCACIÓN PÚBLICA</a:t>
            </a:r>
          </a:p>
        </p:txBody>
      </p:sp>
      <p:sp>
        <p:nvSpPr>
          <p:cNvPr id="7" name=""/>
          <p:cNvSpPr/>
          <p:nvPr/>
        </p:nvSpPr>
        <p:spPr>
          <a:xfrm>
            <a:off x="4895088" y="630936"/>
            <a:ext cx="713232" cy="192024"/>
          </a:xfrm>
          <a:prstGeom prst="rect">
            <a:avLst/>
          </a:prstGeom>
        </p:spPr>
        <p:txBody>
          <a:bodyPr lIns="0" tIns="0" rIns="0" bIns="0">
            <a:noAutofit/>
          </a:bodyPr>
          <a:p>
            <a:pPr algn="ctr" indent="0">
              <a:lnSpc>
                <a:spcPts val="648"/>
              </a:lnSpc>
            </a:pPr>
            <a:r>
              <a:rPr lang="es" sz="550">
                <a:solidFill>
                  <a:srgbClr val="1E355E"/>
                </a:solidFill>
                <a:latin typeface="Calibri"/>
              </a:rPr>
              <a:t>TECNOLÓGICO NACIONAL DE MEXICO</a:t>
            </a:r>
          </a:p>
        </p:txBody>
      </p:sp>
      <p:sp>
        <p:nvSpPr>
          <p:cNvPr id="8" name=""/>
          <p:cNvSpPr/>
          <p:nvPr/>
        </p:nvSpPr>
        <p:spPr>
          <a:xfrm>
            <a:off x="6370320" y="868680"/>
            <a:ext cx="579120" cy="137160"/>
          </a:xfrm>
          <a:prstGeom prst="rect">
            <a:avLst/>
          </a:prstGeom>
        </p:spPr>
        <p:txBody>
          <a:bodyPr lIns="0" tIns="0" rIns="0" bIns="0">
            <a:noAutofit/>
          </a:bodyPr>
          <a:p>
            <a:pPr indent="0"/>
            <a:r>
              <a:rPr lang="es" sz="500">
                <a:solidFill>
                  <a:srgbClr val="6C6B6B"/>
                </a:solidFill>
                <a:latin typeface="Georgia"/>
              </a:rPr>
              <a:t>•ormno ncMXúcico</a:t>
            </a:r>
          </a:p>
          <a:p>
            <a:pPr indent="0"/>
            <a:r>
              <a:rPr lang="es" sz="400">
                <a:solidFill>
                  <a:srgbClr val="6C6B6B"/>
                </a:solidFill>
                <a:latin typeface="Georgia"/>
              </a:rPr>
              <a:t>M </a:t>
            </a:r>
            <a:r>
              <a:rPr lang="en-US" sz="400">
                <a:solidFill>
                  <a:srgbClr val="6C6B6B"/>
                </a:solidFill>
                <a:latin typeface="Georgia"/>
              </a:rPr>
              <a:t>mOtiTfSA </a:t>
            </a:r>
            <a:r>
              <a:rPr lang="es" sz="400">
                <a:solidFill>
                  <a:srgbClr val="6C6B6B"/>
                </a:solidFill>
                <a:latin typeface="Georgia"/>
              </a:rPr>
              <a:t>CCMUUAP*</a:t>
            </a:r>
          </a:p>
        </p:txBody>
      </p:sp>
      <p:sp>
        <p:nvSpPr>
          <p:cNvPr id="9" name=""/>
          <p:cNvSpPr/>
          <p:nvPr/>
        </p:nvSpPr>
        <p:spPr>
          <a:xfrm>
            <a:off x="2206752" y="1575816"/>
            <a:ext cx="3364992" cy="164592"/>
          </a:xfrm>
          <a:prstGeom prst="rect">
            <a:avLst/>
          </a:prstGeom>
        </p:spPr>
        <p:txBody>
          <a:bodyPr lIns="0" tIns="0" rIns="0" bIns="0" wrap="none">
            <a:noAutofit/>
          </a:bodyPr>
          <a:p>
            <a:pPr algn="ctr" indent="0">
              <a:spcAft>
                <a:spcPts val="2940"/>
              </a:spcAft>
            </a:pPr>
            <a:r>
              <a:rPr lang="es" b="1" sz="1200">
                <a:latin typeface="Calibri"/>
              </a:rPr>
              <a:t>INSTITUTO TECNOLÓGICO DE FRONTERA COMALAPA</a:t>
            </a:r>
          </a:p>
        </p:txBody>
      </p:sp>
      <p:sp>
        <p:nvSpPr>
          <p:cNvPr id="10" name=""/>
          <p:cNvSpPr/>
          <p:nvPr/>
        </p:nvSpPr>
        <p:spPr>
          <a:xfrm>
            <a:off x="3118104" y="2286000"/>
            <a:ext cx="1545336" cy="478536"/>
          </a:xfrm>
          <a:prstGeom prst="rect">
            <a:avLst/>
          </a:prstGeom>
        </p:spPr>
        <p:txBody>
          <a:bodyPr lIns="0" tIns="0" rIns="0" bIns="0">
            <a:noAutofit/>
          </a:bodyPr>
          <a:p>
            <a:pPr algn="ctr" indent="0">
              <a:spcBef>
                <a:spcPts val="2940"/>
              </a:spcBef>
              <a:spcAft>
                <a:spcPts val="1050"/>
              </a:spcAft>
            </a:pPr>
            <a:r>
              <a:rPr lang="es" b="1" sz="1200">
                <a:latin typeface="Calibri"/>
              </a:rPr>
              <a:t>MATERIA</a:t>
            </a:r>
          </a:p>
          <a:p>
            <a:pPr algn="ctr" indent="0">
              <a:spcAft>
                <a:spcPts val="2940"/>
              </a:spcAft>
            </a:pPr>
            <a:r>
              <a:rPr lang="es" b="1" sz="1200">
                <a:latin typeface="Calibri"/>
              </a:rPr>
              <a:t>ESTRUCTURA DE DATOS</a:t>
            </a:r>
          </a:p>
        </p:txBody>
      </p:sp>
      <p:sp>
        <p:nvSpPr>
          <p:cNvPr id="11" name=""/>
          <p:cNvSpPr/>
          <p:nvPr/>
        </p:nvSpPr>
        <p:spPr>
          <a:xfrm>
            <a:off x="2087880" y="3310128"/>
            <a:ext cx="3584448" cy="4242816"/>
          </a:xfrm>
          <a:prstGeom prst="rect">
            <a:avLst/>
          </a:prstGeom>
        </p:spPr>
        <p:txBody>
          <a:bodyPr lIns="0" tIns="0" rIns="0" bIns="0">
            <a:noAutofit/>
          </a:bodyPr>
          <a:p>
            <a:pPr algn="ctr" indent="0">
              <a:spcBef>
                <a:spcPts val="2940"/>
              </a:spcBef>
              <a:spcAft>
                <a:spcPts val="1050"/>
              </a:spcAft>
            </a:pPr>
            <a:r>
              <a:rPr lang="es" b="1" sz="1200">
                <a:latin typeface="Calibri"/>
              </a:rPr>
              <a:t>TEMA</a:t>
            </a:r>
          </a:p>
          <a:p>
            <a:pPr algn="ctr" indent="0">
              <a:lnSpc>
                <a:spcPts val="5328"/>
              </a:lnSpc>
            </a:pPr>
            <a:r>
              <a:rPr lang="es" b="1" sz="1200">
                <a:latin typeface="Calibri"/>
              </a:rPr>
              <a:t>3.3 EJERCICIOS ESTUDIANTE</a:t>
            </a:r>
          </a:p>
          <a:p>
            <a:pPr algn="ctr" indent="0">
              <a:lnSpc>
                <a:spcPts val="2688"/>
              </a:lnSpc>
              <a:spcAft>
                <a:spcPts val="1680"/>
              </a:spcAft>
            </a:pPr>
            <a:r>
              <a:rPr lang="es" b="1" sz="1200">
                <a:latin typeface="Calibri"/>
              </a:rPr>
              <a:t>DAVID HILARIO TZUNUX GUOX TERCER SEMESTRE, ING. SISTEMAS COMPUTACIONALES. NC:241260075</a:t>
            </a:r>
          </a:p>
          <a:p>
            <a:pPr algn="ctr" indent="0">
              <a:spcAft>
                <a:spcPts val="1050"/>
              </a:spcAft>
            </a:pPr>
            <a:r>
              <a:rPr lang="es" b="1" sz="1200">
                <a:latin typeface="Calibri"/>
              </a:rPr>
              <a:t>MODALIDAD</a:t>
            </a:r>
          </a:p>
          <a:p>
            <a:pPr algn="ctr" indent="0">
              <a:spcAft>
                <a:spcPts val="2940"/>
              </a:spcAft>
            </a:pPr>
            <a:r>
              <a:rPr lang="es" b="1" sz="1200">
                <a:latin typeface="Calibri"/>
              </a:rPr>
              <a:t>ESCOLARIZADA</a:t>
            </a:r>
          </a:p>
          <a:p>
            <a:pPr algn="ctr" indent="0">
              <a:spcAft>
                <a:spcPts val="1050"/>
              </a:spcAft>
            </a:pPr>
            <a:r>
              <a:rPr lang="es" b="1" sz="1200">
                <a:latin typeface="Calibri"/>
              </a:rPr>
              <a:t>DOCENTE</a:t>
            </a:r>
          </a:p>
          <a:p>
            <a:pPr algn="ctr" indent="0">
              <a:spcAft>
                <a:spcPts val="4830"/>
              </a:spcAft>
            </a:pPr>
            <a:r>
              <a:rPr lang="es" b="1" sz="1200">
                <a:latin typeface="Calibri"/>
              </a:rPr>
              <a:t>ING. FRANCISCO JAVIER MINGO </a:t>
            </a:r>
            <a:r>
              <a:rPr lang="en-US" b="1" sz="1200">
                <a:latin typeface="Calibri"/>
              </a:rPr>
              <a:t>VELAZQUEZ</a:t>
            </a:r>
          </a:p>
        </p:txBody>
      </p:sp>
      <p:sp>
        <p:nvSpPr>
          <p:cNvPr id="12" name=""/>
          <p:cNvSpPr/>
          <p:nvPr/>
        </p:nvSpPr>
        <p:spPr>
          <a:xfrm>
            <a:off x="2822448" y="8421624"/>
            <a:ext cx="3883152" cy="158496"/>
          </a:xfrm>
          <a:prstGeom prst="rect">
            <a:avLst/>
          </a:prstGeom>
        </p:spPr>
        <p:txBody>
          <a:bodyPr lIns="0" tIns="0" rIns="0" bIns="0" wrap="none">
            <a:noAutofit/>
          </a:bodyPr>
          <a:p>
            <a:pPr algn="r" indent="0">
              <a:spcBef>
                <a:spcPts val="4830"/>
              </a:spcBef>
            </a:pPr>
            <a:r>
              <a:rPr lang="es" b="1" sz="1200">
                <a:latin typeface="Calibri"/>
              </a:rPr>
              <a:t>FRONTERA COMALAPA </a:t>
            </a:r>
            <a:r>
              <a:rPr lang="en-US" b="1" sz="1200">
                <a:latin typeface="Calibri"/>
              </a:rPr>
              <a:t>CHIAPAS, </a:t>
            </a:r>
            <a:r>
              <a:rPr lang="es" b="1" sz="1200">
                <a:latin typeface="Calibri"/>
              </a:rPr>
              <a:t>A 10 DE OCTUBRE DEL 2025</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361944" y="911352"/>
            <a:ext cx="1042416" cy="152400"/>
          </a:xfrm>
          <a:prstGeom prst="rect">
            <a:avLst/>
          </a:prstGeom>
        </p:spPr>
        <p:txBody>
          <a:bodyPr lIns="0" tIns="0" rIns="0" bIns="0" wrap="none">
            <a:noAutofit/>
          </a:bodyPr>
          <a:p>
            <a:pPr algn="ctr" indent="0">
              <a:spcAft>
                <a:spcPts val="1260"/>
              </a:spcAft>
            </a:pPr>
            <a:r>
              <a:rPr lang="es" b="1" sz="1150">
                <a:latin typeface="Arial"/>
              </a:rPr>
              <a:t>CONCLUSION</a:t>
            </a:r>
          </a:p>
        </p:txBody>
      </p:sp>
      <p:sp>
        <p:nvSpPr>
          <p:cNvPr id="3" name=""/>
          <p:cNvSpPr/>
          <p:nvPr/>
        </p:nvSpPr>
        <p:spPr>
          <a:xfrm>
            <a:off x="1063752" y="1295400"/>
            <a:ext cx="5647944" cy="2950464"/>
          </a:xfrm>
          <a:prstGeom prst="rect">
            <a:avLst/>
          </a:prstGeom>
        </p:spPr>
        <p:txBody>
          <a:bodyPr lIns="0" tIns="0" rIns="0" bIns="0">
            <a:noAutofit/>
          </a:bodyPr>
          <a:p>
            <a:pPr algn="just" indent="0">
              <a:lnSpc>
                <a:spcPts val="1584"/>
              </a:lnSpc>
              <a:spcBef>
                <a:spcPts val="1260"/>
              </a:spcBef>
              <a:spcAft>
                <a:spcPts val="840"/>
              </a:spcAft>
            </a:pPr>
            <a:r>
              <a:rPr lang="es" sz="1100">
                <a:latin typeface="Arial"/>
              </a:rPr>
              <a:t>El desarrollo de aplicaciones que implementan </a:t>
            </a:r>
            <a:r>
              <a:rPr lang="es" b="1" sz="1150">
                <a:latin typeface="Arial"/>
              </a:rPr>
              <a:t>pilas, colas y listas </a:t>
            </a:r>
            <a:r>
              <a:rPr lang="es" sz="1100">
                <a:latin typeface="Arial"/>
              </a:rPr>
              <a:t>en JavaFX permite afianzar los conceptos de </a:t>
            </a:r>
            <a:r>
              <a:rPr lang="es" b="1" sz="1150">
                <a:latin typeface="Arial"/>
              </a:rPr>
              <a:t>estructuras de datos lineales</a:t>
            </a:r>
            <a:r>
              <a:rPr lang="es" sz="1100">
                <a:latin typeface="Arial"/>
              </a:rPr>
              <a:t>, combinando teoría y práctica en un mismo entorno. A través de la creación de interfaces gráficas, el estudiante observa de forma clara cómo se agregan, eliminan o consultan los elementos en cada estructura, comprendiendo el flujo de datos y las diferencias entre ellas.</a:t>
            </a:r>
          </a:p>
          <a:p>
            <a:pPr algn="just" indent="0">
              <a:lnSpc>
                <a:spcPts val="1584"/>
              </a:lnSpc>
              <a:spcAft>
                <a:spcPts val="840"/>
              </a:spcAft>
            </a:pPr>
            <a:r>
              <a:rPr lang="es" sz="1100">
                <a:latin typeface="Arial"/>
              </a:rPr>
              <a:t>Además, estos ejercicios promueven el pensamiento lógico y la comprensión de cómo los datos pueden ser manipulados en memoria, brindando una base sólida </a:t>
            </a:r>
            <a:r>
              <a:rPr lang="en-US" sz="1100">
                <a:latin typeface="Arial"/>
              </a:rPr>
              <a:t>para </a:t>
            </a:r>
            <a:r>
              <a:rPr lang="es" sz="1100">
                <a:latin typeface="Arial"/>
              </a:rPr>
              <a:t>el aprendizaje de temas más avanzados </a:t>
            </a:r>
            <a:r>
              <a:rPr lang="en-US" sz="1100">
                <a:latin typeface="Arial"/>
              </a:rPr>
              <a:t>como </a:t>
            </a:r>
            <a:r>
              <a:rPr lang="es" b="1" sz="1150">
                <a:latin typeface="Arial"/>
              </a:rPr>
              <a:t>árboles, grafos o algoritmos de búsqueda y ordenamiento</a:t>
            </a:r>
            <a:r>
              <a:rPr lang="es" sz="1100">
                <a:latin typeface="Arial"/>
              </a:rPr>
              <a:t>.</a:t>
            </a:r>
          </a:p>
          <a:p>
            <a:pPr algn="just" indent="0">
              <a:lnSpc>
                <a:spcPts val="1584"/>
              </a:lnSpc>
            </a:pPr>
            <a:r>
              <a:rPr lang="es" sz="1100">
                <a:latin typeface="Arial"/>
              </a:rPr>
              <a:t>En conclusión, practicar con estas estructuras dentro de JavaFX no solo refuerza los conceptos fundamentales de programación, sino que también desarrolla las habilidades necesarias </a:t>
            </a:r>
            <a:r>
              <a:rPr lang="en-US" sz="1100">
                <a:latin typeface="Arial"/>
              </a:rPr>
              <a:t>para </a:t>
            </a:r>
            <a:r>
              <a:rPr lang="es" sz="1100">
                <a:latin typeface="Arial"/>
              </a:rPr>
              <a:t>construir aplicaciones modernas y eficientes.</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831592" y="1240536"/>
            <a:ext cx="2109216" cy="152400"/>
          </a:xfrm>
          <a:prstGeom prst="rect">
            <a:avLst/>
          </a:prstGeom>
        </p:spPr>
        <p:txBody>
          <a:bodyPr lIns="0" tIns="0" rIns="0" bIns="0" wrap="none">
            <a:noAutofit/>
          </a:bodyPr>
          <a:p>
            <a:pPr indent="0"/>
            <a:r>
              <a:rPr lang="es" b="1" sz="1200">
                <a:latin typeface="Arial"/>
              </a:rPr>
              <a:t>FUENTES DE INFORMACION</a:t>
            </a:r>
          </a:p>
        </p:txBody>
      </p:sp>
      <p:sp>
        <p:nvSpPr>
          <p:cNvPr id="3" name=""/>
          <p:cNvSpPr/>
          <p:nvPr/>
        </p:nvSpPr>
        <p:spPr>
          <a:xfrm>
            <a:off x="1295400" y="1950720"/>
            <a:ext cx="5416296" cy="981456"/>
          </a:xfrm>
          <a:prstGeom prst="rect">
            <a:avLst/>
          </a:prstGeom>
        </p:spPr>
        <p:txBody>
          <a:bodyPr lIns="0" tIns="0" rIns="0" bIns="0">
            <a:noAutofit/>
          </a:bodyPr>
          <a:p>
            <a:pPr marL="250952" indent="-228600">
              <a:lnSpc>
                <a:spcPts val="1584"/>
              </a:lnSpc>
            </a:pPr>
            <a:r>
              <a:rPr lang="es" sz="1100">
                <a:latin typeface="Arial"/>
              </a:rPr>
              <a:t>1.    Deitel, P. J., &amp; Deitel, H. M. (2017). </a:t>
            </a:r>
            <a:r>
              <a:rPr lang="en-US" i="1" sz="1150">
                <a:latin typeface="Arial"/>
              </a:rPr>
              <a:t>Java: How to Program (10th Edition). </a:t>
            </a:r>
            <a:r>
              <a:rPr lang="en-US" sz="1100">
                <a:latin typeface="Arial"/>
              </a:rPr>
              <a:t>Pearson Education.</a:t>
            </a:r>
          </a:p>
          <a:p>
            <a:pPr marL="250952" indent="-228600">
              <a:lnSpc>
                <a:spcPts val="1584"/>
              </a:lnSpc>
            </a:pPr>
            <a:r>
              <a:rPr lang="en-US" sz="1100">
                <a:latin typeface="Arial"/>
              </a:rPr>
              <a:t>2.    Goodrich, M. T., Tamassia, R., &amp; Goldwasser, M. H. (2014). </a:t>
            </a:r>
            <a:r>
              <a:rPr lang="en-US" i="1" sz="1150">
                <a:latin typeface="Arial"/>
              </a:rPr>
              <a:t>Data Structures and Algorithms in Java (6th Edition).</a:t>
            </a:r>
            <a:r>
              <a:rPr lang="en-US" sz="1100">
                <a:latin typeface="Arial"/>
              </a:rPr>
              <a:t> Wiley.</a:t>
            </a:r>
          </a:p>
          <a:p>
            <a:pPr algn="just" indent="0">
              <a:lnSpc>
                <a:spcPts val="1584"/>
              </a:lnSpc>
            </a:pPr>
            <a:r>
              <a:rPr lang="en-US" sz="1100">
                <a:latin typeface="Arial"/>
              </a:rPr>
              <a:t>3.    Oracle. (2025). </a:t>
            </a:r>
            <a:r>
              <a:rPr lang="en-US" i="1" sz="1150">
                <a:latin typeface="Arial"/>
              </a:rPr>
              <a:t>JavaFX Documentation.</a:t>
            </a:r>
            <a:r>
              <a:rPr lang="en-US" sz="1100">
                <a:latin typeface="Arial"/>
              </a:rPr>
              <a:t> </a:t>
            </a:r>
            <a:r>
              <a:rPr lang="es" sz="1100">
                <a:latin typeface="Arial"/>
              </a:rPr>
              <a:t>Disponible en: </a:t>
            </a:r>
            <a:r>
              <a:rPr lang="en-US" sz="1100">
                <a:latin typeface="Arial"/>
                <a:hlinkClick r:id="rLinkId0"/>
              </a:rPr>
              <a:t>https://openjfx.io/</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673096" y="917448"/>
            <a:ext cx="2420112" cy="170688"/>
          </a:xfrm>
          <a:prstGeom prst="rect">
            <a:avLst/>
          </a:prstGeom>
        </p:spPr>
        <p:txBody>
          <a:bodyPr lIns="0" tIns="0" rIns="0" bIns="0" wrap="none">
            <a:noAutofit/>
          </a:bodyPr>
          <a:p>
            <a:pPr indent="0"/>
            <a:r>
              <a:rPr lang="es" b="1" sz="1400">
                <a:latin typeface="Arial"/>
              </a:rPr>
              <a:t>ANEXOENLACE DE </a:t>
            </a:r>
            <a:r>
              <a:rPr lang="en-US" b="1" sz="1400">
                <a:latin typeface="Arial"/>
              </a:rPr>
              <a:t>GITHUB</a:t>
            </a:r>
          </a:p>
        </p:txBody>
      </p:sp>
      <p:sp>
        <p:nvSpPr>
          <p:cNvPr id="3" name=""/>
          <p:cNvSpPr/>
          <p:nvPr/>
        </p:nvSpPr>
        <p:spPr>
          <a:xfrm>
            <a:off x="3459480" y="1283208"/>
            <a:ext cx="859536" cy="204216"/>
          </a:xfrm>
          <a:prstGeom prst="rect">
            <a:avLst/>
          </a:prstGeom>
        </p:spPr>
        <p:txBody>
          <a:bodyPr lIns="0" tIns="0" rIns="0" bIns="0" wrap="none">
            <a:noAutofit/>
          </a:bodyPr>
          <a:p>
            <a:pPr algn="ctr" indent="0"/>
            <a:r>
              <a:rPr lang="es" b="1" u="sng" sz="1400">
                <a:solidFill>
                  <a:srgbClr val="467886"/>
                </a:solidFill>
                <a:latin typeface="Arial"/>
                <a:hlinkClick r:id="rLinkId0"/>
              </a:rPr>
              <a:t>Ejercicios</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285744" y="911352"/>
            <a:ext cx="1197864" cy="152400"/>
          </a:xfrm>
          <a:prstGeom prst="rect">
            <a:avLst/>
          </a:prstGeom>
        </p:spPr>
        <p:txBody>
          <a:bodyPr lIns="0" tIns="0" rIns="0" bIns="0" wrap="none">
            <a:noAutofit/>
          </a:bodyPr>
          <a:p>
            <a:pPr indent="0"/>
            <a:r>
              <a:rPr lang="es" b="1" sz="1200">
                <a:latin typeface="Arial"/>
              </a:rPr>
              <a:t>INTRODUCCION</a:t>
            </a:r>
          </a:p>
        </p:txBody>
      </p:sp>
      <p:sp>
        <p:nvSpPr>
          <p:cNvPr id="3" name=""/>
          <p:cNvSpPr/>
          <p:nvPr/>
        </p:nvSpPr>
        <p:spPr>
          <a:xfrm>
            <a:off x="1063752" y="1295400"/>
            <a:ext cx="5644896" cy="2368296"/>
          </a:xfrm>
          <a:prstGeom prst="rect">
            <a:avLst/>
          </a:prstGeom>
        </p:spPr>
        <p:txBody>
          <a:bodyPr lIns="0" tIns="0" rIns="0" bIns="0">
            <a:noAutofit/>
          </a:bodyPr>
          <a:p>
            <a:pPr algn="just" indent="0">
              <a:lnSpc>
                <a:spcPts val="1584"/>
              </a:lnSpc>
              <a:spcAft>
                <a:spcPts val="840"/>
              </a:spcAft>
            </a:pPr>
            <a:r>
              <a:rPr lang="es" sz="1100">
                <a:latin typeface="Arial"/>
              </a:rPr>
              <a:t>En el estudio de las </a:t>
            </a:r>
            <a:r>
              <a:rPr lang="es" b="1" sz="1150">
                <a:latin typeface="Arial"/>
              </a:rPr>
              <a:t>estructuras de datos</a:t>
            </a:r>
            <a:r>
              <a:rPr lang="es" sz="1100">
                <a:latin typeface="Arial"/>
              </a:rPr>
              <a:t>, las </a:t>
            </a:r>
            <a:r>
              <a:rPr lang="es" b="1" sz="1150">
                <a:latin typeface="Arial"/>
              </a:rPr>
              <a:t>pilas </a:t>
            </a:r>
            <a:r>
              <a:rPr lang="en-US" b="1" sz="1150">
                <a:latin typeface="Arial"/>
              </a:rPr>
              <a:t>(stacks)</a:t>
            </a:r>
            <a:r>
              <a:rPr lang="en-US" sz="1100">
                <a:latin typeface="Arial"/>
              </a:rPr>
              <a:t>, </a:t>
            </a:r>
            <a:r>
              <a:rPr lang="es" b="1" sz="1150">
                <a:latin typeface="Arial"/>
              </a:rPr>
              <a:t>colas </a:t>
            </a:r>
            <a:r>
              <a:rPr lang="en-US" b="1" sz="1150">
                <a:latin typeface="Arial"/>
              </a:rPr>
              <a:t>(queues) </a:t>
            </a:r>
            <a:r>
              <a:rPr lang="es" sz="1100">
                <a:latin typeface="Arial"/>
              </a:rPr>
              <a:t>y </a:t>
            </a:r>
            <a:r>
              <a:rPr lang="es" b="1" sz="1150">
                <a:latin typeface="Arial"/>
              </a:rPr>
              <a:t>listas </a:t>
            </a:r>
            <a:r>
              <a:rPr lang="en-US" b="1" sz="1150">
                <a:latin typeface="Arial"/>
              </a:rPr>
              <a:t>(lists) </a:t>
            </a:r>
            <a:r>
              <a:rPr lang="es" sz="1100">
                <a:latin typeface="Arial"/>
              </a:rPr>
              <a:t>son componentes fundamentales que permiten organizar y manipular la información de forma eficiente. Estas estructuras se utilizan ampliamente en el desarrollo de software, desde algoritmos básicos hasta aplicaciones complejas, ya que permiten controlar el orden de inserción, acceso y eliminación de datos.</a:t>
            </a:r>
          </a:p>
          <a:p>
            <a:pPr algn="just" indent="0">
              <a:lnSpc>
                <a:spcPts val="1584"/>
              </a:lnSpc>
            </a:pPr>
            <a:r>
              <a:rPr lang="es" sz="1100">
                <a:latin typeface="Arial"/>
              </a:rPr>
              <a:t>Al implementar estas estructuras en </a:t>
            </a:r>
            <a:r>
              <a:rPr lang="es" b="1" sz="1150">
                <a:latin typeface="Arial"/>
              </a:rPr>
              <a:t>JavaFX</a:t>
            </a:r>
            <a:r>
              <a:rPr lang="es" sz="1100">
                <a:latin typeface="Arial"/>
              </a:rPr>
              <a:t>, los estudiantes pueden visualizar de manera práctica cómo se comportan internamente, fortaleciendo su comprensión sobre conceptos como el </a:t>
            </a:r>
            <a:r>
              <a:rPr lang="en-US" b="1" sz="1150">
                <a:latin typeface="Arial"/>
              </a:rPr>
              <a:t>LIFO (Last In, </a:t>
            </a:r>
            <a:r>
              <a:rPr lang="es" b="1" sz="1150">
                <a:latin typeface="Arial"/>
              </a:rPr>
              <a:t>First </a:t>
            </a:r>
            <a:r>
              <a:rPr lang="en-US" b="1" sz="1150">
                <a:latin typeface="Arial"/>
              </a:rPr>
              <a:t>Out) </a:t>
            </a:r>
            <a:r>
              <a:rPr lang="es" sz="1100">
                <a:latin typeface="Arial"/>
              </a:rPr>
              <a:t>en las pilas, el </a:t>
            </a:r>
            <a:r>
              <a:rPr lang="en-US" b="1" sz="1150">
                <a:latin typeface="Arial"/>
              </a:rPr>
              <a:t>FIFO </a:t>
            </a:r>
            <a:r>
              <a:rPr lang="es" b="1" sz="1150">
                <a:latin typeface="Arial"/>
              </a:rPr>
              <a:t>(First </a:t>
            </a:r>
            <a:r>
              <a:rPr lang="en-US" b="1" sz="1150">
                <a:latin typeface="Arial"/>
              </a:rPr>
              <a:t>In, </a:t>
            </a:r>
            <a:r>
              <a:rPr lang="es" b="1" sz="1150">
                <a:latin typeface="Arial"/>
              </a:rPr>
              <a:t>First </a:t>
            </a:r>
            <a:r>
              <a:rPr lang="en-US" b="1" sz="1150">
                <a:latin typeface="Arial"/>
              </a:rPr>
              <a:t>Out) </a:t>
            </a:r>
            <a:r>
              <a:rPr lang="es" sz="1100">
                <a:latin typeface="Arial"/>
              </a:rPr>
              <a:t>en las colas, y la </a:t>
            </a:r>
            <a:r>
              <a:rPr lang="es" b="1" sz="1150">
                <a:latin typeface="Arial"/>
              </a:rPr>
              <a:t>accesibilidad directa </a:t>
            </a:r>
            <a:r>
              <a:rPr lang="es" sz="1100">
                <a:latin typeface="Arial"/>
              </a:rPr>
              <a:t>en las listas. Además, el uso de interfaces gráficas proporciona una experiencia más intuitiva y didáctica al observar en tiempo real los cambios que ocurren en cada estructura.</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285744" y="1670304"/>
            <a:ext cx="1188720" cy="152400"/>
          </a:xfrm>
          <a:prstGeom prst="rect">
            <a:avLst/>
          </a:prstGeom>
        </p:spPr>
        <p:txBody>
          <a:bodyPr lIns="0" tIns="0" rIns="0" bIns="0" wrap="none">
            <a:noAutofit/>
          </a:bodyPr>
          <a:p>
            <a:pPr indent="0"/>
            <a:r>
              <a:rPr lang="es" b="1" sz="1200">
                <a:latin typeface="Arial"/>
              </a:rPr>
              <a:t>JUSTIFICACION</a:t>
            </a:r>
          </a:p>
        </p:txBody>
      </p:sp>
      <p:sp>
        <p:nvSpPr>
          <p:cNvPr id="3" name=""/>
          <p:cNvSpPr/>
          <p:nvPr/>
        </p:nvSpPr>
        <p:spPr>
          <a:xfrm>
            <a:off x="1069848" y="2048256"/>
            <a:ext cx="5641848" cy="2923032"/>
          </a:xfrm>
          <a:prstGeom prst="rect">
            <a:avLst/>
          </a:prstGeom>
        </p:spPr>
        <p:txBody>
          <a:bodyPr lIns="0" tIns="0" rIns="0" bIns="0">
            <a:noAutofit/>
          </a:bodyPr>
          <a:p>
            <a:pPr algn="just" indent="0">
              <a:lnSpc>
                <a:spcPts val="1584"/>
              </a:lnSpc>
              <a:spcAft>
                <a:spcPts val="840"/>
              </a:spcAft>
            </a:pPr>
            <a:r>
              <a:rPr lang="es" sz="1100">
                <a:latin typeface="Arial"/>
              </a:rPr>
              <a:t>Realizar ejercicios prácticos sobre pilas, colas y listas en JavaFX tiene como propósito </a:t>
            </a:r>
            <a:r>
              <a:rPr lang="es" b="1" sz="1150">
                <a:latin typeface="Arial"/>
              </a:rPr>
              <a:t>aplicar los conocimientos teóricos </a:t>
            </a:r>
            <a:r>
              <a:rPr lang="es" sz="1100">
                <a:latin typeface="Arial"/>
              </a:rPr>
              <a:t>de las estructuras de datos a un entorno visual y funcional. A través de estos ejemplos, el estudiante puede:</a:t>
            </a:r>
          </a:p>
          <a:p>
            <a:pPr algn="just" marL="241300" indent="0">
              <a:lnSpc>
                <a:spcPts val="1584"/>
              </a:lnSpc>
            </a:pPr>
            <a:r>
              <a:rPr lang="es" sz="1100">
                <a:latin typeface="Arial"/>
              </a:rPr>
              <a:t>•    Comprender el comportamiento lógico de cada estructura.</a:t>
            </a:r>
          </a:p>
          <a:p>
            <a:pPr marL="469900" indent="-228600">
              <a:lnSpc>
                <a:spcPts val="1584"/>
              </a:lnSpc>
            </a:pPr>
            <a:r>
              <a:rPr lang="es" sz="1100">
                <a:latin typeface="Arial"/>
              </a:rPr>
              <a:t>•    Fortalecer su lógica de programación y el uso de </a:t>
            </a:r>
            <a:r>
              <a:rPr lang="es" b="1" sz="1150">
                <a:latin typeface="Arial"/>
              </a:rPr>
              <a:t>clases genéricas </a:t>
            </a:r>
            <a:r>
              <a:rPr lang="es" sz="1100">
                <a:latin typeface="Arial"/>
              </a:rPr>
              <a:t>y </a:t>
            </a:r>
            <a:r>
              <a:rPr lang="es" b="1" sz="1150">
                <a:latin typeface="Arial"/>
              </a:rPr>
              <a:t>colecciones </a:t>
            </a:r>
            <a:r>
              <a:rPr lang="es" sz="1100">
                <a:latin typeface="Arial"/>
              </a:rPr>
              <a:t>de Java.</a:t>
            </a:r>
          </a:p>
          <a:p>
            <a:pPr algn="just" marL="241300" indent="0">
              <a:lnSpc>
                <a:spcPts val="1584"/>
              </a:lnSpc>
            </a:pPr>
            <a:r>
              <a:rPr lang="es" sz="1100">
                <a:latin typeface="Arial"/>
              </a:rPr>
              <a:t>•    Familiarizarse con el patrón </a:t>
            </a:r>
            <a:r>
              <a:rPr lang="es" b="1" sz="1150">
                <a:latin typeface="Arial"/>
              </a:rPr>
              <a:t>Modelo-Vista-Controlador (MVC) </a:t>
            </a:r>
            <a:r>
              <a:rPr lang="es" sz="1100">
                <a:latin typeface="Arial"/>
              </a:rPr>
              <a:t>en</a:t>
            </a:r>
          </a:p>
          <a:p>
            <a:pPr marL="469900" indent="0">
              <a:lnSpc>
                <a:spcPts val="1584"/>
              </a:lnSpc>
            </a:pPr>
            <a:r>
              <a:rPr lang="es" sz="1100">
                <a:latin typeface="Arial"/>
              </a:rPr>
              <a:t>aplicaciones JavaFX.</a:t>
            </a:r>
          </a:p>
          <a:p>
            <a:pPr marL="469900" indent="-228600">
              <a:lnSpc>
                <a:spcPts val="1584"/>
              </a:lnSpc>
              <a:spcAft>
                <a:spcPts val="840"/>
              </a:spcAft>
            </a:pPr>
            <a:r>
              <a:rPr lang="es" sz="1100">
                <a:latin typeface="Arial"/>
              </a:rPr>
              <a:t>•    Desarrollar habilidades </a:t>
            </a:r>
            <a:r>
              <a:rPr lang="en-US" sz="1100">
                <a:latin typeface="Arial"/>
              </a:rPr>
              <a:t>para </a:t>
            </a:r>
            <a:r>
              <a:rPr lang="es" sz="1100">
                <a:latin typeface="Arial"/>
              </a:rPr>
              <a:t>crear </a:t>
            </a:r>
            <a:r>
              <a:rPr lang="es" b="1" sz="1150">
                <a:latin typeface="Arial"/>
              </a:rPr>
              <a:t>interfaces interactivas </a:t>
            </a:r>
            <a:r>
              <a:rPr lang="es" sz="1100">
                <a:latin typeface="Arial"/>
              </a:rPr>
              <a:t>que gestionen datos de manera dinámica.</a:t>
            </a:r>
          </a:p>
          <a:p>
            <a:pPr algn="just" indent="0">
              <a:lnSpc>
                <a:spcPts val="1584"/>
              </a:lnSpc>
            </a:pPr>
            <a:r>
              <a:rPr lang="es" sz="1100">
                <a:latin typeface="Arial"/>
              </a:rPr>
              <a:t>Estos ejercicios también fomentan el pensamiento algorítmico y la resolución de problemas, lo cual es esencial en la formación de cualquier desarrollador de software.</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484376" y="1807464"/>
            <a:ext cx="3136392" cy="2642616"/>
          </a:xfrm>
          <a:prstGeom prst="rect">
            <a:avLst/>
          </a:prstGeom>
        </p:spPr>
      </p:pic>
      <p:pic>
        <p:nvPicPr>
          <p:cNvPr id="3" name=""/>
          <p:cNvPicPr>
            <a:picLocks noChangeAspect="1"/>
          </p:cNvPicPr>
          <p:nvPr/>
        </p:nvPicPr>
        <p:blipFill>
          <a:blip r:embed="rPictId1"/>
          <a:stretch>
            <a:fillRect/>
          </a:stretch>
        </p:blipFill>
        <p:spPr>
          <a:xfrm>
            <a:off x="1536192" y="4788408"/>
            <a:ext cx="3099816" cy="2688336"/>
          </a:xfrm>
          <a:prstGeom prst="rect">
            <a:avLst/>
          </a:prstGeom>
        </p:spPr>
      </p:pic>
      <p:sp>
        <p:nvSpPr>
          <p:cNvPr id="4" name=""/>
          <p:cNvSpPr/>
          <p:nvPr/>
        </p:nvSpPr>
        <p:spPr>
          <a:xfrm>
            <a:off x="2962656" y="911352"/>
            <a:ext cx="1853184" cy="152400"/>
          </a:xfrm>
          <a:prstGeom prst="rect">
            <a:avLst/>
          </a:prstGeom>
        </p:spPr>
        <p:txBody>
          <a:bodyPr lIns="0" tIns="0" rIns="0" bIns="0" wrap="none">
            <a:noAutofit/>
          </a:bodyPr>
          <a:p>
            <a:pPr indent="0"/>
            <a:r>
              <a:rPr lang="es" b="1" sz="1200">
                <a:latin typeface="Arial"/>
              </a:rPr>
              <a:t>PROGRAMAS DE </a:t>
            </a:r>
            <a:r>
              <a:rPr lang="es" b="1" u="sng" sz="1200">
                <a:latin typeface="Arial"/>
              </a:rPr>
              <a:t>COLAS</a:t>
            </a:r>
          </a:p>
        </p:txBody>
      </p:sp>
      <p:sp>
        <p:nvSpPr>
          <p:cNvPr id="5" name=""/>
          <p:cNvSpPr/>
          <p:nvPr/>
        </p:nvSpPr>
        <p:spPr>
          <a:xfrm>
            <a:off x="1307592" y="1240536"/>
            <a:ext cx="5391912" cy="350520"/>
          </a:xfrm>
          <a:prstGeom prst="rect">
            <a:avLst/>
          </a:prstGeom>
        </p:spPr>
        <p:txBody>
          <a:bodyPr lIns="0" tIns="0" rIns="0" bIns="0">
            <a:noAutofit/>
          </a:bodyPr>
          <a:p>
            <a:pPr marL="244856" indent="-241300">
              <a:lnSpc>
                <a:spcPts val="1584"/>
              </a:lnSpc>
            </a:pPr>
            <a:r>
              <a:rPr lang="es" sz="1100">
                <a:latin typeface="Arial"/>
              </a:rPr>
              <a:t>1. Crea una aplicación que permita agregar nombres a una cola y mostrarlos en una lista.</a:t>
            </a:r>
          </a:p>
        </p:txBody>
      </p:sp>
      <p:sp>
        <p:nvSpPr>
          <p:cNvPr id="6" name=""/>
          <p:cNvSpPr/>
          <p:nvPr/>
        </p:nvSpPr>
        <p:spPr>
          <a:xfrm>
            <a:off x="1295400" y="4599432"/>
            <a:ext cx="4233672" cy="179832"/>
          </a:xfrm>
          <a:prstGeom prst="rect">
            <a:avLst/>
          </a:prstGeom>
        </p:spPr>
        <p:txBody>
          <a:bodyPr lIns="0" tIns="0" rIns="0" bIns="0" wrap="none">
            <a:noAutofit/>
          </a:bodyPr>
          <a:p>
            <a:pPr indent="0"/>
            <a:r>
              <a:rPr lang="es" sz="1100">
                <a:latin typeface="Arial"/>
              </a:rPr>
              <a:t>2. Agrega un botón que elimine el primer elemento de la cola.</a:t>
            </a:r>
          </a:p>
        </p:txBody>
      </p:sp>
      <p:sp>
        <p:nvSpPr>
          <p:cNvPr id="7" name=""/>
          <p:cNvSpPr/>
          <p:nvPr/>
        </p:nvSpPr>
        <p:spPr>
          <a:xfrm>
            <a:off x="1298448" y="7714488"/>
            <a:ext cx="5047488" cy="179832"/>
          </a:xfrm>
          <a:prstGeom prst="rect">
            <a:avLst/>
          </a:prstGeom>
        </p:spPr>
        <p:txBody>
          <a:bodyPr lIns="0" tIns="0" rIns="0" bIns="0" wrap="none">
            <a:noAutofit/>
          </a:bodyPr>
          <a:p>
            <a:pPr marL="254000" indent="-241300">
              <a:spcBef>
                <a:spcPts val="1260"/>
              </a:spcBef>
            </a:pPr>
            <a:r>
              <a:rPr lang="es" sz="1100">
                <a:latin typeface="Arial"/>
              </a:rPr>
              <a:t>3. Muestra el primer elemento de la cola sin eliminarlo (operación </a:t>
            </a:r>
            <a:r>
              <a:rPr lang="en-US" sz="1100">
                <a:latin typeface="Arial"/>
              </a:rPr>
              <a:t>"peek”).</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536192" y="1097280"/>
            <a:ext cx="2859024" cy="1344168"/>
          </a:xfrm>
          <a:prstGeom prst="rect">
            <a:avLst/>
          </a:prstGeom>
        </p:spPr>
      </p:pic>
      <p:sp>
        <p:nvSpPr>
          <p:cNvPr id="3" name=""/>
          <p:cNvSpPr/>
          <p:nvPr/>
        </p:nvSpPr>
        <p:spPr>
          <a:xfrm>
            <a:off x="1575816" y="938784"/>
            <a:ext cx="521208" cy="161544"/>
          </a:xfrm>
          <a:prstGeom prst="rect">
            <a:avLst/>
          </a:prstGeom>
          <a:solidFill>
            <a:srgbClr val="ECF6F7"/>
          </a:solidFill>
        </p:spPr>
        <p:txBody>
          <a:bodyPr lIns="0" tIns="0" rIns="0" bIns="0" wrap="none">
            <a:noAutofit/>
          </a:bodyPr>
          <a:p>
            <a:pPr indent="0"/>
            <a:r>
              <a:rPr lang="en-US" sz="900">
                <a:solidFill>
                  <a:srgbClr val="50928F"/>
                </a:solidFill>
                <a:latin typeface="Arial"/>
              </a:rPr>
              <a:t>* </a:t>
            </a:r>
            <a:r>
              <a:rPr lang="en-US" sz="900">
                <a:solidFill>
                  <a:srgbClr val="2F3232"/>
                </a:solidFill>
                <a:latin typeface="Arial"/>
              </a:rPr>
              <a:t>Hello!</a:t>
            </a:r>
          </a:p>
        </p:txBody>
      </p:sp>
      <p:sp>
        <p:nvSpPr>
          <p:cNvPr id="4" name=""/>
          <p:cNvSpPr/>
          <p:nvPr/>
        </p:nvSpPr>
        <p:spPr>
          <a:xfrm>
            <a:off x="3843528" y="957072"/>
            <a:ext cx="131064" cy="131064"/>
          </a:xfrm>
          <a:prstGeom prst="rect">
            <a:avLst/>
          </a:prstGeom>
          <a:solidFill>
            <a:srgbClr val="ECF6F7"/>
          </a:solidFill>
        </p:spPr>
        <p:txBody>
          <a:bodyPr lIns="0" tIns="0" rIns="0" bIns="0" wrap="none">
            <a:noAutofit/>
          </a:bodyPr>
          <a:p>
            <a:pPr indent="0"/>
            <a:r>
              <a:rPr lang="en-US" sz="1400">
                <a:latin typeface="Arial"/>
              </a:rPr>
              <a:t>□</a:t>
            </a:r>
          </a:p>
        </p:txBody>
      </p:sp>
      <p:sp>
        <p:nvSpPr>
          <p:cNvPr id="5" name=""/>
          <p:cNvSpPr/>
          <p:nvPr/>
        </p:nvSpPr>
        <p:spPr>
          <a:xfrm>
            <a:off x="4282440" y="957072"/>
            <a:ext cx="112776" cy="131064"/>
          </a:xfrm>
          <a:prstGeom prst="rect">
            <a:avLst/>
          </a:prstGeom>
          <a:solidFill>
            <a:srgbClr val="ECF6F7"/>
          </a:solidFill>
        </p:spPr>
        <p:txBody>
          <a:bodyPr lIns="0" tIns="0" rIns="0" bIns="0" wrap="none">
            <a:noAutofit/>
          </a:bodyPr>
          <a:p>
            <a:pPr indent="0"/>
            <a:r>
              <a:rPr lang="en-US" sz="1000">
                <a:latin typeface="Arial"/>
              </a:rPr>
              <a:t>X</a:t>
            </a:r>
          </a:p>
        </p:txBody>
      </p:sp>
      <p:sp>
        <p:nvSpPr>
          <p:cNvPr id="6" name=""/>
          <p:cNvSpPr/>
          <p:nvPr/>
        </p:nvSpPr>
        <p:spPr>
          <a:xfrm>
            <a:off x="2584704" y="2423160"/>
            <a:ext cx="923544" cy="106680"/>
          </a:xfrm>
          <a:prstGeom prst="rect">
            <a:avLst/>
          </a:prstGeom>
          <a:solidFill>
            <a:srgbClr val="ECF6F7"/>
          </a:solidFill>
        </p:spPr>
        <p:txBody>
          <a:bodyPr lIns="0" tIns="0" rIns="0" bIns="0" wrap="none">
            <a:noAutofit/>
          </a:bodyPr>
          <a:p>
            <a:pPr indent="0"/>
            <a:r>
              <a:rPr lang="en-US" sz="850">
                <a:solidFill>
                  <a:srgbClr val="4D455F"/>
                </a:solidFill>
                <a:latin typeface="Arial"/>
              </a:rPr>
              <a:t>First element: Red</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764792" y="4724400"/>
            <a:ext cx="3099816" cy="2612136"/>
          </a:xfrm>
          <a:prstGeom prst="rect">
            <a:avLst/>
          </a:prstGeom>
        </p:spPr>
      </p:pic>
      <p:sp>
        <p:nvSpPr>
          <p:cNvPr id="3" name=""/>
          <p:cNvSpPr/>
          <p:nvPr/>
        </p:nvSpPr>
        <p:spPr>
          <a:xfrm>
            <a:off x="3288792" y="911352"/>
            <a:ext cx="1664208" cy="152400"/>
          </a:xfrm>
          <a:prstGeom prst="rect">
            <a:avLst/>
          </a:prstGeom>
        </p:spPr>
        <p:txBody>
          <a:bodyPr lIns="0" tIns="0" rIns="0" bIns="0" wrap="none">
            <a:noAutofit/>
          </a:bodyPr>
          <a:p>
            <a:pPr indent="0"/>
            <a:r>
              <a:rPr lang="es" b="1" sz="1200">
                <a:latin typeface="Arial"/>
              </a:rPr>
              <a:t>PROGRAMAS DE </a:t>
            </a:r>
            <a:r>
              <a:rPr lang="es" b="1" u="sng" sz="1200">
                <a:latin typeface="Arial"/>
              </a:rPr>
              <a:t>FILA</a:t>
            </a:r>
          </a:p>
        </p:txBody>
      </p:sp>
      <p:sp>
        <p:nvSpPr>
          <p:cNvPr id="4" name=""/>
          <p:cNvSpPr/>
          <p:nvPr/>
        </p:nvSpPr>
        <p:spPr>
          <a:xfrm>
            <a:off x="1536192" y="1112520"/>
            <a:ext cx="5151120" cy="609600"/>
          </a:xfrm>
          <a:prstGeom prst="rect">
            <a:avLst/>
          </a:prstGeom>
        </p:spPr>
        <p:txBody>
          <a:bodyPr lIns="0" tIns="0" rIns="0" bIns="0">
            <a:noAutofit/>
          </a:bodyPr>
          <a:p>
            <a:pPr marL="232156" indent="-228600">
              <a:lnSpc>
                <a:spcPts val="1584"/>
              </a:lnSpc>
            </a:pPr>
            <a:r>
              <a:rPr lang="es" sz="1100">
                <a:latin typeface="Arial"/>
              </a:rPr>
              <a:t>1. Crea una aplicación que permita ingresar textos y agregarlos a una pila. Cada nuevo elemento se apila encima del anterior.</a:t>
            </a:r>
          </a:p>
          <a:p>
            <a:pPr algn="just" marL="232156" indent="0"/>
            <a:r>
              <a:rPr lang="es" i="1" sz="700">
                <a:solidFill>
                  <a:srgbClr val="2F3232"/>
                </a:solidFill>
                <a:latin typeface="Georgia"/>
              </a:rPr>
              <a:t>r</a:t>
            </a:r>
            <a:r>
              <a:rPr lang="es" sz="1000">
                <a:solidFill>
                  <a:srgbClr val="2F3232"/>
                </a:solidFill>
                <a:latin typeface="Arial"/>
              </a:rPr>
              <a:t>------------</a:t>
            </a:r>
          </a:p>
          <a:p>
            <a:pPr algn="just" marL="308356" indent="0">
              <a:spcAft>
                <a:spcPts val="2940"/>
              </a:spcAft>
            </a:pPr>
            <a:r>
              <a:rPr lang="es" sz="850">
                <a:solidFill>
                  <a:srgbClr val="85AAA9"/>
                </a:solidFill>
                <a:latin typeface="Arial"/>
              </a:rPr>
              <a:t>SI </a:t>
            </a:r>
            <a:r>
              <a:rPr lang="es" sz="850">
                <a:solidFill>
                  <a:srgbClr val="2F3232"/>
                </a:solidFill>
                <a:latin typeface="Arial"/>
              </a:rPr>
              <a:t>Helio!    </a:t>
            </a:r>
            <a:r>
              <a:rPr lang="es" sz="850">
                <a:latin typeface="Arial"/>
              </a:rPr>
              <a:t>-    □ </a:t>
            </a:r>
            <a:r>
              <a:rPr lang="es" sz="850">
                <a:solidFill>
                  <a:srgbClr val="2F3232"/>
                </a:solidFill>
                <a:latin typeface="Arial"/>
              </a:rPr>
              <a:t>X</a:t>
            </a:r>
          </a:p>
        </p:txBody>
      </p:sp>
      <p:graphicFrame>
        <p:nvGraphicFramePr>
          <p:cNvPr id="5" name=""/>
          <p:cNvGraphicFramePr>
            <a:graphicFrameLocks noGrp="1"/>
          </p:cNvGraphicFramePr>
          <p:nvPr/>
        </p:nvGraphicFramePr>
        <p:xfrm>
          <a:off x="2243328" y="2276856"/>
          <a:ext cx="2362200" cy="676656"/>
        </p:xfrm>
        <a:graphic>
          <a:graphicData uri="http://schemas.openxmlformats.org/drawingml/2006/table">
            <a:tbl>
              <a:tblPr/>
              <a:tblGrid>
                <a:gridCol w="765048"/>
                <a:gridCol w="829056"/>
                <a:gridCol w="768096"/>
              </a:tblGrid>
              <a:tr h="219456">
                <a:tc gridSpan="3">
                  <a:txBody>
                    <a:bodyPr lIns="0" tIns="0" rIns="0" bIns="0">
                      <a:noAutofit/>
                    </a:bodyPr>
                    <a:p>
                      <a:endParaRPr sz="1100"/>
                    </a:p>
                  </a:txBody>
                  <a:tcPr marL="0" marR="0" marT="0" marB="0"/>
                </a:tc>
                <a:tc hMerge="1">
                  <a:txBody>
                    <a:bodyPr lIns="0" tIns="0" rIns="0" bIns="0">
                      <a:noAutofit/>
                    </a:bodyPr>
                    <a:p>
                      <a:endParaRPr sz="1100"/>
                    </a:p>
                  </a:txBody>
                  <a:tcPr marL="0" marR="0" marT="0" marB="0"/>
                </a:tc>
                <a:tc hMerge="1">
                  <a:txBody>
                    <a:bodyPr lIns="0" tIns="0" rIns="0" bIns="0">
                      <a:noAutofit/>
                    </a:bodyPr>
                    <a:p>
                      <a:endParaRPr sz="1100"/>
                    </a:p>
                  </a:txBody>
                  <a:tcPr marL="0" marR="0" marT="0" marB="0"/>
                </a:tc>
              </a:tr>
              <a:tr h="457200">
                <a:tc>
                  <a:txBody>
                    <a:bodyPr lIns="0" tIns="0" rIns="0" bIns="0">
                      <a:noAutofit/>
                    </a:bodyPr>
                    <a:p>
                      <a:endParaRPr sz="2200"/>
                    </a:p>
                  </a:txBody>
                  <a:tcPr marL="0" marR="0" marT="0" marB="0">
                    <a:solidFill>
                      <a:srgbClr val="ECF6F7"/>
                    </a:solidFill>
                  </a:tcPr>
                </a:tc>
                <a:tc>
                  <a:txBody>
                    <a:bodyPr lIns="0" tIns="0" rIns="0" bIns="0">
                      <a:noAutofit/>
                    </a:bodyPr>
                    <a:p>
                      <a:pPr indent="0"/>
                      <a:r>
                        <a:rPr lang="en-US" sz="850">
                          <a:solidFill>
                            <a:srgbClr val="575B6F"/>
                          </a:solidFill>
                          <a:latin typeface="Arial"/>
                        </a:rPr>
                        <a:t>Push </a:t>
                      </a:r>
                      <a:r>
                        <a:rPr lang="en-US" sz="850">
                          <a:solidFill>
                            <a:srgbClr val="4D455F"/>
                          </a:solidFill>
                          <a:latin typeface="Arial"/>
                        </a:rPr>
                        <a:t>to Stack</a:t>
                      </a:r>
                    </a:p>
                  </a:txBody>
                  <a:tcPr marL="0" marR="0" marT="0" marB="0" anchor="ctr">
                    <a:solidFill>
                      <a:srgbClr val="ECF6F7"/>
                    </a:solidFill>
                  </a:tcPr>
                </a:tc>
                <a:tc>
                  <a:txBody>
                    <a:bodyPr lIns="0" tIns="0" rIns="0" bIns="0">
                      <a:noAutofit/>
                    </a:bodyPr>
                    <a:p>
                      <a:endParaRPr sz="2200"/>
                    </a:p>
                  </a:txBody>
                  <a:tcPr marL="0" marR="0" marT="0" marB="0">
                    <a:solidFill>
                      <a:srgbClr val="ECF6F7"/>
                    </a:solidFill>
                  </a:tcPr>
                </a:tc>
              </a:tr>
            </a:tbl>
          </a:graphicData>
        </a:graphic>
      </p:graphicFrame>
      <p:sp>
        <p:nvSpPr>
          <p:cNvPr id="6" name=""/>
          <p:cNvSpPr/>
          <p:nvPr/>
        </p:nvSpPr>
        <p:spPr>
          <a:xfrm>
            <a:off x="1524000" y="4334256"/>
            <a:ext cx="5175504" cy="381000"/>
          </a:xfrm>
          <a:prstGeom prst="rect">
            <a:avLst/>
          </a:prstGeom>
        </p:spPr>
        <p:txBody>
          <a:bodyPr lIns="0" tIns="0" rIns="0" bIns="0">
            <a:noAutofit/>
          </a:bodyPr>
          <a:p>
            <a:pPr marL="254000" indent="-254000">
              <a:lnSpc>
                <a:spcPts val="1584"/>
              </a:lnSpc>
            </a:pPr>
            <a:r>
              <a:rPr lang="es" sz="1100">
                <a:latin typeface="Arial"/>
              </a:rPr>
              <a:t>2. Agrega un botón que elimine el último elemento agregado (el tope de la pila).</a:t>
            </a:r>
          </a:p>
        </p:txBody>
      </p:sp>
      <p:sp>
        <p:nvSpPr>
          <p:cNvPr id="7" name=""/>
          <p:cNvSpPr/>
          <p:nvPr/>
        </p:nvSpPr>
        <p:spPr>
          <a:xfrm>
            <a:off x="1527048" y="7574280"/>
            <a:ext cx="5172456" cy="350520"/>
          </a:xfrm>
          <a:prstGeom prst="rect">
            <a:avLst/>
          </a:prstGeom>
        </p:spPr>
        <p:txBody>
          <a:bodyPr lIns="0" tIns="0" rIns="0" bIns="0">
            <a:noAutofit/>
          </a:bodyPr>
          <a:p>
            <a:pPr marL="241300" indent="-228600">
              <a:lnSpc>
                <a:spcPts val="1584"/>
              </a:lnSpc>
              <a:spcBef>
                <a:spcPts val="1260"/>
              </a:spcBef>
            </a:pPr>
            <a:r>
              <a:rPr lang="es" sz="1100">
                <a:latin typeface="Arial"/>
              </a:rPr>
              <a:t>3. Permite ver cuál es el elemento que está en la parte superior de la pila, sin eliminarlo.</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767840" y="902208"/>
            <a:ext cx="2883408" cy="256032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764792" y="1502664"/>
            <a:ext cx="3212592" cy="2633472"/>
          </a:xfrm>
          <a:prstGeom prst="rect">
            <a:avLst/>
          </a:prstGeom>
        </p:spPr>
      </p:pic>
      <p:pic>
        <p:nvPicPr>
          <p:cNvPr id="3" name=""/>
          <p:cNvPicPr>
            <a:picLocks noChangeAspect="1"/>
          </p:cNvPicPr>
          <p:nvPr/>
        </p:nvPicPr>
        <p:blipFill>
          <a:blip r:embed="rPictId1"/>
          <a:stretch>
            <a:fillRect/>
          </a:stretch>
        </p:blipFill>
        <p:spPr>
          <a:xfrm>
            <a:off x="1764792" y="4559808"/>
            <a:ext cx="3099816" cy="2633472"/>
          </a:xfrm>
          <a:prstGeom prst="rect">
            <a:avLst/>
          </a:prstGeom>
        </p:spPr>
      </p:pic>
      <p:sp>
        <p:nvSpPr>
          <p:cNvPr id="4" name=""/>
          <p:cNvSpPr/>
          <p:nvPr/>
        </p:nvSpPr>
        <p:spPr>
          <a:xfrm>
            <a:off x="3185160" y="911352"/>
            <a:ext cx="1862328" cy="152400"/>
          </a:xfrm>
          <a:prstGeom prst="rect">
            <a:avLst/>
          </a:prstGeom>
        </p:spPr>
        <p:txBody>
          <a:bodyPr lIns="0" tIns="0" rIns="0" bIns="0" wrap="none">
            <a:noAutofit/>
          </a:bodyPr>
          <a:p>
            <a:pPr indent="0"/>
            <a:r>
              <a:rPr lang="es" b="1" sz="1200">
                <a:latin typeface="Arial"/>
              </a:rPr>
              <a:t>PROGRAMAS DE </a:t>
            </a:r>
            <a:r>
              <a:rPr lang="es" b="1" u="sng" sz="1200">
                <a:latin typeface="Arial"/>
              </a:rPr>
              <a:t>LISTAS</a:t>
            </a:r>
          </a:p>
        </p:txBody>
      </p:sp>
      <p:sp>
        <p:nvSpPr>
          <p:cNvPr id="5" name=""/>
          <p:cNvSpPr/>
          <p:nvPr/>
        </p:nvSpPr>
        <p:spPr>
          <a:xfrm>
            <a:off x="1536192" y="1112520"/>
            <a:ext cx="5166360" cy="381000"/>
          </a:xfrm>
          <a:prstGeom prst="rect">
            <a:avLst/>
          </a:prstGeom>
        </p:spPr>
        <p:txBody>
          <a:bodyPr lIns="0" tIns="0" rIns="0" bIns="0">
            <a:noAutofit/>
          </a:bodyPr>
          <a:p>
            <a:pPr marL="241300" indent="-241300">
              <a:lnSpc>
                <a:spcPts val="1584"/>
              </a:lnSpc>
            </a:pPr>
            <a:r>
              <a:rPr lang="es" sz="1100">
                <a:latin typeface="Arial"/>
              </a:rPr>
              <a:t>1. Crea una aplicación que permita agregar nombres a una lista y mostrarlos en pantalla.</a:t>
            </a:r>
          </a:p>
        </p:txBody>
      </p:sp>
      <p:sp>
        <p:nvSpPr>
          <p:cNvPr id="6" name=""/>
          <p:cNvSpPr/>
          <p:nvPr/>
        </p:nvSpPr>
        <p:spPr>
          <a:xfrm>
            <a:off x="1524000" y="4373880"/>
            <a:ext cx="4846320" cy="179832"/>
          </a:xfrm>
          <a:prstGeom prst="rect">
            <a:avLst/>
          </a:prstGeom>
        </p:spPr>
        <p:txBody>
          <a:bodyPr lIns="0" tIns="0" rIns="0" bIns="0" wrap="none">
            <a:noAutofit/>
          </a:bodyPr>
          <a:p>
            <a:pPr indent="0"/>
            <a:r>
              <a:rPr lang="es" sz="1100">
                <a:latin typeface="Arial"/>
              </a:rPr>
              <a:t>2. Permite seleccionar un elemento de la lista y eliminarlo con un botón.</a:t>
            </a:r>
          </a:p>
        </p:txBody>
      </p:sp>
      <p:sp>
        <p:nvSpPr>
          <p:cNvPr id="7" name=""/>
          <p:cNvSpPr/>
          <p:nvPr/>
        </p:nvSpPr>
        <p:spPr>
          <a:xfrm>
            <a:off x="1527048" y="7229856"/>
            <a:ext cx="5175504" cy="350520"/>
          </a:xfrm>
          <a:prstGeom prst="rect">
            <a:avLst/>
          </a:prstGeom>
        </p:spPr>
        <p:txBody>
          <a:bodyPr lIns="0" tIns="0" rIns="0" bIns="0">
            <a:noAutofit/>
          </a:bodyPr>
          <a:p>
            <a:pPr marL="241300" indent="-241300">
              <a:lnSpc>
                <a:spcPts val="1584"/>
              </a:lnSpc>
            </a:pPr>
            <a:r>
              <a:rPr lang="es" sz="1100">
                <a:latin typeface="Arial"/>
              </a:rPr>
              <a:t>3. Crea una aplicación que permita ingresar un nombre y verificar si se encuentra dentro de la lista.</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764792" y="899160"/>
            <a:ext cx="3069336" cy="2584704"/>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core.xml><?xml version="1.0" encoding="utf-8"?>
<cp:coreProperties xmlns:cp="http://schemas.openxmlformats.org/package/2006/metadata/core-properties" xmlns:dc="http://purl.org/dc/elements/1.1/">
  <dc:title/>
  <dc:subject/>
  <dc:creator>Isaias lopez Torres</dc:creator>
  <cp:keywords/>
</cp:coreProperties>
</file>