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6"/>
  </p:notesMasterIdLst>
  <p:sldIdLst>
    <p:sldId id="315" r:id="rId5"/>
    <p:sldId id="353" r:id="rId6"/>
    <p:sldId id="287" r:id="rId7"/>
    <p:sldId id="365" r:id="rId8"/>
    <p:sldId id="355" r:id="rId9"/>
    <p:sldId id="299" r:id="rId10"/>
    <p:sldId id="364" r:id="rId11"/>
    <p:sldId id="305" r:id="rId12"/>
    <p:sldId id="359" r:id="rId13"/>
    <p:sldId id="366" r:id="rId14"/>
    <p:sldId id="289" r:id="rId15"/>
    <p:sldId id="290" r:id="rId16"/>
    <p:sldId id="335" r:id="rId17"/>
    <p:sldId id="367" r:id="rId18"/>
    <p:sldId id="293" r:id="rId19"/>
    <p:sldId id="294" r:id="rId20"/>
    <p:sldId id="295" r:id="rId21"/>
    <p:sldId id="350" r:id="rId22"/>
    <p:sldId id="351" r:id="rId23"/>
    <p:sldId id="297" r:id="rId24"/>
    <p:sldId id="362" r:id="rId25"/>
    <p:sldId id="352" r:id="rId26"/>
    <p:sldId id="291" r:id="rId27"/>
    <p:sldId id="292" r:id="rId28"/>
    <p:sldId id="346" r:id="rId29"/>
    <p:sldId id="337" r:id="rId30"/>
    <p:sldId id="338" r:id="rId31"/>
    <p:sldId id="303" r:id="rId32"/>
    <p:sldId id="304" r:id="rId33"/>
    <p:sldId id="301" r:id="rId34"/>
    <p:sldId id="363" r:id="rId35"/>
    <p:sldId id="307" r:id="rId36"/>
    <p:sldId id="308" r:id="rId37"/>
    <p:sldId id="339" r:id="rId38"/>
    <p:sldId id="340" r:id="rId39"/>
    <p:sldId id="341" r:id="rId40"/>
    <p:sldId id="342" r:id="rId41"/>
    <p:sldId id="317" r:id="rId42"/>
    <p:sldId id="326" r:id="rId43"/>
    <p:sldId id="329" r:id="rId44"/>
    <p:sldId id="332" r:id="rId45"/>
    <p:sldId id="333" r:id="rId46"/>
    <p:sldId id="348" r:id="rId47"/>
    <p:sldId id="349" r:id="rId48"/>
    <p:sldId id="309" r:id="rId49"/>
    <p:sldId id="310" r:id="rId50"/>
    <p:sldId id="311" r:id="rId51"/>
    <p:sldId id="312" r:id="rId52"/>
    <p:sldId id="313" r:id="rId53"/>
    <p:sldId id="314" r:id="rId54"/>
    <p:sldId id="368" r:id="rId55"/>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53"/>
          </p14:sldIdLst>
        </p14:section>
        <p14:section name="Compute" id="{A6ADF34F-A91E-4E6D-89B0-287F660BC116}">
          <p14:sldIdLst>
            <p14:sldId id="287"/>
            <p14:sldId id="365"/>
            <p14:sldId id="355"/>
          </p14:sldIdLst>
        </p14:section>
        <p14:section name="Storage" id="{80D2130B-709D-44AE-9B74-F35645BB14F3}">
          <p14:sldIdLst>
            <p14:sldId id="299"/>
            <p14:sldId id="364"/>
          </p14:sldIdLst>
        </p14:section>
        <p14:section name="Database" id="{2D75F611-5390-4740-89BB-DF846DD6FD2F}">
          <p14:sldIdLst>
            <p14:sldId id="305"/>
            <p14:sldId id="359"/>
            <p14:sldId id="366"/>
          </p14:sldIdLst>
        </p14:section>
        <p14:section name="Networking &amp; Content Delivery" id="{E8B780DF-48AB-45D1-A032-B49B3B12619D}">
          <p14:sldIdLst>
            <p14:sldId id="289"/>
            <p14:sldId id="290"/>
          </p14:sldIdLst>
        </p14:section>
        <p14:section name="Migration" id="{C8979F66-D7C1-475C-93B0-7986D8DD112A}">
          <p14:sldIdLst>
            <p14:sldId id="335"/>
            <p14:sldId id="367"/>
          </p14:sldIdLst>
        </p14:section>
        <p14:section name="Developer Tools" id="{110A1199-175E-42AA-9A66-E6A03CEA0691}">
          <p14:sldIdLst>
            <p14:sldId id="293"/>
            <p14:sldId id="294"/>
          </p14:sldIdLst>
        </p14:section>
        <p14:section name="Management Tools" id="{2EEC2EC3-AC51-4D15-BCB2-0D68E5430DD0}">
          <p14:sldIdLst>
            <p14:sldId id="295"/>
            <p14:sldId id="350"/>
            <p14:sldId id="351"/>
          </p14:sldIdLst>
        </p14:section>
        <p14:section name="Security, Identity &amp; Compliance" id="{8E5A1069-3DDB-4261-BBC9-39C0D31A6932}">
          <p14:sldIdLst>
            <p14:sldId id="297"/>
            <p14:sldId id="362"/>
            <p14:sldId id="352"/>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63"/>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Contact Center" id="{347E8B65-93B1-4848-BC3C-BA2C90426F5E}">
          <p14:sldIdLst>
            <p14:sldId id="348"/>
            <p14:sldId id="349"/>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 id="368"/>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autoAdjust="0"/>
    <p:restoredTop sz="94767" autoAdjust="0"/>
  </p:normalViewPr>
  <p:slideViewPr>
    <p:cSldViewPr snapToGrid="0" showGuides="1">
      <p:cViewPr varScale="1">
        <p:scale>
          <a:sx n="233" d="100"/>
          <a:sy n="233" d="100"/>
        </p:scale>
        <p:origin x="640" y="18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2/14/18</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71226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9733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814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0619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08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666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7365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39.png"/><Relationship Id="rId26" Type="http://schemas.openxmlformats.org/officeDocument/2006/relationships/image" Target="../media/image34.pn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38.png"/><Relationship Id="rId25" Type="http://schemas.openxmlformats.org/officeDocument/2006/relationships/image" Target="../media/image47.png"/><Relationship Id="rId2" Type="http://schemas.openxmlformats.org/officeDocument/2006/relationships/notesSlide" Target="../notesSlides/notesSlide8.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0.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45.pn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100.png"/><Relationship Id="rId19" Type="http://schemas.openxmlformats.org/officeDocument/2006/relationships/image" Target="../media/image40.png"/><Relationship Id="rId4" Type="http://schemas.openxmlformats.org/officeDocument/2006/relationships/image" Target="../media/image27.png"/><Relationship Id="rId9" Type="http://schemas.openxmlformats.org/officeDocument/2006/relationships/image" Target="../media/image99.png"/><Relationship Id="rId14" Type="http://schemas.openxmlformats.org/officeDocument/2006/relationships/image" Target="../media/image35.png"/><Relationship Id="rId22"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92.png"/><Relationship Id="rId7" Type="http://schemas.openxmlformats.org/officeDocument/2006/relationships/image" Target="../media/image105.png"/><Relationship Id="rId2" Type="http://schemas.openxmlformats.org/officeDocument/2006/relationships/image" Target="../media/image91.png"/><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10.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18" Type="http://schemas.openxmlformats.org/officeDocument/2006/relationships/image" Target="../media/image128.png"/><Relationship Id="rId3" Type="http://schemas.openxmlformats.org/officeDocument/2006/relationships/image" Target="../media/image113.png"/><Relationship Id="rId21" Type="http://schemas.openxmlformats.org/officeDocument/2006/relationships/image" Target="../media/image131.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27.png"/><Relationship Id="rId2" Type="http://schemas.openxmlformats.org/officeDocument/2006/relationships/notesSlide" Target="../notesSlides/notesSlide9.xml"/><Relationship Id="rId16" Type="http://schemas.openxmlformats.org/officeDocument/2006/relationships/image" Target="../media/image126.png"/><Relationship Id="rId20" Type="http://schemas.openxmlformats.org/officeDocument/2006/relationships/image" Target="../media/image130.png"/><Relationship Id="rId1" Type="http://schemas.openxmlformats.org/officeDocument/2006/relationships/slideLayout" Target="../slideLayouts/slideLayout10.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5" Type="http://schemas.openxmlformats.org/officeDocument/2006/relationships/image" Target="../media/image125.png"/><Relationship Id="rId23" Type="http://schemas.openxmlformats.org/officeDocument/2006/relationships/image" Target="../media/image133.png"/><Relationship Id="rId10" Type="http://schemas.openxmlformats.org/officeDocument/2006/relationships/image" Target="../media/image120.png"/><Relationship Id="rId19" Type="http://schemas.openxmlformats.org/officeDocument/2006/relationships/image" Target="../media/image129.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 Id="rId22" Type="http://schemas.openxmlformats.org/officeDocument/2006/relationships/image" Target="../media/image132.png"/></Relationships>
</file>

<file path=ppt/slides/_rels/slide19.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45.png"/><Relationship Id="rId3" Type="http://schemas.openxmlformats.org/officeDocument/2006/relationships/image" Target="../media/image135.png"/><Relationship Id="rId7" Type="http://schemas.openxmlformats.org/officeDocument/2006/relationships/image" Target="../media/image139.png"/><Relationship Id="rId12" Type="http://schemas.openxmlformats.org/officeDocument/2006/relationships/image" Target="../media/image144.png"/><Relationship Id="rId17" Type="http://schemas.openxmlformats.org/officeDocument/2006/relationships/image" Target="../media/image149.png"/><Relationship Id="rId2" Type="http://schemas.openxmlformats.org/officeDocument/2006/relationships/image" Target="../media/image134.png"/><Relationship Id="rId16" Type="http://schemas.openxmlformats.org/officeDocument/2006/relationships/image" Target="../media/image148.png"/><Relationship Id="rId1" Type="http://schemas.openxmlformats.org/officeDocument/2006/relationships/slideLayout" Target="../slideLayouts/slideLayout10.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5" Type="http://schemas.openxmlformats.org/officeDocument/2006/relationships/image" Target="../media/image14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 Id="rId14" Type="http://schemas.openxmlformats.org/officeDocument/2006/relationships/image" Target="../media/image146.png"/></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19.xml"/><Relationship Id="rId18" Type="http://schemas.openxmlformats.org/officeDocument/2006/relationships/slide" Target="slide33.xml"/><Relationship Id="rId3" Type="http://schemas.openxmlformats.org/officeDocument/2006/relationships/slide" Target="slide4.xml"/><Relationship Id="rId21" Type="http://schemas.openxmlformats.org/officeDocument/2006/relationships/slide" Target="slide47.xml"/><Relationship Id="rId7" Type="http://schemas.openxmlformats.org/officeDocument/2006/relationships/slide" Target="slide18.xml"/><Relationship Id="rId12" Type="http://schemas.openxmlformats.org/officeDocument/2006/relationships/slide" Target="slide12.xml"/><Relationship Id="rId17" Type="http://schemas.openxmlformats.org/officeDocument/2006/relationships/slide" Target="slide36.xml"/><Relationship Id="rId2" Type="http://schemas.openxmlformats.org/officeDocument/2006/relationships/notesSlide" Target="../notesSlides/notesSlide2.xml"/><Relationship Id="rId16" Type="http://schemas.openxmlformats.org/officeDocument/2006/relationships/slide" Target="slide44.xml"/><Relationship Id="rId20" Type="http://schemas.openxmlformats.org/officeDocument/2006/relationships/slide" Target="slide45.xml"/><Relationship Id="rId1" Type="http://schemas.openxmlformats.org/officeDocument/2006/relationships/slideLayout" Target="../slideLayouts/slideLayout10.xml"/><Relationship Id="rId6" Type="http://schemas.openxmlformats.org/officeDocument/2006/relationships/slide" Target="slide50.xml"/><Relationship Id="rId11" Type="http://schemas.openxmlformats.org/officeDocument/2006/relationships/slide" Target="slide42.xml"/><Relationship Id="rId24" Type="http://schemas.openxmlformats.org/officeDocument/2006/relationships/slide" Target="slide37.xml"/><Relationship Id="rId5" Type="http://schemas.openxmlformats.org/officeDocument/2006/relationships/slide" Target="slide9.xml"/><Relationship Id="rId15" Type="http://schemas.openxmlformats.org/officeDocument/2006/relationships/slide" Target="slide39.xml"/><Relationship Id="rId23" Type="http://schemas.openxmlformats.org/officeDocument/2006/relationships/slide" Target="slide46.xml"/><Relationship Id="rId10" Type="http://schemas.openxmlformats.org/officeDocument/2006/relationships/slide" Target="slide16.xml"/><Relationship Id="rId19" Type="http://schemas.openxmlformats.org/officeDocument/2006/relationships/slide" Target="slide35.xml"/><Relationship Id="rId4" Type="http://schemas.openxmlformats.org/officeDocument/2006/relationships/slide" Target="slide24.xml"/><Relationship Id="rId9" Type="http://schemas.openxmlformats.org/officeDocument/2006/relationships/slide" Target="slide48.xml"/><Relationship Id="rId14" Type="http://schemas.openxmlformats.org/officeDocument/2006/relationships/slide" Target="slide27.xml"/><Relationship Id="rId22"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18" Type="http://schemas.openxmlformats.org/officeDocument/2006/relationships/image" Target="../media/image166.png"/><Relationship Id="rId3" Type="http://schemas.openxmlformats.org/officeDocument/2006/relationships/image" Target="../media/image151.png"/><Relationship Id="rId7" Type="http://schemas.openxmlformats.org/officeDocument/2006/relationships/image" Target="../media/image155.png"/><Relationship Id="rId12" Type="http://schemas.openxmlformats.org/officeDocument/2006/relationships/image" Target="../media/image160.png"/><Relationship Id="rId17" Type="http://schemas.openxmlformats.org/officeDocument/2006/relationships/image" Target="../media/image165.png"/><Relationship Id="rId2" Type="http://schemas.openxmlformats.org/officeDocument/2006/relationships/image" Target="../media/image150.png"/><Relationship Id="rId16" Type="http://schemas.openxmlformats.org/officeDocument/2006/relationships/image" Target="../media/image164.png"/><Relationship Id="rId1" Type="http://schemas.openxmlformats.org/officeDocument/2006/relationships/slideLayout" Target="../slideLayouts/slideLayout10.xml"/><Relationship Id="rId6" Type="http://schemas.openxmlformats.org/officeDocument/2006/relationships/image" Target="../media/image154.png"/><Relationship Id="rId11" Type="http://schemas.openxmlformats.org/officeDocument/2006/relationships/image" Target="../media/image159.png"/><Relationship Id="rId5" Type="http://schemas.openxmlformats.org/officeDocument/2006/relationships/image" Target="../media/image153.png"/><Relationship Id="rId15" Type="http://schemas.openxmlformats.org/officeDocument/2006/relationships/image" Target="../media/image16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s>
</file>

<file path=ppt/slides/_rels/slide22.xml.rels><?xml version="1.0" encoding="UTF-8" standalone="yes"?>
<Relationships xmlns="http://schemas.openxmlformats.org/package/2006/relationships"><Relationship Id="rId8" Type="http://schemas.openxmlformats.org/officeDocument/2006/relationships/image" Target="../media/image173.png"/><Relationship Id="rId3" Type="http://schemas.openxmlformats.org/officeDocument/2006/relationships/image" Target="../media/image168.png"/><Relationship Id="rId7" Type="http://schemas.openxmlformats.org/officeDocument/2006/relationships/image" Target="../media/image172.png"/><Relationship Id="rId2" Type="http://schemas.openxmlformats.org/officeDocument/2006/relationships/image" Target="../media/image167.png"/><Relationship Id="rId1" Type="http://schemas.openxmlformats.org/officeDocument/2006/relationships/slideLayout" Target="../slideLayouts/slideLayout10.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 Id="rId9" Type="http://schemas.openxmlformats.org/officeDocument/2006/relationships/image" Target="../media/image17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184.png"/><Relationship Id="rId18" Type="http://schemas.openxmlformats.org/officeDocument/2006/relationships/image" Target="../media/image189.png"/><Relationship Id="rId3" Type="http://schemas.openxmlformats.org/officeDocument/2006/relationships/image" Target="../media/image175.png"/><Relationship Id="rId21" Type="http://schemas.openxmlformats.org/officeDocument/2006/relationships/image" Target="../media/image95.png"/><Relationship Id="rId7" Type="http://schemas.openxmlformats.org/officeDocument/2006/relationships/image" Target="../media/image179.png"/><Relationship Id="rId12" Type="http://schemas.openxmlformats.org/officeDocument/2006/relationships/image" Target="../media/image183.png"/><Relationship Id="rId17" Type="http://schemas.openxmlformats.org/officeDocument/2006/relationships/image" Target="../media/image188.png"/><Relationship Id="rId2" Type="http://schemas.openxmlformats.org/officeDocument/2006/relationships/notesSlide" Target="../notesSlides/notesSlide10.xml"/><Relationship Id="rId16" Type="http://schemas.openxmlformats.org/officeDocument/2006/relationships/image" Target="../media/image187.png"/><Relationship Id="rId20" Type="http://schemas.openxmlformats.org/officeDocument/2006/relationships/image" Target="../media/image94.png"/><Relationship Id="rId1" Type="http://schemas.openxmlformats.org/officeDocument/2006/relationships/slideLayout" Target="../slideLayouts/slideLayout10.xml"/><Relationship Id="rId6" Type="http://schemas.openxmlformats.org/officeDocument/2006/relationships/image" Target="../media/image178.png"/><Relationship Id="rId11" Type="http://schemas.openxmlformats.org/officeDocument/2006/relationships/image" Target="../media/image182.png"/><Relationship Id="rId5" Type="http://schemas.openxmlformats.org/officeDocument/2006/relationships/image" Target="../media/image177.png"/><Relationship Id="rId15" Type="http://schemas.openxmlformats.org/officeDocument/2006/relationships/image" Target="../media/image186.png"/><Relationship Id="rId10" Type="http://schemas.openxmlformats.org/officeDocument/2006/relationships/image" Target="../media/image181.png"/><Relationship Id="rId19" Type="http://schemas.openxmlformats.org/officeDocument/2006/relationships/image" Target="../media/image190.png"/><Relationship Id="rId4" Type="http://schemas.openxmlformats.org/officeDocument/2006/relationships/image" Target="../media/image176.png"/><Relationship Id="rId9" Type="http://schemas.openxmlformats.org/officeDocument/2006/relationships/image" Target="../media/image5.png"/><Relationship Id="rId14" Type="http://schemas.openxmlformats.org/officeDocument/2006/relationships/image" Target="../media/image185.png"/></Relationships>
</file>

<file path=ppt/slides/_rels/slide25.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0.xml"/><Relationship Id="rId4" Type="http://schemas.openxmlformats.org/officeDocument/2006/relationships/image" Target="../media/image19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0.xml"/><Relationship Id="rId5" Type="http://schemas.openxmlformats.org/officeDocument/2006/relationships/image" Target="../media/image197.png"/><Relationship Id="rId4" Type="http://schemas.openxmlformats.org/officeDocument/2006/relationships/image" Target="../media/image19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03.png"/><Relationship Id="rId3" Type="http://schemas.openxmlformats.org/officeDocument/2006/relationships/image" Target="../media/image198.png"/><Relationship Id="rId7" Type="http://schemas.openxmlformats.org/officeDocument/2006/relationships/image" Target="../media/image20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01.png"/><Relationship Id="rId5" Type="http://schemas.openxmlformats.org/officeDocument/2006/relationships/image" Target="../media/image200.png"/><Relationship Id="rId4" Type="http://schemas.openxmlformats.org/officeDocument/2006/relationships/image" Target="../media/image19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08.png"/><Relationship Id="rId3" Type="http://schemas.openxmlformats.org/officeDocument/2006/relationships/image" Target="../media/image204.png"/><Relationship Id="rId7" Type="http://schemas.openxmlformats.org/officeDocument/2006/relationships/image" Target="../media/image20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 Id="rId9" Type="http://schemas.openxmlformats.org/officeDocument/2006/relationships/image" Target="../media/image20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216.png"/><Relationship Id="rId3" Type="http://schemas.openxmlformats.org/officeDocument/2006/relationships/image" Target="../media/image211.png"/><Relationship Id="rId7" Type="http://schemas.openxmlformats.org/officeDocument/2006/relationships/image" Target="../media/image215.png"/><Relationship Id="rId2" Type="http://schemas.openxmlformats.org/officeDocument/2006/relationships/image" Target="../media/image210.png"/><Relationship Id="rId1" Type="http://schemas.openxmlformats.org/officeDocument/2006/relationships/slideLayout" Target="../slideLayouts/slideLayout10.xml"/><Relationship Id="rId6" Type="http://schemas.openxmlformats.org/officeDocument/2006/relationships/image" Target="../media/image214.png"/><Relationship Id="rId11" Type="http://schemas.openxmlformats.org/officeDocument/2006/relationships/image" Target="../media/image218.png"/><Relationship Id="rId5" Type="http://schemas.openxmlformats.org/officeDocument/2006/relationships/image" Target="../media/image213.png"/><Relationship Id="rId10" Type="http://schemas.openxmlformats.org/officeDocument/2006/relationships/image" Target="../media/image217.png"/><Relationship Id="rId4" Type="http://schemas.openxmlformats.org/officeDocument/2006/relationships/image" Target="../media/image212.png"/><Relationship Id="rId9" Type="http://schemas.openxmlformats.org/officeDocument/2006/relationships/image" Target="../media/image19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10.xml"/><Relationship Id="rId4" Type="http://schemas.openxmlformats.org/officeDocument/2006/relationships/image" Target="../media/image2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image" Target="../media/image234.png"/><Relationship Id="rId18" Type="http://schemas.openxmlformats.org/officeDocument/2006/relationships/image" Target="../media/image239.png"/><Relationship Id="rId3" Type="http://schemas.openxmlformats.org/officeDocument/2006/relationships/image" Target="../media/image224.png"/><Relationship Id="rId7" Type="http://schemas.openxmlformats.org/officeDocument/2006/relationships/image" Target="../media/image228.png"/><Relationship Id="rId12" Type="http://schemas.openxmlformats.org/officeDocument/2006/relationships/image" Target="../media/image233.png"/><Relationship Id="rId17" Type="http://schemas.openxmlformats.org/officeDocument/2006/relationships/image" Target="../media/image238.png"/><Relationship Id="rId2" Type="http://schemas.openxmlformats.org/officeDocument/2006/relationships/notesSlide" Target="../notesSlides/notesSlide13.xml"/><Relationship Id="rId16" Type="http://schemas.openxmlformats.org/officeDocument/2006/relationships/image" Target="../media/image237.png"/><Relationship Id="rId20" Type="http://schemas.openxmlformats.org/officeDocument/2006/relationships/image" Target="../media/image241.png"/><Relationship Id="rId1" Type="http://schemas.openxmlformats.org/officeDocument/2006/relationships/slideLayout" Target="../slideLayouts/slideLayout10.xml"/><Relationship Id="rId6" Type="http://schemas.openxmlformats.org/officeDocument/2006/relationships/image" Target="../media/image227.png"/><Relationship Id="rId11" Type="http://schemas.openxmlformats.org/officeDocument/2006/relationships/image" Target="../media/image232.png"/><Relationship Id="rId5" Type="http://schemas.openxmlformats.org/officeDocument/2006/relationships/image" Target="../media/image226.png"/><Relationship Id="rId15" Type="http://schemas.openxmlformats.org/officeDocument/2006/relationships/image" Target="../media/image236.png"/><Relationship Id="rId10" Type="http://schemas.openxmlformats.org/officeDocument/2006/relationships/image" Target="../media/image231.png"/><Relationship Id="rId19" Type="http://schemas.openxmlformats.org/officeDocument/2006/relationships/image" Target="../media/image240.png"/><Relationship Id="rId4" Type="http://schemas.openxmlformats.org/officeDocument/2006/relationships/image" Target="../media/image225.png"/><Relationship Id="rId9" Type="http://schemas.openxmlformats.org/officeDocument/2006/relationships/image" Target="../media/image230.png"/><Relationship Id="rId14" Type="http://schemas.openxmlformats.org/officeDocument/2006/relationships/image" Target="../media/image23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 Id="rId22" Type="http://schemas.openxmlformats.org/officeDocument/2006/relationships/image" Target="../media/image25.png"/></Relationships>
</file>

<file path=ppt/slides/_rels/slide40.xml.rels><?xml version="1.0" encoding="UTF-8" standalone="yes"?>
<Relationships xmlns="http://schemas.openxmlformats.org/package/2006/relationships"><Relationship Id="rId8" Type="http://schemas.openxmlformats.org/officeDocument/2006/relationships/image" Target="../media/image247.png"/><Relationship Id="rId13" Type="http://schemas.openxmlformats.org/officeDocument/2006/relationships/image" Target="../media/image252.png"/><Relationship Id="rId18" Type="http://schemas.openxmlformats.org/officeDocument/2006/relationships/image" Target="../media/image257.png"/><Relationship Id="rId26" Type="http://schemas.openxmlformats.org/officeDocument/2006/relationships/image" Target="../media/image265.png"/><Relationship Id="rId3" Type="http://schemas.openxmlformats.org/officeDocument/2006/relationships/image" Target="../media/image242.png"/><Relationship Id="rId21" Type="http://schemas.openxmlformats.org/officeDocument/2006/relationships/image" Target="../media/image260.png"/><Relationship Id="rId7" Type="http://schemas.openxmlformats.org/officeDocument/2006/relationships/image" Target="../media/image246.png"/><Relationship Id="rId12" Type="http://schemas.openxmlformats.org/officeDocument/2006/relationships/image" Target="../media/image251.png"/><Relationship Id="rId17" Type="http://schemas.openxmlformats.org/officeDocument/2006/relationships/image" Target="../media/image256.png"/><Relationship Id="rId25" Type="http://schemas.openxmlformats.org/officeDocument/2006/relationships/image" Target="../media/image264.png"/><Relationship Id="rId2" Type="http://schemas.openxmlformats.org/officeDocument/2006/relationships/image" Target="../media/image224.png"/><Relationship Id="rId16" Type="http://schemas.openxmlformats.org/officeDocument/2006/relationships/image" Target="../media/image255.png"/><Relationship Id="rId20" Type="http://schemas.openxmlformats.org/officeDocument/2006/relationships/image" Target="../media/image259.png"/><Relationship Id="rId1" Type="http://schemas.openxmlformats.org/officeDocument/2006/relationships/slideLayout" Target="../slideLayouts/slideLayout10.xml"/><Relationship Id="rId6" Type="http://schemas.openxmlformats.org/officeDocument/2006/relationships/image" Target="../media/image245.png"/><Relationship Id="rId11" Type="http://schemas.openxmlformats.org/officeDocument/2006/relationships/image" Target="../media/image250.png"/><Relationship Id="rId24" Type="http://schemas.openxmlformats.org/officeDocument/2006/relationships/image" Target="../media/image263.png"/><Relationship Id="rId5" Type="http://schemas.openxmlformats.org/officeDocument/2006/relationships/image" Target="../media/image244.png"/><Relationship Id="rId15" Type="http://schemas.openxmlformats.org/officeDocument/2006/relationships/image" Target="../media/image254.png"/><Relationship Id="rId23" Type="http://schemas.openxmlformats.org/officeDocument/2006/relationships/image" Target="../media/image262.png"/><Relationship Id="rId10" Type="http://schemas.openxmlformats.org/officeDocument/2006/relationships/image" Target="../media/image249.png"/><Relationship Id="rId19" Type="http://schemas.openxmlformats.org/officeDocument/2006/relationships/image" Target="../media/image258.png"/><Relationship Id="rId4" Type="http://schemas.openxmlformats.org/officeDocument/2006/relationships/image" Target="../media/image243.png"/><Relationship Id="rId9" Type="http://schemas.openxmlformats.org/officeDocument/2006/relationships/image" Target="../media/image248.png"/><Relationship Id="rId14" Type="http://schemas.openxmlformats.org/officeDocument/2006/relationships/image" Target="../media/image253.png"/><Relationship Id="rId22" Type="http://schemas.openxmlformats.org/officeDocument/2006/relationships/image" Target="../media/image261.png"/><Relationship Id="rId27" Type="http://schemas.openxmlformats.org/officeDocument/2006/relationships/image" Target="../media/image2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8" Type="http://schemas.openxmlformats.org/officeDocument/2006/relationships/image" Target="../media/image274.png"/><Relationship Id="rId13" Type="http://schemas.openxmlformats.org/officeDocument/2006/relationships/image" Target="../media/image279.png"/><Relationship Id="rId18" Type="http://schemas.openxmlformats.org/officeDocument/2006/relationships/image" Target="../media/image283.png"/><Relationship Id="rId3" Type="http://schemas.openxmlformats.org/officeDocument/2006/relationships/image" Target="../media/image269.png"/><Relationship Id="rId21" Type="http://schemas.openxmlformats.org/officeDocument/2006/relationships/image" Target="../media/image286.png"/><Relationship Id="rId7" Type="http://schemas.openxmlformats.org/officeDocument/2006/relationships/image" Target="../media/image273.png"/><Relationship Id="rId12" Type="http://schemas.openxmlformats.org/officeDocument/2006/relationships/image" Target="../media/image278.png"/><Relationship Id="rId17" Type="http://schemas.openxmlformats.org/officeDocument/2006/relationships/image" Target="../media/image282.png"/><Relationship Id="rId2" Type="http://schemas.openxmlformats.org/officeDocument/2006/relationships/notesSlide" Target="../notesSlides/notesSlide14.xml"/><Relationship Id="rId16" Type="http://schemas.openxmlformats.org/officeDocument/2006/relationships/image" Target="../media/image3.png"/><Relationship Id="rId20" Type="http://schemas.openxmlformats.org/officeDocument/2006/relationships/image" Target="../media/image285.png"/><Relationship Id="rId1" Type="http://schemas.openxmlformats.org/officeDocument/2006/relationships/slideLayout" Target="../slideLayouts/slideLayout10.xml"/><Relationship Id="rId6" Type="http://schemas.openxmlformats.org/officeDocument/2006/relationships/image" Target="../media/image272.png"/><Relationship Id="rId11" Type="http://schemas.openxmlformats.org/officeDocument/2006/relationships/image" Target="../media/image277.png"/><Relationship Id="rId5" Type="http://schemas.openxmlformats.org/officeDocument/2006/relationships/image" Target="../media/image271.png"/><Relationship Id="rId15" Type="http://schemas.openxmlformats.org/officeDocument/2006/relationships/image" Target="../media/image281.png"/><Relationship Id="rId10" Type="http://schemas.openxmlformats.org/officeDocument/2006/relationships/image" Target="../media/image276.png"/><Relationship Id="rId19" Type="http://schemas.openxmlformats.org/officeDocument/2006/relationships/image" Target="../media/image284.png"/><Relationship Id="rId4" Type="http://schemas.openxmlformats.org/officeDocument/2006/relationships/image" Target="../media/image270.png"/><Relationship Id="rId9" Type="http://schemas.openxmlformats.org/officeDocument/2006/relationships/image" Target="../media/image275.png"/><Relationship Id="rId14" Type="http://schemas.openxmlformats.org/officeDocument/2006/relationships/image" Target="../media/image280.png"/><Relationship Id="rId22" Type="http://schemas.openxmlformats.org/officeDocument/2006/relationships/image" Target="../media/image287.png"/></Relationships>
</file>

<file path=ppt/slides/_rels/slide46.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image" Target="../media/image288.png"/><Relationship Id="rId1" Type="http://schemas.openxmlformats.org/officeDocument/2006/relationships/slideLayout" Target="../slideLayouts/slideLayout10.xml"/><Relationship Id="rId6" Type="http://schemas.openxmlformats.org/officeDocument/2006/relationships/image" Target="../media/image292.png"/><Relationship Id="rId5" Type="http://schemas.openxmlformats.org/officeDocument/2006/relationships/image" Target="../media/image291.png"/><Relationship Id="rId4" Type="http://schemas.openxmlformats.org/officeDocument/2006/relationships/image" Target="../media/image290.png"/></Relationships>
</file>

<file path=ppt/slides/_rels/slide47.xml.rels><?xml version="1.0" encoding="UTF-8" standalone="yes"?>
<Relationships xmlns="http://schemas.openxmlformats.org/package/2006/relationships"><Relationship Id="rId8" Type="http://schemas.openxmlformats.org/officeDocument/2006/relationships/image" Target="../media/image299.png"/><Relationship Id="rId13" Type="http://schemas.openxmlformats.org/officeDocument/2006/relationships/image" Target="../media/image304.png"/><Relationship Id="rId3" Type="http://schemas.openxmlformats.org/officeDocument/2006/relationships/image" Target="../media/image294.png"/><Relationship Id="rId7" Type="http://schemas.openxmlformats.org/officeDocument/2006/relationships/image" Target="../media/image298.png"/><Relationship Id="rId12" Type="http://schemas.openxmlformats.org/officeDocument/2006/relationships/image" Target="../media/image303.png"/><Relationship Id="rId2" Type="http://schemas.openxmlformats.org/officeDocument/2006/relationships/image" Target="../media/image293.png"/><Relationship Id="rId1" Type="http://schemas.openxmlformats.org/officeDocument/2006/relationships/slideLayout" Target="../slideLayouts/slideLayout10.xml"/><Relationship Id="rId6" Type="http://schemas.openxmlformats.org/officeDocument/2006/relationships/image" Target="../media/image297.png"/><Relationship Id="rId11" Type="http://schemas.openxmlformats.org/officeDocument/2006/relationships/image" Target="../media/image302.png"/><Relationship Id="rId5" Type="http://schemas.openxmlformats.org/officeDocument/2006/relationships/image" Target="../media/image296.png"/><Relationship Id="rId15" Type="http://schemas.openxmlformats.org/officeDocument/2006/relationships/image" Target="../media/image306.png"/><Relationship Id="rId10" Type="http://schemas.openxmlformats.org/officeDocument/2006/relationships/image" Target="../media/image301.png"/><Relationship Id="rId4" Type="http://schemas.openxmlformats.org/officeDocument/2006/relationships/image" Target="../media/image295.png"/><Relationship Id="rId9" Type="http://schemas.openxmlformats.org/officeDocument/2006/relationships/image" Target="../media/image300.png"/><Relationship Id="rId14" Type="http://schemas.openxmlformats.org/officeDocument/2006/relationships/image" Target="../media/image305.png"/></Relationships>
</file>

<file path=ppt/slides/_rels/slide48.xml.rels><?xml version="1.0" encoding="UTF-8" standalone="yes"?>
<Relationships xmlns="http://schemas.openxmlformats.org/package/2006/relationships"><Relationship Id="rId3" Type="http://schemas.openxmlformats.org/officeDocument/2006/relationships/image" Target="../media/image307.emf"/><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277.png"/><Relationship Id="rId2" Type="http://schemas.openxmlformats.org/officeDocument/2006/relationships/image" Target="../media/image279.png"/><Relationship Id="rId1" Type="http://schemas.openxmlformats.org/officeDocument/2006/relationships/slideLayout" Target="../slideLayouts/slideLayout10.xml"/><Relationship Id="rId4" Type="http://schemas.openxmlformats.org/officeDocument/2006/relationships/image" Target="../media/image273.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4.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77.png"/><Relationship Id="rId7" Type="http://schemas.openxmlformats.org/officeDocument/2006/relationships/image" Target="../media/image101.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08.png"/><Relationship Id="rId5" Type="http://schemas.openxmlformats.org/officeDocument/2006/relationships/image" Target="../media/image26.png"/><Relationship Id="rId10" Type="http://schemas.openxmlformats.org/officeDocument/2006/relationships/image" Target="../media/image64.png"/><Relationship Id="rId4" Type="http://schemas.openxmlformats.org/officeDocument/2006/relationships/image" Target="../media/image7.png"/><Relationship Id="rId9" Type="http://schemas.openxmlformats.org/officeDocument/2006/relationships/image" Target="../media/image63.png"/></Relationships>
</file>

<file path=ppt/slides/_rels/slide51.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279.png"/><Relationship Id="rId7"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11.xml"/><Relationship Id="rId6" Type="http://schemas.openxmlformats.org/officeDocument/2006/relationships/image" Target="../media/image42.png"/><Relationship Id="rId5" Type="http://schemas.openxmlformats.org/officeDocument/2006/relationships/image" Target="../media/image36.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5.xml"/><Relationship Id="rId16" Type="http://schemas.openxmlformats.org/officeDocument/2006/relationships/image" Target="../media/image61.png"/><Relationship Id="rId1" Type="http://schemas.openxmlformats.org/officeDocument/2006/relationships/slideLayout" Target="../slideLayouts/slideLayout10.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18" Type="http://schemas.openxmlformats.org/officeDocument/2006/relationships/image" Target="../media/image80.png"/><Relationship Id="rId26" Type="http://schemas.openxmlformats.org/officeDocument/2006/relationships/image" Target="../media/image88.png"/><Relationship Id="rId3" Type="http://schemas.openxmlformats.org/officeDocument/2006/relationships/image" Target="../media/image65.png"/><Relationship Id="rId21" Type="http://schemas.openxmlformats.org/officeDocument/2006/relationships/image" Target="../media/image83.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5" Type="http://schemas.openxmlformats.org/officeDocument/2006/relationships/image" Target="../media/image87.png"/><Relationship Id="rId2" Type="http://schemas.openxmlformats.org/officeDocument/2006/relationships/notesSlide" Target="../notesSlides/notesSlide6.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slideLayout" Target="../slideLayouts/slideLayout10.xml"/><Relationship Id="rId6" Type="http://schemas.openxmlformats.org/officeDocument/2006/relationships/image" Target="../media/image68.png"/><Relationship Id="rId11" Type="http://schemas.openxmlformats.org/officeDocument/2006/relationships/image" Target="../media/image73.png"/><Relationship Id="rId24" Type="http://schemas.openxmlformats.org/officeDocument/2006/relationships/image" Target="../media/image86.png"/><Relationship Id="rId5" Type="http://schemas.openxmlformats.org/officeDocument/2006/relationships/image" Target="../media/image67.png"/><Relationship Id="rId15" Type="http://schemas.openxmlformats.org/officeDocument/2006/relationships/image" Target="../media/image77.png"/><Relationship Id="rId23" Type="http://schemas.openxmlformats.org/officeDocument/2006/relationships/image" Target="../media/image85.png"/><Relationship Id="rId28" Type="http://schemas.openxmlformats.org/officeDocument/2006/relationships/image" Target="../media/image90.png"/><Relationship Id="rId10" Type="http://schemas.openxmlformats.org/officeDocument/2006/relationships/image" Target="../media/image72.png"/><Relationship Id="rId19" Type="http://schemas.openxmlformats.org/officeDocument/2006/relationships/image" Target="../media/image81.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 Id="rId22" Type="http://schemas.openxmlformats.org/officeDocument/2006/relationships/image" Target="../media/image84.png"/><Relationship Id="rId27"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a:latin typeface="Helvetica Neue"/>
                <a:cs typeface="Helvetica Neue"/>
              </a:rPr>
              <a:t>AWS Simple Icons</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a:solidFill>
                  <a:schemeClr val="bg1">
                    <a:lumMod val="65000"/>
                  </a:schemeClr>
                </a:solidFill>
              </a:rPr>
              <a:t>AWS Simple Icons: Usage Guidelines</a:t>
            </a: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a:latin typeface="Helvetica Neue"/>
                <a:ea typeface="Verdana" pitchFamily="34" charset="0"/>
                <a:cs typeface="Helvetica Neue"/>
              </a:rPr>
              <a:t>Check to make sure you have the most recent set of AWS Simple Icons</a:t>
            </a:r>
          </a:p>
          <a:p>
            <a:r>
              <a:rPr lang="en-US" sz="1000" dirty="0">
                <a:solidFill>
                  <a:srgbClr val="595959"/>
                </a:solidFill>
                <a:latin typeface="Helvetica Neue"/>
                <a:ea typeface="Verdana" pitchFamily="34" charset="0"/>
                <a:cs typeface="Helvetica Neue"/>
              </a:rPr>
              <a:t>Find the most recent set at: </a:t>
            </a:r>
            <a:r>
              <a:rPr lang="en-US" sz="1000" dirty="0">
                <a:latin typeface="Helvetica Neue"/>
                <a:ea typeface="Verdana" pitchFamily="34" charset="0"/>
                <a:cs typeface="Helvetica Neue"/>
                <a:hlinkClick r:id="rId3"/>
              </a:rPr>
              <a:t>aws.amazon.com/architecture/icons/</a:t>
            </a:r>
            <a:br>
              <a:rPr lang="en-US" sz="1000" dirty="0">
                <a:latin typeface="Helvetica Neue"/>
                <a:ea typeface="Verdana" pitchFamily="34" charset="0"/>
                <a:cs typeface="Helvetica Neue"/>
              </a:rPr>
            </a:br>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Always use icon labels</a:t>
            </a:r>
            <a:r>
              <a:rPr lang="en-US" sz="11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Be sure to always include a label below the icon or on the group in Arial. The only exception is in complex diagrams; you have the option to create a key.</a:t>
            </a: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technology</a:t>
            </a:r>
            <a:r>
              <a:rPr lang="en-US" sz="1100" dirty="0">
                <a:latin typeface="Helvetica Neue"/>
                <a:ea typeface="Verdana" pitchFamily="34" charset="0"/>
                <a:cs typeface="Helvetica Neue"/>
              </a:rPr>
              <a:t> </a:t>
            </a:r>
            <a:r>
              <a:rPr lang="en-US" sz="10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Any server or other non-AWS technology in an architecture diagram should be represented with the grey server (see Slide 29).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a:latin typeface="Helvetica Neue"/>
                <a:ea typeface="Verdana" pitchFamily="34" charset="0"/>
                <a:cs typeface="Helvetica Neue"/>
              </a:rPr>
              <a:t>Creating diagrams</a:t>
            </a:r>
          </a:p>
          <a:p>
            <a:r>
              <a:rPr lang="en-US" sz="1000" dirty="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100" b="1" dirty="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a:solidFill>
                  <a:schemeClr val="tx1">
                    <a:lumMod val="65000"/>
                    <a:lumOff val="35000"/>
                  </a:schemeClr>
                </a:solidFill>
                <a:latin typeface="Helvetica Neue"/>
                <a:ea typeface="Verdana" pitchFamily="34" charset="0"/>
                <a:cs typeface="Helvetica Neue"/>
              </a:rPr>
            </a:br>
            <a:r>
              <a:rPr lang="en-US" sz="1000" dirty="0">
                <a:solidFill>
                  <a:schemeClr val="tx1">
                    <a:lumMod val="65000"/>
                    <a:lumOff val="35000"/>
                  </a:schemeClr>
                </a:solidFill>
                <a:latin typeface="Helvetica Neue"/>
                <a:ea typeface="Verdana" pitchFamily="34" charset="0"/>
                <a:cs typeface="Helvetica Neue"/>
              </a:rPr>
              <a:t>not be going into as much depth.</a:t>
            </a:r>
            <a:endParaRPr lang="en-US" sz="1000" b="1" dirty="0">
              <a:solidFill>
                <a:schemeClr val="tx1">
                  <a:lumMod val="65000"/>
                  <a:lumOff val="35000"/>
                </a:schemeClr>
              </a:solidFill>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261733" y="3671463"/>
            <a:ext cx="914556" cy="954539"/>
            <a:chOff x="261733" y="3671463"/>
            <a:chExt cx="914556" cy="954539"/>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a:latin typeface="Arial"/>
                  <a:cs typeface="Arial"/>
                </a:rPr>
                <a:t>traditional server</a:t>
              </a:r>
            </a:p>
          </p:txBody>
        </p:sp>
      </p:gr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a:latin typeface="Arial"/>
                <a:cs typeface="Arial"/>
              </a:rPr>
              <a:t>Amazon EC2</a:t>
            </a:r>
          </a:p>
        </p:txBody>
      </p:sp>
      <p:grpSp>
        <p:nvGrpSpPr>
          <p:cNvPr id="4" name="Group 3"/>
          <p:cNvGrpSpPr/>
          <p:nvPr/>
        </p:nvGrpSpPr>
        <p:grpSpPr>
          <a:xfrm>
            <a:off x="440637" y="2396505"/>
            <a:ext cx="501908" cy="789714"/>
            <a:chOff x="440637" y="2396505"/>
            <a:chExt cx="501908" cy="789714"/>
          </a:xfrm>
        </p:grpSpPr>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a:t>cluster</a:t>
              </a:r>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spTree>
    <p:extLst>
      <p:ext uri="{BB962C8B-B14F-4D97-AF65-F5344CB8AC3E}">
        <p14:creationId xmlns:p14="http://schemas.microsoft.com/office/powerpoint/2010/main" val="330474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p:cNvSpPr>
            <a:spLocks noGrp="1"/>
          </p:cNvSpPr>
          <p:nvPr>
            <p:ph type="title"/>
          </p:nvPr>
        </p:nvSpPr>
        <p:spPr>
          <a:xfrm>
            <a:off x="336789" y="114936"/>
            <a:ext cx="8205304" cy="545192"/>
          </a:xfrm>
        </p:spPr>
        <p:txBody>
          <a:bodyPr/>
          <a:lstStyle/>
          <a:p>
            <a:r>
              <a:rPr lang="en-US" dirty="0"/>
              <a:t>Database (Continued)</a:t>
            </a:r>
          </a:p>
        </p:txBody>
      </p:sp>
      <p:cxnSp>
        <p:nvCxnSpPr>
          <p:cNvPr id="70" name="Straight Connector 69"/>
          <p:cNvCxnSpPr/>
          <p:nvPr/>
        </p:nvCxnSpPr>
        <p:spPr>
          <a:xfrm>
            <a:off x="14329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44577" y="701631"/>
            <a:ext cx="1188720" cy="2107169"/>
            <a:chOff x="236084" y="701631"/>
            <a:chExt cx="1188720" cy="2107169"/>
          </a:xfrm>
        </p:grpSpPr>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74" name="TextBox 73"/>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a:t>AWS DMS</a:t>
              </a:r>
            </a:p>
          </p:txBody>
        </p:sp>
        <p:cxnSp>
          <p:nvCxnSpPr>
            <p:cNvPr id="75" name="Straight Connector 74"/>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grpSp>
      <p:grpSp>
        <p:nvGrpSpPr>
          <p:cNvPr id="82" name="Group 81"/>
          <p:cNvGrpSpPr/>
          <p:nvPr/>
        </p:nvGrpSpPr>
        <p:grpSpPr>
          <a:xfrm>
            <a:off x="336002" y="712460"/>
            <a:ext cx="1020442" cy="3150205"/>
            <a:chOff x="7227122" y="712460"/>
            <a:chExt cx="1020442" cy="3150205"/>
          </a:xfrm>
        </p:grpSpPr>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103" name="TextBox 102"/>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105" name="TextBox 104"/>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107" name="TextBox 106"/>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Redshift</a:t>
              </a:r>
            </a:p>
          </p:txBody>
        </p:sp>
        <p:cxnSp>
          <p:nvCxnSpPr>
            <p:cNvPr id="108" name="Straight Connector 107"/>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39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&amp; Content Delivery</a:t>
            </a:r>
          </a:p>
        </p:txBody>
      </p:sp>
    </p:spTree>
    <p:extLst>
      <p:ext uri="{BB962C8B-B14F-4D97-AF65-F5344CB8AC3E}">
        <p14:creationId xmlns:p14="http://schemas.microsoft.com/office/powerpoint/2010/main" val="50115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 &amp; Content Delivery</a:t>
            </a:r>
          </a:p>
        </p:txBody>
      </p:sp>
      <p:cxnSp>
        <p:nvCxnSpPr>
          <p:cNvPr id="98" name="Straight Connector 97"/>
          <p:cNvCxnSpPr/>
          <p:nvPr/>
        </p:nvCxnSpPr>
        <p:spPr>
          <a:xfrm>
            <a:off x="357510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8352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39531"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16" y="673146"/>
            <a:ext cx="544780" cy="653737"/>
          </a:xfrm>
          <a:prstGeom prst="rect">
            <a:avLst/>
          </a:prstGeom>
        </p:spPr>
      </p:pic>
      <p:sp>
        <p:nvSpPr>
          <p:cNvPr id="42" name="TextBox 41"/>
          <p:cNvSpPr txBox="1"/>
          <p:nvPr/>
        </p:nvSpPr>
        <p:spPr>
          <a:xfrm>
            <a:off x="7116937" y="3589456"/>
            <a:ext cx="788738"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487" y="2904477"/>
            <a:ext cx="543639" cy="564959"/>
          </a:xfrm>
          <a:prstGeom prst="rect">
            <a:avLst/>
          </a:prstGeom>
        </p:spPr>
      </p:pic>
      <p:sp>
        <p:nvSpPr>
          <p:cNvPr id="44" name="TextBox 43"/>
          <p:cNvSpPr txBox="1"/>
          <p:nvPr/>
        </p:nvSpPr>
        <p:spPr>
          <a:xfrm>
            <a:off x="7193033"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487" y="1847036"/>
            <a:ext cx="543639" cy="564958"/>
          </a:xfrm>
          <a:prstGeom prst="rect">
            <a:avLst/>
          </a:prstGeom>
        </p:spPr>
      </p:pic>
      <p:cxnSp>
        <p:nvCxnSpPr>
          <p:cNvPr id="49" name="Straight Connector 48"/>
          <p:cNvCxnSpPr/>
          <p:nvPr/>
        </p:nvCxnSpPr>
        <p:spPr>
          <a:xfrm>
            <a:off x="703124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120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026335" y="1360220"/>
            <a:ext cx="731520" cy="155632"/>
          </a:xfrm>
          <a:prstGeom prst="rect">
            <a:avLst/>
          </a:prstGeom>
          <a:noFill/>
        </p:spPr>
        <p:txBody>
          <a:bodyPr wrap="square" lIns="0" tIns="0" rIns="0" bIns="0" rtlCol="0" anchor="t">
            <a:noAutofit/>
          </a:bodyPr>
          <a:lstStyle/>
          <a:p>
            <a:pPr algn="ctr"/>
            <a:r>
              <a:rPr lang="en-US" sz="1000" b="1" dirty="0"/>
              <a:t>AWS Direct Connect</a:t>
            </a: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9705" y="670825"/>
            <a:ext cx="544780" cy="653737"/>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5261" y="680288"/>
            <a:ext cx="544780" cy="653098"/>
          </a:xfrm>
          <a:prstGeom prst="rect">
            <a:avLst/>
          </a:prstGeom>
        </p:spPr>
      </p:pic>
      <p:sp>
        <p:nvSpPr>
          <p:cNvPr id="100" name="TextBox 99"/>
          <p:cNvSpPr txBox="1"/>
          <p:nvPr/>
        </p:nvSpPr>
        <p:spPr>
          <a:xfrm>
            <a:off x="3817611" y="2531572"/>
            <a:ext cx="640080" cy="274320"/>
          </a:xfrm>
          <a:prstGeom prst="rect">
            <a:avLst/>
          </a:prstGeom>
          <a:noFill/>
        </p:spPr>
        <p:txBody>
          <a:bodyPr wrap="square" lIns="0" tIns="0" rIns="0" bIns="0" rtlCol="0" anchor="t">
            <a:noAutofit/>
          </a:bodyPr>
          <a:lstStyle/>
          <a:p>
            <a:pPr algn="ctr"/>
            <a:r>
              <a:rPr lang="en-US" sz="800" b="1" dirty="0"/>
              <a:t>download distribution</a:t>
            </a:r>
            <a:endParaRPr lang="en-US" sz="1400" b="1" dirty="0"/>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7447" y="1873584"/>
            <a:ext cx="500409" cy="520033"/>
          </a:xfrm>
          <a:prstGeom prst="rect">
            <a:avLst/>
          </a:prstGeom>
        </p:spPr>
      </p:pic>
      <p:sp>
        <p:nvSpPr>
          <p:cNvPr id="102" name="TextBox 101"/>
          <p:cNvSpPr txBox="1"/>
          <p:nvPr/>
        </p:nvSpPr>
        <p:spPr>
          <a:xfrm>
            <a:off x="3817611" y="3577781"/>
            <a:ext cx="640080" cy="274320"/>
          </a:xfrm>
          <a:prstGeom prst="rect">
            <a:avLst/>
          </a:prstGeom>
          <a:noFill/>
        </p:spPr>
        <p:txBody>
          <a:bodyPr wrap="square" lIns="0" tIns="0" rIns="0" bIns="0" rtlCol="0" anchor="t">
            <a:noAutofit/>
          </a:bodyPr>
          <a:lstStyle/>
          <a:p>
            <a:pPr algn="ctr"/>
            <a:r>
              <a:rPr lang="en-US" sz="800" b="1" dirty="0"/>
              <a:t>edge location</a:t>
            </a:r>
            <a:endParaRPr lang="en-US" sz="1400" b="1" dirty="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69" y="2899712"/>
            <a:ext cx="516564" cy="563883"/>
          </a:xfrm>
          <a:prstGeom prst="rect">
            <a:avLst/>
          </a:prstGeom>
          <a:noFill/>
          <a:ln>
            <a:noFill/>
          </a:ln>
        </p:spPr>
      </p:pic>
      <p:sp>
        <p:nvSpPr>
          <p:cNvPr id="104" name="TextBox 103"/>
          <p:cNvSpPr txBox="1"/>
          <p:nvPr/>
        </p:nvSpPr>
        <p:spPr>
          <a:xfrm>
            <a:off x="3817611" y="4661797"/>
            <a:ext cx="640080" cy="274320"/>
          </a:xfrm>
          <a:prstGeom prst="rect">
            <a:avLst/>
          </a:prstGeom>
          <a:noFill/>
        </p:spPr>
        <p:txBody>
          <a:bodyPr wrap="square" lIns="0" tIns="0" rIns="0" bIns="0" rtlCol="0" anchor="t">
            <a:noAutofit/>
          </a:bodyPr>
          <a:lstStyle/>
          <a:p>
            <a:pPr algn="ctr"/>
            <a:r>
              <a:rPr lang="en-US" sz="800" b="1" dirty="0"/>
              <a:t>streaming distribution</a:t>
            </a:r>
            <a:endParaRPr lang="en-US" sz="1400" b="1" dirty="0"/>
          </a:p>
        </p:txBody>
      </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7255" y="3987215"/>
            <a:ext cx="540793" cy="562001"/>
          </a:xfrm>
          <a:prstGeom prst="rect">
            <a:avLst/>
          </a:prstGeom>
        </p:spPr>
      </p:pic>
      <p:sp>
        <p:nvSpPr>
          <p:cNvPr id="106" name="TextBox 105"/>
          <p:cNvSpPr txBox="1"/>
          <p:nvPr/>
        </p:nvSpPr>
        <p:spPr>
          <a:xfrm>
            <a:off x="3771891"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CloudFront</a:t>
            </a:r>
            <a:endParaRPr lang="en-US" b="1" dirty="0"/>
          </a:p>
        </p:txBody>
      </p:sp>
      <p:cxnSp>
        <p:nvCxnSpPr>
          <p:cNvPr id="107" name="Straight Connector 106"/>
          <p:cNvCxnSpPr/>
          <p:nvPr/>
        </p:nvCxnSpPr>
        <p:spPr>
          <a:xfrm>
            <a:off x="365759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705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2108" y="683139"/>
            <a:ext cx="537317" cy="638065"/>
          </a:xfrm>
          <a:prstGeom prst="rect">
            <a:avLst/>
          </a:prstGeom>
        </p:spPr>
      </p:pic>
      <p:sp>
        <p:nvSpPr>
          <p:cNvPr id="112" name="TextBox 111"/>
          <p:cNvSpPr txBox="1"/>
          <p:nvPr/>
        </p:nvSpPr>
        <p:spPr>
          <a:xfrm>
            <a:off x="4942204" y="2531068"/>
            <a:ext cx="643781" cy="274320"/>
          </a:xfrm>
          <a:prstGeom prst="rect">
            <a:avLst/>
          </a:prstGeom>
          <a:noFill/>
        </p:spPr>
        <p:txBody>
          <a:bodyPr wrap="square" lIns="0" tIns="0" rIns="0" bIns="0" rtlCol="0" anchor="t">
            <a:noAutofit/>
          </a:bodyPr>
          <a:lstStyle/>
          <a:p>
            <a:pPr algn="ctr"/>
            <a:r>
              <a:rPr lang="en-US" sz="800" b="1" dirty="0"/>
              <a:t>hosted zone</a:t>
            </a:r>
            <a:endParaRPr lang="en-US" sz="1400" b="1" dirty="0"/>
          </a:p>
        </p:txBody>
      </p:sp>
      <p:pic>
        <p:nvPicPr>
          <p:cNvPr id="113" name="Picture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1703" y="1852664"/>
            <a:ext cx="544782" cy="544782"/>
          </a:xfrm>
          <a:prstGeom prst="rect">
            <a:avLst/>
          </a:prstGeom>
        </p:spPr>
      </p:pic>
      <p:sp>
        <p:nvSpPr>
          <p:cNvPr id="114" name="TextBox 113"/>
          <p:cNvSpPr txBox="1"/>
          <p:nvPr/>
        </p:nvSpPr>
        <p:spPr>
          <a:xfrm>
            <a:off x="4942204" y="3585135"/>
            <a:ext cx="643781" cy="274320"/>
          </a:xfrm>
          <a:prstGeom prst="rect">
            <a:avLst/>
          </a:prstGeom>
          <a:noFill/>
        </p:spPr>
        <p:txBody>
          <a:bodyPr wrap="square" lIns="0" tIns="0" rIns="0" bIns="0" rtlCol="0" anchor="t">
            <a:noAutofit/>
          </a:bodyPr>
          <a:lstStyle/>
          <a:p>
            <a:pPr algn="ctr"/>
            <a:r>
              <a:rPr lang="en-US" sz="800" b="1" dirty="0"/>
              <a:t>route table</a:t>
            </a:r>
            <a:endParaRPr lang="en-US" sz="1400" b="1" dirty="0"/>
          </a:p>
        </p:txBody>
      </p:sp>
      <p:pic>
        <p:nvPicPr>
          <p:cNvPr id="115" name="Picture 1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96027" y="2904838"/>
            <a:ext cx="536134" cy="496713"/>
          </a:xfrm>
          <a:prstGeom prst="rect">
            <a:avLst/>
          </a:prstGeom>
        </p:spPr>
      </p:pic>
      <p:cxnSp>
        <p:nvCxnSpPr>
          <p:cNvPr id="116" name="Straight Connector 115"/>
          <p:cNvCxnSpPr/>
          <p:nvPr/>
        </p:nvCxnSpPr>
        <p:spPr>
          <a:xfrm>
            <a:off x="478229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95007"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190" name="Straight Connector 189"/>
          <p:cNvCxnSpPr/>
          <p:nvPr/>
        </p:nvCxnSpPr>
        <p:spPr>
          <a:xfrm>
            <a:off x="414395"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95170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62" name="TextBox 61"/>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63" name="TextBox 62"/>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64" name="TextBox 63"/>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67" name="TextBox 6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9" name="Picture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80" name="TextBox 79"/>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81" name="Picture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82" name="TextBox 81"/>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84" name="TextBox 8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86" name="Picture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87" name="TextBox 86"/>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sp>
        <p:nvSpPr>
          <p:cNvPr id="89" name="TextBox 88"/>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sp>
        <p:nvSpPr>
          <p:cNvPr id="90" name="TextBox 89"/>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91" name="TextBox 90"/>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92" name="Picture 9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93" name="Picture 9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94" name="Picture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95" name="Picture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109" name="TextBox 108"/>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pic>
        <p:nvPicPr>
          <p:cNvPr id="110" name="Picture 10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118" name="TextBox 11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spTree>
    <p:extLst>
      <p:ext uri="{BB962C8B-B14F-4D97-AF65-F5344CB8AC3E}">
        <p14:creationId xmlns:p14="http://schemas.microsoft.com/office/powerpoint/2010/main" val="27729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Migration</a:t>
            </a:r>
          </a:p>
        </p:txBody>
      </p:sp>
    </p:spTree>
    <p:extLst>
      <p:ext uri="{BB962C8B-B14F-4D97-AF65-F5344CB8AC3E}">
        <p14:creationId xmlns:p14="http://schemas.microsoft.com/office/powerpoint/2010/main" val="121526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336789" y="114936"/>
            <a:ext cx="8205304" cy="545192"/>
          </a:xfrm>
        </p:spPr>
        <p:txBody>
          <a:bodyPr/>
          <a:lstStyle/>
          <a:p>
            <a:r>
              <a:rPr lang="en-US" dirty="0"/>
              <a:t>Migration</a:t>
            </a:r>
          </a:p>
        </p:txBody>
      </p:sp>
      <p:cxnSp>
        <p:nvCxnSpPr>
          <p:cNvPr id="30" name="Straight Connector 29"/>
          <p:cNvCxnSpPr/>
          <p:nvPr/>
        </p:nvCxnSpPr>
        <p:spPr>
          <a:xfrm>
            <a:off x="3745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4302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6183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16057" y="1360220"/>
            <a:ext cx="731520" cy="155632"/>
          </a:xfrm>
          <a:prstGeom prst="rect">
            <a:avLst/>
          </a:prstGeom>
          <a:noFill/>
        </p:spPr>
        <p:txBody>
          <a:bodyPr wrap="square" lIns="0" tIns="0" rIns="0" bIns="0" rtlCol="0" anchor="t">
            <a:noAutofit/>
          </a:bodyPr>
          <a:lstStyle/>
          <a:p>
            <a:pPr algn="ctr"/>
            <a:r>
              <a:rPr lang="en-US" sz="1000" b="1" dirty="0"/>
              <a:t>AWS DMS</a:t>
            </a:r>
            <a:endParaRPr lang="en-US"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07" y="701631"/>
            <a:ext cx="561420" cy="631598"/>
          </a:xfrm>
          <a:prstGeom prst="rect">
            <a:avLst/>
          </a:prstGeom>
        </p:spPr>
      </p:pic>
      <p:sp>
        <p:nvSpPr>
          <p:cNvPr id="35" name="TextBox 34"/>
          <p:cNvSpPr txBox="1"/>
          <p:nvPr/>
        </p:nvSpPr>
        <p:spPr>
          <a:xfrm>
            <a:off x="2633177"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04" y="1879770"/>
            <a:ext cx="281026" cy="530676"/>
          </a:xfrm>
          <a:prstGeom prst="rect">
            <a:avLst/>
          </a:prstGeom>
        </p:spPr>
      </p:pic>
      <p:cxnSp>
        <p:nvCxnSpPr>
          <p:cNvPr id="37" name="Straight Connector 36"/>
          <p:cNvCxnSpPr/>
          <p:nvPr/>
        </p:nvCxnSpPr>
        <p:spPr>
          <a:xfrm>
            <a:off x="267414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3203" y="1360220"/>
            <a:ext cx="906508" cy="155632"/>
          </a:xfrm>
          <a:prstGeom prst="rect">
            <a:avLst/>
          </a:prstGeom>
          <a:noFill/>
        </p:spPr>
        <p:txBody>
          <a:bodyPr wrap="square" lIns="0" tIns="0" rIns="0" bIns="0" rtlCol="0" anchor="t">
            <a:noAutofit/>
          </a:bodyPr>
          <a:lstStyle/>
          <a:p>
            <a:pPr algn="ctr"/>
            <a:r>
              <a:rPr lang="en-US" sz="1000" b="1" dirty="0"/>
              <a:t>AWS Migration Hub</a:t>
            </a:r>
            <a:endParaRPr lang="en-US"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68" y="736043"/>
            <a:ext cx="531778" cy="566763"/>
          </a:xfrm>
          <a:prstGeom prst="rect">
            <a:avLst/>
          </a:prstGeom>
        </p:spPr>
      </p:pic>
      <p:cxnSp>
        <p:nvCxnSpPr>
          <p:cNvPr id="40" name="Straight Connector 39"/>
          <p:cNvCxnSpPr/>
          <p:nvPr/>
        </p:nvCxnSpPr>
        <p:spPr>
          <a:xfrm>
            <a:off x="35878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922595"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36" y="1884549"/>
            <a:ext cx="461359" cy="461359"/>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870" y="698794"/>
            <a:ext cx="543291" cy="641262"/>
          </a:xfrm>
          <a:prstGeom prst="rect">
            <a:avLst/>
          </a:prstGeom>
        </p:spPr>
      </p:pic>
      <p:sp>
        <p:nvSpPr>
          <p:cNvPr id="44" name="TextBox 43"/>
          <p:cNvSpPr txBox="1"/>
          <p:nvPr/>
        </p:nvSpPr>
        <p:spPr>
          <a:xfrm>
            <a:off x="5105475"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cxnSp>
        <p:nvCxnSpPr>
          <p:cNvPr id="45" name="Straight Connector 44"/>
          <p:cNvCxnSpPr/>
          <p:nvPr/>
        </p:nvCxnSpPr>
        <p:spPr>
          <a:xfrm>
            <a:off x="4917844"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39767" y="1360220"/>
            <a:ext cx="731520" cy="155632"/>
          </a:xfrm>
          <a:prstGeom prst="rect">
            <a:avLst/>
          </a:prstGeom>
          <a:noFill/>
        </p:spPr>
        <p:txBody>
          <a:bodyPr wrap="square" lIns="0" tIns="0" rIns="0" bIns="0" rtlCol="0" anchor="t">
            <a:noAutofit/>
          </a:bodyPr>
          <a:lstStyle/>
          <a:p>
            <a:pPr algn="ctr"/>
            <a:r>
              <a:rPr lang="en-US" sz="1000" b="1" dirty="0"/>
              <a:t>AWS SMS</a:t>
            </a:r>
            <a:endParaRPr lang="en-US"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9638" y="698794"/>
            <a:ext cx="531778" cy="641262"/>
          </a:xfrm>
          <a:prstGeom prst="rect">
            <a:avLst/>
          </a:prstGeom>
        </p:spPr>
      </p:pic>
      <p:cxnSp>
        <p:nvCxnSpPr>
          <p:cNvPr id="48" name="Straight Connector 47"/>
          <p:cNvCxnSpPr/>
          <p:nvPr/>
        </p:nvCxnSpPr>
        <p:spPr>
          <a:xfrm>
            <a:off x="379785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654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51" name="TextBox 50"/>
          <p:cNvSpPr txBox="1"/>
          <p:nvPr/>
        </p:nvSpPr>
        <p:spPr>
          <a:xfrm>
            <a:off x="1468455"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0975" y="699848"/>
            <a:ext cx="514093" cy="619316"/>
          </a:xfrm>
          <a:prstGeom prst="rect">
            <a:avLst/>
          </a:prstGeom>
        </p:spPr>
      </p:pic>
      <p:cxnSp>
        <p:nvCxnSpPr>
          <p:cNvPr id="53" name="Straight Connector 52"/>
          <p:cNvCxnSpPr/>
          <p:nvPr/>
        </p:nvCxnSpPr>
        <p:spPr>
          <a:xfrm>
            <a:off x="152035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1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Tree>
    <p:extLst>
      <p:ext uri="{BB962C8B-B14F-4D97-AF65-F5344CB8AC3E}">
        <p14:creationId xmlns:p14="http://schemas.microsoft.com/office/powerpoint/2010/main" val="31319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Developer Tools</a:t>
            </a:r>
          </a:p>
        </p:txBody>
      </p:sp>
      <p:cxnSp>
        <p:nvCxnSpPr>
          <p:cNvPr id="98" name="Straight Connector 97"/>
          <p:cNvCxnSpPr/>
          <p:nvPr/>
        </p:nvCxnSpPr>
        <p:spPr>
          <a:xfrm>
            <a:off x="133679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38" y="688821"/>
            <a:ext cx="528778" cy="634534"/>
          </a:xfrm>
          <a:prstGeom prst="rect">
            <a:avLst/>
          </a:prstGeom>
        </p:spPr>
      </p:pic>
      <p:sp>
        <p:nvSpPr>
          <p:cNvPr id="154" name="TextBox 153"/>
          <p:cNvSpPr txBox="1"/>
          <p:nvPr/>
        </p:nvSpPr>
        <p:spPr>
          <a:xfrm>
            <a:off x="1423252"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cxnSp>
        <p:nvCxnSpPr>
          <p:cNvPr id="293" name="Straight Connector 292"/>
          <p:cNvCxnSpPr/>
          <p:nvPr/>
        </p:nvCxnSpPr>
        <p:spPr>
          <a:xfrm>
            <a:off x="14149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308" y="688821"/>
            <a:ext cx="544780" cy="653736"/>
          </a:xfrm>
          <a:prstGeom prst="rect">
            <a:avLst/>
          </a:prstGeom>
        </p:spPr>
      </p:pic>
      <p:sp>
        <p:nvSpPr>
          <p:cNvPr id="233" name="TextBox 232"/>
          <p:cNvSpPr txBox="1"/>
          <p:nvPr/>
        </p:nvSpPr>
        <p:spPr>
          <a:xfrm>
            <a:off x="3577923"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CodeDeploy</a:t>
            </a:r>
            <a:endParaRPr lang="en-US" sz="1000" b="1" dirty="0"/>
          </a:p>
        </p:txBody>
      </p:sp>
      <p:cxnSp>
        <p:nvCxnSpPr>
          <p:cNvPr id="294" name="Straight Connector 293"/>
          <p:cNvCxnSpPr/>
          <p:nvPr/>
        </p:nvCxnSpPr>
        <p:spPr>
          <a:xfrm>
            <a:off x="35583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7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2472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9" y="688821"/>
            <a:ext cx="533234" cy="643018"/>
          </a:xfrm>
          <a:prstGeom prst="rect">
            <a:avLst/>
          </a:prstGeom>
        </p:spPr>
      </p:pic>
      <p:sp>
        <p:nvSpPr>
          <p:cNvPr id="19" name="TextBox 18"/>
          <p:cNvSpPr txBox="1"/>
          <p:nvPr/>
        </p:nvSpPr>
        <p:spPr>
          <a:xfrm>
            <a:off x="2480901"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CodeBuild</a:t>
            </a:r>
            <a:endParaRPr lang="en-US" sz="1000" b="1"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02" y="688821"/>
            <a:ext cx="537317" cy="643018"/>
          </a:xfrm>
          <a:prstGeom prst="rect">
            <a:avLst/>
          </a:prstGeom>
        </p:spPr>
      </p:pic>
      <p:sp>
        <p:nvSpPr>
          <p:cNvPr id="236" name="TextBox 235"/>
          <p:cNvSpPr txBox="1"/>
          <p:nvPr/>
        </p:nvSpPr>
        <p:spPr>
          <a:xfrm>
            <a:off x="4643885"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CodePipeline</a:t>
            </a:r>
            <a:endParaRPr lang="en-US" sz="1000" b="1" dirty="0"/>
          </a:p>
        </p:txBody>
      </p:sp>
      <p:cxnSp>
        <p:nvCxnSpPr>
          <p:cNvPr id="21" name="Straight Connector 20"/>
          <p:cNvCxnSpPr/>
          <p:nvPr/>
        </p:nvCxnSpPr>
        <p:spPr>
          <a:xfrm>
            <a:off x="46356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67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3715" y="708049"/>
            <a:ext cx="544780" cy="615280"/>
          </a:xfrm>
          <a:prstGeom prst="rect">
            <a:avLst/>
          </a:prstGeom>
        </p:spPr>
      </p:pic>
      <p:sp>
        <p:nvSpPr>
          <p:cNvPr id="26" name="TextBox 25"/>
          <p:cNvSpPr txBox="1"/>
          <p:nvPr/>
        </p:nvSpPr>
        <p:spPr>
          <a:xfrm>
            <a:off x="5704728" y="1360404"/>
            <a:ext cx="1062754" cy="155448"/>
          </a:xfrm>
          <a:prstGeom prst="rect">
            <a:avLst/>
          </a:prstGeom>
          <a:noFill/>
        </p:spPr>
        <p:txBody>
          <a:bodyPr wrap="square" lIns="0" tIns="0" rIns="0" bIns="0" rtlCol="0" anchor="t">
            <a:noAutofit/>
          </a:bodyPr>
          <a:lstStyle/>
          <a:p>
            <a:pPr algn="ctr"/>
            <a:r>
              <a:rPr lang="en-US" sz="1000" b="1" dirty="0"/>
              <a:t>AWS</a:t>
            </a:r>
          </a:p>
          <a:p>
            <a:pPr algn="ctr"/>
            <a:r>
              <a:rPr lang="en-US" sz="1000" b="1" dirty="0"/>
              <a:t>X-Ray</a:t>
            </a:r>
          </a:p>
        </p:txBody>
      </p:sp>
      <p:cxnSp>
        <p:nvCxnSpPr>
          <p:cNvPr id="27" name="Straight Connector 26"/>
          <p:cNvCxnSpPr/>
          <p:nvPr/>
        </p:nvCxnSpPr>
        <p:spPr>
          <a:xfrm>
            <a:off x="57560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4818" y="1360404"/>
            <a:ext cx="1062754" cy="155448"/>
          </a:xfrm>
          <a:prstGeom prst="rect">
            <a:avLst/>
          </a:prstGeom>
          <a:noFill/>
        </p:spPr>
        <p:txBody>
          <a:bodyPr wrap="square" lIns="0" tIns="0" rIns="0" bIns="0" rtlCol="0" anchor="t">
            <a:noAutofit/>
          </a:bodyPr>
          <a:lstStyle/>
          <a:p>
            <a:pPr algn="ctr"/>
            <a:r>
              <a:rPr lang="en-US" sz="1000" b="1" dirty="0"/>
              <a:t>AWS </a:t>
            </a:r>
          </a:p>
          <a:p>
            <a:pPr algn="ctr"/>
            <a:r>
              <a:rPr lang="en-US" sz="1000" b="1" dirty="0" err="1"/>
              <a:t>CodeStar</a:t>
            </a:r>
            <a:endParaRPr lang="en-US" sz="1000" b="1" dirty="0"/>
          </a:p>
        </p:txBody>
      </p:sp>
      <p:cxnSp>
        <p:nvCxnSpPr>
          <p:cNvPr id="22" name="Straight Connector 21"/>
          <p:cNvCxnSpPr/>
          <p:nvPr/>
        </p:nvCxnSpPr>
        <p:spPr>
          <a:xfrm>
            <a:off x="2961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64" y="688821"/>
            <a:ext cx="526462" cy="634534"/>
          </a:xfrm>
          <a:prstGeom prst="rect">
            <a:avLst/>
          </a:prstGeom>
        </p:spPr>
      </p:pic>
    </p:spTree>
    <p:extLst>
      <p:ext uri="{BB962C8B-B14F-4D97-AF65-F5344CB8AC3E}">
        <p14:creationId xmlns:p14="http://schemas.microsoft.com/office/powerpoint/2010/main" val="5547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Tree>
    <p:extLst>
      <p:ext uri="{BB962C8B-B14F-4D97-AF65-F5344CB8AC3E}">
        <p14:creationId xmlns:p14="http://schemas.microsoft.com/office/powerpoint/2010/main" val="42482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Tools</a:t>
            </a:r>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a:t>alarm</a:t>
            </a:r>
            <a:endParaRPr lang="en-US" sz="1400" b="1"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(time-based)</a:t>
            </a:r>
            <a:endParaRPr lang="en-US" sz="1400" b="1" dirty="0"/>
          </a:p>
        </p:txBody>
      </p:sp>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(event-based)</a:t>
            </a:r>
            <a:endParaRPr lang="en-US" sz="1400" b="1"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8140" y="675707"/>
            <a:ext cx="543291" cy="606601"/>
          </a:xfrm>
          <a:prstGeom prst="rect">
            <a:avLst/>
          </a:prstGeom>
        </p:spPr>
      </p:pic>
      <p:sp>
        <p:nvSpPr>
          <p:cNvPr id="50" name="TextBox 49"/>
          <p:cNvSpPr txBox="1"/>
          <p:nvPr/>
        </p:nvSpPr>
        <p:spPr>
          <a:xfrm>
            <a:off x="3133465" y="4659844"/>
            <a:ext cx="643781" cy="274320"/>
          </a:xfrm>
          <a:prstGeom prst="rect">
            <a:avLst/>
          </a:prstGeom>
          <a:noFill/>
        </p:spPr>
        <p:txBody>
          <a:bodyPr wrap="square" lIns="0" tIns="0" rIns="0" bIns="0" rtlCol="0" anchor="t">
            <a:noAutofit/>
          </a:bodyPr>
          <a:lstStyle/>
          <a:p>
            <a:pPr algn="ctr"/>
            <a:r>
              <a:rPr lang="en-US" sz="800" b="1" dirty="0"/>
              <a:t>State Manager</a:t>
            </a:r>
            <a:endParaRPr lang="en-US" sz="1400" b="1" dirty="0"/>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6755" y="4059090"/>
            <a:ext cx="457200" cy="477826"/>
          </a:xfrm>
          <a:prstGeom prst="rect">
            <a:avLst/>
          </a:prstGeom>
        </p:spPr>
      </p:pic>
      <p:sp>
        <p:nvSpPr>
          <p:cNvPr id="53" name="TextBox 52"/>
          <p:cNvSpPr txBox="1"/>
          <p:nvPr/>
        </p:nvSpPr>
        <p:spPr>
          <a:xfrm>
            <a:off x="2337895" y="3584093"/>
            <a:ext cx="643781" cy="274320"/>
          </a:xfrm>
          <a:prstGeom prst="rect">
            <a:avLst/>
          </a:prstGeom>
          <a:noFill/>
        </p:spPr>
        <p:txBody>
          <a:bodyPr wrap="square" lIns="0" tIns="0" rIns="0" bIns="0" rtlCol="0" anchor="t">
            <a:noAutofit/>
          </a:bodyPr>
          <a:lstStyle/>
          <a:p>
            <a:pPr algn="ctr"/>
            <a:r>
              <a:rPr lang="en-US" sz="800" b="1" dirty="0"/>
              <a:t>Maintenance Windows</a:t>
            </a:r>
            <a:endParaRPr lang="en-US" sz="1400" b="1" dirty="0"/>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1185" y="2931110"/>
            <a:ext cx="457200" cy="480848"/>
          </a:xfrm>
          <a:prstGeom prst="rect">
            <a:avLst/>
          </a:prstGeom>
        </p:spPr>
      </p:pic>
      <p:sp>
        <p:nvSpPr>
          <p:cNvPr id="55" name="TextBox 54"/>
          <p:cNvSpPr txBox="1"/>
          <p:nvPr/>
        </p:nvSpPr>
        <p:spPr>
          <a:xfrm>
            <a:off x="3914551" y="2525614"/>
            <a:ext cx="643781" cy="274320"/>
          </a:xfrm>
          <a:prstGeom prst="rect">
            <a:avLst/>
          </a:prstGeom>
          <a:noFill/>
        </p:spPr>
        <p:txBody>
          <a:bodyPr wrap="square" lIns="0" tIns="0" rIns="0" bIns="0" rtlCol="0" anchor="t">
            <a:noAutofit/>
          </a:bodyPr>
          <a:lstStyle/>
          <a:p>
            <a:pPr algn="ctr"/>
            <a:r>
              <a:rPr lang="en-US" sz="800" b="1" dirty="0"/>
              <a:t>Inventory</a:t>
            </a:r>
            <a:endParaRPr lang="en-US" sz="1400" b="1" dirty="0"/>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4106" y="1864951"/>
            <a:ext cx="464670" cy="544439"/>
          </a:xfrm>
          <a:prstGeom prst="rect">
            <a:avLst/>
          </a:prstGeom>
        </p:spPr>
      </p:pic>
      <p:sp>
        <p:nvSpPr>
          <p:cNvPr id="57" name="TextBox 56"/>
          <p:cNvSpPr txBox="1"/>
          <p:nvPr/>
        </p:nvSpPr>
        <p:spPr>
          <a:xfrm>
            <a:off x="2337895" y="2525614"/>
            <a:ext cx="643781" cy="274320"/>
          </a:xfrm>
          <a:prstGeom prst="rect">
            <a:avLst/>
          </a:prstGeom>
          <a:noFill/>
        </p:spPr>
        <p:txBody>
          <a:bodyPr wrap="square" lIns="0" tIns="0" rIns="0" bIns="0" rtlCol="0" anchor="t">
            <a:noAutofit/>
          </a:bodyPr>
          <a:lstStyle/>
          <a:p>
            <a:pPr algn="ctr"/>
            <a:r>
              <a:rPr lang="en-US" sz="800" b="1" dirty="0"/>
              <a:t>Automation</a:t>
            </a:r>
            <a:endParaRPr lang="en-US" sz="1400" b="1" dirty="0"/>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1185" y="1896746"/>
            <a:ext cx="457200" cy="480849"/>
          </a:xfrm>
          <a:prstGeom prst="rect">
            <a:avLst/>
          </a:prstGeom>
        </p:spPr>
      </p:pic>
      <p:sp>
        <p:nvSpPr>
          <p:cNvPr id="59" name="TextBox 5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sp>
        <p:nvSpPr>
          <p:cNvPr id="61" name="TextBox 60"/>
          <p:cNvSpPr txBox="1"/>
          <p:nvPr/>
        </p:nvSpPr>
        <p:spPr>
          <a:xfrm>
            <a:off x="3133465" y="3584093"/>
            <a:ext cx="643781" cy="274320"/>
          </a:xfrm>
          <a:prstGeom prst="rect">
            <a:avLst/>
          </a:prstGeom>
          <a:noFill/>
        </p:spPr>
        <p:txBody>
          <a:bodyPr wrap="square" lIns="0" tIns="0" rIns="0" bIns="0" rtlCol="0" anchor="t">
            <a:noAutofit/>
          </a:bodyPr>
          <a:lstStyle/>
          <a:p>
            <a:pPr algn="ctr"/>
            <a:r>
              <a:rPr lang="en-US" sz="800" b="1" dirty="0"/>
              <a:t>Parameter Store</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6002" y="2940904"/>
            <a:ext cx="338706" cy="461261"/>
          </a:xfrm>
          <a:prstGeom prst="rect">
            <a:avLst/>
          </a:prstGeom>
        </p:spPr>
      </p:pic>
      <p:sp>
        <p:nvSpPr>
          <p:cNvPr id="66" name="TextBox 65"/>
          <p:cNvSpPr txBox="1"/>
          <p:nvPr/>
        </p:nvSpPr>
        <p:spPr>
          <a:xfrm>
            <a:off x="2337895" y="4659844"/>
            <a:ext cx="643781" cy="274320"/>
          </a:xfrm>
          <a:prstGeom prst="rect">
            <a:avLst/>
          </a:prstGeom>
          <a:noFill/>
        </p:spPr>
        <p:txBody>
          <a:bodyPr wrap="square" lIns="0" tIns="0" rIns="0" bIns="0" rtlCol="0" anchor="t">
            <a:noAutofit/>
          </a:bodyPr>
          <a:lstStyle/>
          <a:p>
            <a:pPr algn="ctr"/>
            <a:r>
              <a:rPr lang="en-US" sz="800" b="1" dirty="0"/>
              <a:t>Run Command</a:t>
            </a:r>
            <a:endParaRPr lang="en-US" sz="1400" b="1" dirty="0"/>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224" y="4123206"/>
            <a:ext cx="479122" cy="349595"/>
          </a:xfrm>
          <a:prstGeom prst="rect">
            <a:avLst/>
          </a:prstGeom>
        </p:spPr>
      </p:pic>
      <p:sp>
        <p:nvSpPr>
          <p:cNvPr id="75" name="TextBox 74"/>
          <p:cNvSpPr txBox="1"/>
          <p:nvPr/>
        </p:nvSpPr>
        <p:spPr>
          <a:xfrm>
            <a:off x="3914551" y="3584093"/>
            <a:ext cx="643781" cy="274320"/>
          </a:xfrm>
          <a:prstGeom prst="rect">
            <a:avLst/>
          </a:prstGeom>
          <a:noFill/>
        </p:spPr>
        <p:txBody>
          <a:bodyPr wrap="square" lIns="0" tIns="0" rIns="0" bIns="0" rtlCol="0" anchor="t">
            <a:noAutofit/>
          </a:bodyPr>
          <a:lstStyle/>
          <a:p>
            <a:pPr algn="ctr"/>
            <a:r>
              <a:rPr lang="en-US" sz="800" b="1" dirty="0"/>
              <a:t>Patch Manager</a:t>
            </a:r>
            <a:endParaRPr lang="en-US" sz="1400" b="1" dirty="0"/>
          </a:p>
        </p:txBody>
      </p:sp>
      <p:pic>
        <p:nvPicPr>
          <p:cNvPr id="76" name="Picture 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1985" y="2926126"/>
            <a:ext cx="468912" cy="490816"/>
          </a:xfrm>
          <a:prstGeom prst="rect">
            <a:avLst/>
          </a:prstGeom>
        </p:spPr>
      </p:pic>
      <p:sp>
        <p:nvSpPr>
          <p:cNvPr id="81" name="TextBox 80"/>
          <p:cNvSpPr txBox="1"/>
          <p:nvPr/>
        </p:nvSpPr>
        <p:spPr>
          <a:xfrm>
            <a:off x="2108129" y="1360404"/>
            <a:ext cx="1103313" cy="271828"/>
          </a:xfrm>
          <a:prstGeom prst="rect">
            <a:avLst/>
          </a:prstGeom>
          <a:noFill/>
        </p:spPr>
        <p:txBody>
          <a:bodyPr wrap="square" lIns="0" tIns="0" rIns="0" bIns="0" rtlCol="0" anchor="t">
            <a:noAutofit/>
          </a:bodyPr>
          <a:lstStyle/>
          <a:p>
            <a:pPr algn="ctr"/>
            <a:r>
              <a:rPr lang="en-US" sz="1000" b="1"/>
              <a:t>Amazon EC2 Systems Manager</a:t>
            </a:r>
            <a:endParaRPr lang="en-US" sz="1000" b="1" dirty="0"/>
          </a:p>
        </p:txBody>
      </p:sp>
      <p:cxnSp>
        <p:nvCxnSpPr>
          <p:cNvPr id="82" name="Straight Connector 81"/>
          <p:cNvCxnSpPr/>
          <p:nvPr/>
        </p:nvCxnSpPr>
        <p:spPr>
          <a:xfrm>
            <a:off x="2097807" y="1739909"/>
            <a:ext cx="25146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830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84566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792258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4908433" y="3587509"/>
            <a:ext cx="643781" cy="274320"/>
          </a:xfrm>
          <a:prstGeom prst="rect">
            <a:avLst/>
          </a:prstGeom>
          <a:noFill/>
        </p:spPr>
        <p:txBody>
          <a:bodyPr wrap="square" lIns="0" tIns="0" rIns="0" bIns="0" rtlCol="0" anchor="t">
            <a:noAutofit/>
          </a:bodyPr>
          <a:lstStyle/>
          <a:p>
            <a:pPr algn="ctr"/>
            <a:r>
              <a:rPr lang="en-US" sz="800" b="1" dirty="0"/>
              <a:t>template</a:t>
            </a:r>
            <a:endParaRPr lang="en-US" sz="1400" b="1" dirty="0"/>
          </a:p>
        </p:txBody>
      </p:sp>
      <p:pic>
        <p:nvPicPr>
          <p:cNvPr id="154" name="Picture 1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1922" y="2912930"/>
            <a:ext cx="469638" cy="535388"/>
          </a:xfrm>
          <a:prstGeom prst="rect">
            <a:avLst/>
          </a:prstGeom>
        </p:spPr>
      </p:pic>
      <p:sp>
        <p:nvSpPr>
          <p:cNvPr id="155" name="TextBox 154"/>
          <p:cNvSpPr txBox="1"/>
          <p:nvPr/>
        </p:nvSpPr>
        <p:spPr>
          <a:xfrm>
            <a:off x="4907860" y="2535851"/>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156" name="Picture 1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29207" y="1964290"/>
            <a:ext cx="434850" cy="355786"/>
          </a:xfrm>
          <a:prstGeom prst="rect">
            <a:avLst/>
          </a:prstGeom>
        </p:spPr>
      </p:pic>
      <p:pic>
        <p:nvPicPr>
          <p:cNvPr id="157" name="Picture 1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1596" y="691978"/>
            <a:ext cx="514094" cy="635057"/>
          </a:xfrm>
          <a:prstGeom prst="rect">
            <a:avLst/>
          </a:prstGeom>
        </p:spPr>
      </p:pic>
      <p:pic>
        <p:nvPicPr>
          <p:cNvPr id="158" name="Picture 1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672" y="656618"/>
            <a:ext cx="537316" cy="644779"/>
          </a:xfrm>
          <a:prstGeom prst="rect">
            <a:avLst/>
          </a:prstGeom>
        </p:spPr>
      </p:pic>
      <p:pic>
        <p:nvPicPr>
          <p:cNvPr id="159" name="Picture 15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4150" y="655971"/>
            <a:ext cx="543291" cy="651949"/>
          </a:xfrm>
          <a:prstGeom prst="rect">
            <a:avLst/>
          </a:prstGeom>
        </p:spPr>
      </p:pic>
      <p:sp>
        <p:nvSpPr>
          <p:cNvPr id="160" name="TextBox 159"/>
          <p:cNvSpPr txBox="1"/>
          <p:nvPr/>
        </p:nvSpPr>
        <p:spPr>
          <a:xfrm>
            <a:off x="4735723"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CloudFormation</a:t>
            </a:r>
            <a:endParaRPr lang="en-US" sz="1000" b="1" dirty="0"/>
          </a:p>
        </p:txBody>
      </p:sp>
      <p:cxnSp>
        <p:nvCxnSpPr>
          <p:cNvPr id="161" name="Straight Connector 160"/>
          <p:cNvCxnSpPr/>
          <p:nvPr/>
        </p:nvCxnSpPr>
        <p:spPr>
          <a:xfrm>
            <a:off x="47618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5838503"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CloudTrail</a:t>
            </a:r>
            <a:endParaRPr lang="en-US" sz="1000" b="1" dirty="0"/>
          </a:p>
        </p:txBody>
      </p:sp>
      <p:cxnSp>
        <p:nvCxnSpPr>
          <p:cNvPr id="163" name="Straight Connector 162"/>
          <p:cNvCxnSpPr/>
          <p:nvPr/>
        </p:nvCxnSpPr>
        <p:spPr>
          <a:xfrm>
            <a:off x="58482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691402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Config</a:t>
            </a:r>
            <a:endParaRPr lang="en-US" sz="1000" b="1" dirty="0"/>
          </a:p>
        </p:txBody>
      </p:sp>
      <p:cxnSp>
        <p:nvCxnSpPr>
          <p:cNvPr id="165" name="Straight Connector 164"/>
          <p:cNvCxnSpPr/>
          <p:nvPr/>
        </p:nvCxnSpPr>
        <p:spPr>
          <a:xfrm>
            <a:off x="690679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4908433" y="4659844"/>
            <a:ext cx="643781" cy="274320"/>
          </a:xfrm>
          <a:prstGeom prst="rect">
            <a:avLst/>
          </a:prstGeom>
          <a:noFill/>
        </p:spPr>
        <p:txBody>
          <a:bodyPr wrap="square" lIns="0" tIns="0" rIns="0" bIns="0" rtlCol="0" anchor="t">
            <a:noAutofit/>
          </a:bodyPr>
          <a:lstStyle/>
          <a:p>
            <a:pPr algn="ctr"/>
            <a:r>
              <a:rPr lang="en-US" sz="800" b="1" dirty="0"/>
              <a:t>change set</a:t>
            </a:r>
            <a:endParaRPr lang="en-US" sz="1400" b="1" dirty="0"/>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1922" y="3985463"/>
            <a:ext cx="469638" cy="535387"/>
          </a:xfrm>
          <a:prstGeom prst="rect">
            <a:avLst/>
          </a:prstGeom>
        </p:spPr>
      </p:pic>
      <p:cxnSp>
        <p:nvCxnSpPr>
          <p:cNvPr id="168" name="Straight Connector 167"/>
          <p:cNvCxnSpPr/>
          <p:nvPr/>
        </p:nvCxnSpPr>
        <p:spPr>
          <a:xfrm>
            <a:off x="4703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96603" y="699848"/>
            <a:ext cx="513579" cy="619317"/>
          </a:xfrm>
          <a:prstGeom prst="rect">
            <a:avLst/>
          </a:prstGeom>
        </p:spPr>
      </p:pic>
      <p:sp>
        <p:nvSpPr>
          <p:cNvPr id="170" name="TextBox 169"/>
          <p:cNvSpPr txBox="1"/>
          <p:nvPr/>
        </p:nvSpPr>
        <p:spPr>
          <a:xfrm>
            <a:off x="7907014" y="1360404"/>
            <a:ext cx="1092759" cy="155448"/>
          </a:xfrm>
          <a:prstGeom prst="rect">
            <a:avLst/>
          </a:prstGeom>
          <a:noFill/>
        </p:spPr>
        <p:txBody>
          <a:bodyPr wrap="square" lIns="0" tIns="0" rIns="0" bIns="0" rtlCol="0" anchor="t">
            <a:noAutofit/>
          </a:bodyPr>
          <a:lstStyle/>
          <a:p>
            <a:pPr algn="ctr"/>
            <a:r>
              <a:rPr lang="en-US" sz="1000" b="1" dirty="0"/>
              <a:t>AWS Managed Services</a:t>
            </a:r>
          </a:p>
        </p:txBody>
      </p:sp>
      <p:cxnSp>
        <p:nvCxnSpPr>
          <p:cNvPr id="171" name="Straight Connector 170"/>
          <p:cNvCxnSpPr/>
          <p:nvPr/>
        </p:nvCxnSpPr>
        <p:spPr>
          <a:xfrm>
            <a:off x="7919520"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79806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043486" y="2530578"/>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622" y="1864951"/>
            <a:ext cx="412804" cy="536981"/>
          </a:xfrm>
          <a:prstGeom prst="rect">
            <a:avLst/>
          </a:prstGeom>
        </p:spPr>
      </p:pic>
      <p:sp>
        <p:nvSpPr>
          <p:cNvPr id="78" name="TextBox 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Management Tools icons continue on next slide</a:t>
            </a:r>
          </a:p>
        </p:txBody>
      </p:sp>
    </p:spTree>
    <p:extLst>
      <p:ext uri="{BB962C8B-B14F-4D97-AF65-F5344CB8AC3E}">
        <p14:creationId xmlns:p14="http://schemas.microsoft.com/office/powerpoint/2010/main" val="112829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 (Continued)</a:t>
            </a:r>
          </a:p>
        </p:txBody>
      </p:sp>
      <p:cxnSp>
        <p:nvCxnSpPr>
          <p:cNvPr id="23" name="Straight Connector 22"/>
          <p:cNvCxnSpPr/>
          <p:nvPr/>
        </p:nvCxnSpPr>
        <p:spPr>
          <a:xfrm>
            <a:off x="389573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5626" y="1360404"/>
            <a:ext cx="943550" cy="155448"/>
          </a:xfrm>
          <a:prstGeom prst="rect">
            <a:avLst/>
          </a:prstGeom>
          <a:noFill/>
        </p:spPr>
        <p:txBody>
          <a:bodyPr wrap="square" lIns="0" tIns="0" rIns="0" bIns="0" rtlCol="0" anchor="t">
            <a:noAutofit/>
          </a:bodyPr>
          <a:lstStyle/>
          <a:p>
            <a:pPr algn="ctr"/>
            <a:r>
              <a:rPr lang="en-US" sz="1000" b="1" dirty="0"/>
              <a:t>AWS Trusted Advisor</a:t>
            </a:r>
          </a:p>
        </p:txBody>
      </p:sp>
      <p:sp>
        <p:nvSpPr>
          <p:cNvPr id="26" name="TextBox 25"/>
          <p:cNvSpPr txBox="1"/>
          <p:nvPr/>
        </p:nvSpPr>
        <p:spPr>
          <a:xfrm>
            <a:off x="2856176"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Service Catalog</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171"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477" y="684017"/>
            <a:ext cx="535848" cy="643018"/>
          </a:xfrm>
          <a:prstGeom prst="rect">
            <a:avLst/>
          </a:prstGeom>
        </p:spPr>
      </p:pic>
      <p:cxnSp>
        <p:nvCxnSpPr>
          <p:cNvPr id="42" name="Straight Connector 41"/>
          <p:cNvCxnSpPr/>
          <p:nvPr/>
        </p:nvCxnSpPr>
        <p:spPr>
          <a:xfrm>
            <a:off x="287752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067952"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59" y="2918466"/>
            <a:ext cx="422872" cy="536981"/>
          </a:xfrm>
          <a:prstGeom prst="rect">
            <a:avLst/>
          </a:prstGeom>
        </p:spPr>
      </p:pic>
      <p:sp>
        <p:nvSpPr>
          <p:cNvPr id="47" name="TextBox 46"/>
          <p:cNvSpPr txBox="1"/>
          <p:nvPr/>
        </p:nvSpPr>
        <p:spPr>
          <a:xfrm>
            <a:off x="4111657" y="2525614"/>
            <a:ext cx="643781" cy="274320"/>
          </a:xfrm>
          <a:prstGeom prst="rect">
            <a:avLst/>
          </a:prstGeom>
          <a:noFill/>
        </p:spPr>
        <p:txBody>
          <a:bodyPr wrap="square" lIns="0" tIns="0" rIns="0" bIns="0" rtlCol="0" anchor="t">
            <a:noAutofit/>
          </a:bodyPr>
          <a:lstStyle/>
          <a:p>
            <a:pPr algn="ctr"/>
            <a:r>
              <a:rPr lang="en-US" sz="800" b="1" dirty="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550" y="1873497"/>
            <a:ext cx="468294" cy="544440"/>
          </a:xfrm>
          <a:prstGeom prst="rect">
            <a:avLst/>
          </a:prstGeom>
        </p:spPr>
      </p:pic>
      <p:sp>
        <p:nvSpPr>
          <p:cNvPr id="49" name="TextBox 48"/>
          <p:cNvSpPr txBox="1"/>
          <p:nvPr/>
        </p:nvSpPr>
        <p:spPr>
          <a:xfrm>
            <a:off x="4892744" y="2525614"/>
            <a:ext cx="643781" cy="274320"/>
          </a:xfrm>
          <a:prstGeom prst="rect">
            <a:avLst/>
          </a:prstGeom>
          <a:noFill/>
        </p:spPr>
        <p:txBody>
          <a:bodyPr wrap="square" lIns="0" tIns="0" rIns="0" bIns="0" rtlCol="0" anchor="t">
            <a:noAutofit/>
          </a:bodyPr>
          <a:lstStyle/>
          <a:p>
            <a:pPr algn="ctr"/>
            <a:r>
              <a:rPr lang="en-US" sz="800" b="1" dirty="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383" y="1879866"/>
            <a:ext cx="501137" cy="554951"/>
          </a:xfrm>
          <a:prstGeom prst="rect">
            <a:avLst/>
          </a:prstGeom>
        </p:spPr>
      </p:pic>
      <p:sp>
        <p:nvSpPr>
          <p:cNvPr id="51" name="TextBox 50"/>
          <p:cNvSpPr txBox="1"/>
          <p:nvPr/>
        </p:nvSpPr>
        <p:spPr>
          <a:xfrm>
            <a:off x="4799143"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139" y="2920050"/>
            <a:ext cx="460281" cy="554354"/>
          </a:xfrm>
          <a:prstGeom prst="rect">
            <a:avLst/>
          </a:prstGeom>
        </p:spPr>
      </p:pic>
      <p:sp>
        <p:nvSpPr>
          <p:cNvPr id="53" name="TextBox 52"/>
          <p:cNvSpPr txBox="1"/>
          <p:nvPr/>
        </p:nvSpPr>
        <p:spPr>
          <a:xfrm>
            <a:off x="4111657" y="4659844"/>
            <a:ext cx="643781" cy="274320"/>
          </a:xfrm>
          <a:prstGeom prst="rect">
            <a:avLst/>
          </a:prstGeom>
          <a:noFill/>
        </p:spPr>
        <p:txBody>
          <a:bodyPr wrap="square" lIns="0" tIns="0" rIns="0" bIns="0" rtlCol="0" anchor="t">
            <a:noAutofit/>
          </a:bodyPr>
          <a:lstStyle/>
          <a:p>
            <a:pPr algn="ctr"/>
            <a:r>
              <a:rPr lang="en-US" sz="800" b="1" dirty="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144" y="3977907"/>
            <a:ext cx="400809" cy="502654"/>
          </a:xfrm>
          <a:prstGeom prst="rect">
            <a:avLst/>
          </a:prstGeom>
        </p:spPr>
      </p:pic>
      <p:cxnSp>
        <p:nvCxnSpPr>
          <p:cNvPr id="25" name="Straight Connector 24"/>
          <p:cNvCxnSpPr/>
          <p:nvPr/>
        </p:nvCxnSpPr>
        <p:spPr>
          <a:xfrm>
            <a:off x="3948479"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580" y="653033"/>
            <a:ext cx="543291" cy="651949"/>
          </a:xfrm>
          <a:prstGeom prst="rect">
            <a:avLst/>
          </a:prstGeom>
        </p:spPr>
      </p:pic>
      <p:sp>
        <p:nvSpPr>
          <p:cNvPr id="56" name="TextBox 55"/>
          <p:cNvSpPr txBox="1"/>
          <p:nvPr/>
        </p:nvSpPr>
        <p:spPr>
          <a:xfrm>
            <a:off x="1234168" y="4659844"/>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57" name="Picture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8100" y="3984274"/>
            <a:ext cx="533737" cy="541362"/>
          </a:xfrm>
          <a:prstGeom prst="rect">
            <a:avLst/>
          </a:prstGeom>
        </p:spPr>
      </p:pic>
      <p:sp>
        <p:nvSpPr>
          <p:cNvPr id="58" name="TextBox 57"/>
          <p:cNvSpPr txBox="1"/>
          <p:nvPr/>
        </p:nvSpPr>
        <p:spPr>
          <a:xfrm>
            <a:off x="453081" y="3584093"/>
            <a:ext cx="643781" cy="274320"/>
          </a:xfrm>
          <a:prstGeom prst="rect">
            <a:avLst/>
          </a:prstGeom>
          <a:noFill/>
        </p:spPr>
        <p:txBody>
          <a:bodyPr wrap="square" lIns="0" tIns="0" rIns="0" bIns="0" rtlCol="0" anchor="t">
            <a:noAutofit/>
          </a:bodyPr>
          <a:lstStyle/>
          <a:p>
            <a:pPr algn="ctr"/>
            <a:r>
              <a:rPr lang="en-US" sz="800" b="1" dirty="0"/>
              <a:t>layers</a:t>
            </a:r>
            <a:endParaRPr lang="en-US" sz="1400" b="1" dirty="0"/>
          </a:p>
        </p:txBody>
      </p:sp>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129" y="2918466"/>
            <a:ext cx="536981" cy="536981"/>
          </a:xfrm>
          <a:prstGeom prst="rect">
            <a:avLst/>
          </a:prstGeom>
        </p:spPr>
      </p:pic>
      <p:sp>
        <p:nvSpPr>
          <p:cNvPr id="60" name="TextBox 59"/>
          <p:cNvSpPr txBox="1"/>
          <p:nvPr/>
        </p:nvSpPr>
        <p:spPr>
          <a:xfrm>
            <a:off x="2015254" y="2525614"/>
            <a:ext cx="643781"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12" y="1864951"/>
            <a:ext cx="536981" cy="544439"/>
          </a:xfrm>
          <a:prstGeom prst="rect">
            <a:avLst/>
          </a:prstGeom>
        </p:spPr>
      </p:pic>
      <p:sp>
        <p:nvSpPr>
          <p:cNvPr id="62" name="TextBox 61"/>
          <p:cNvSpPr txBox="1"/>
          <p:nvPr/>
        </p:nvSpPr>
        <p:spPr>
          <a:xfrm>
            <a:off x="453081" y="2525614"/>
            <a:ext cx="643781" cy="274320"/>
          </a:xfrm>
          <a:prstGeom prst="rect">
            <a:avLst/>
          </a:prstGeom>
          <a:noFill/>
        </p:spPr>
        <p:txBody>
          <a:bodyPr wrap="square" lIns="0" tIns="0" rIns="0" bIns="0" rtlCol="0" anchor="t">
            <a:noAutofit/>
          </a:bodyPr>
          <a:lstStyle/>
          <a:p>
            <a:pPr algn="ctr"/>
            <a:r>
              <a:rPr lang="en-US" sz="800" b="1" dirty="0"/>
              <a:t>apps</a:t>
            </a:r>
            <a:endParaRPr lang="en-US" sz="1400" b="1" dirty="0"/>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01" y="1873497"/>
            <a:ext cx="544440" cy="544440"/>
          </a:xfrm>
          <a:prstGeom prst="rect">
            <a:avLst/>
          </a:prstGeom>
        </p:spPr>
      </p:pic>
      <p:sp>
        <p:nvSpPr>
          <p:cNvPr id="64" name="TextBox 63"/>
          <p:cNvSpPr txBox="1"/>
          <p:nvPr/>
        </p:nvSpPr>
        <p:spPr>
          <a:xfrm>
            <a:off x="1234168" y="2525614"/>
            <a:ext cx="643781" cy="274320"/>
          </a:xfrm>
          <a:prstGeom prst="rect">
            <a:avLst/>
          </a:prstGeom>
          <a:noFill/>
        </p:spPr>
        <p:txBody>
          <a:bodyPr wrap="square" lIns="0" tIns="0" rIns="0" bIns="0" rtlCol="0" anchor="t">
            <a:noAutofit/>
          </a:bodyPr>
          <a:lstStyle/>
          <a:p>
            <a:pPr algn="ctr"/>
            <a:r>
              <a:rPr lang="en-US" sz="800" b="1" dirty="0"/>
              <a:t>deployments</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838" y="1871685"/>
            <a:ext cx="536981" cy="514606"/>
          </a:xfrm>
          <a:prstGeom prst="rect">
            <a:avLst/>
          </a:prstGeom>
        </p:spPr>
      </p:pic>
      <p:sp>
        <p:nvSpPr>
          <p:cNvPr id="66" name="TextBox 65"/>
          <p:cNvSpPr txBox="1"/>
          <p:nvPr/>
        </p:nvSpPr>
        <p:spPr>
          <a:xfrm>
            <a:off x="1234168" y="3584093"/>
            <a:ext cx="643781" cy="274320"/>
          </a:xfrm>
          <a:prstGeom prst="rect">
            <a:avLst/>
          </a:prstGeom>
          <a:noFill/>
        </p:spPr>
        <p:txBody>
          <a:bodyPr wrap="square" lIns="0" tIns="0" rIns="0" bIns="0" rtlCol="0" anchor="t">
            <a:noAutofit/>
          </a:bodyPr>
          <a:lstStyle/>
          <a:p>
            <a:pPr algn="ctr"/>
            <a:r>
              <a:rPr lang="en-US" sz="800" b="1" dirty="0"/>
              <a:t>monitoring</a:t>
            </a:r>
            <a:endParaRPr lang="en-US" sz="1400" b="1" dirty="0"/>
          </a:p>
        </p:txBody>
      </p:sp>
      <p:pic>
        <p:nvPicPr>
          <p:cNvPr id="67" name="Picture 6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3838" y="2942910"/>
            <a:ext cx="544439" cy="461261"/>
          </a:xfrm>
          <a:prstGeom prst="rect">
            <a:avLst/>
          </a:prstGeom>
        </p:spPr>
      </p:pic>
      <p:sp>
        <p:nvSpPr>
          <p:cNvPr id="68" name="TextBox 67"/>
          <p:cNvSpPr txBox="1"/>
          <p:nvPr/>
        </p:nvSpPr>
        <p:spPr>
          <a:xfrm>
            <a:off x="453081" y="4659844"/>
            <a:ext cx="643781" cy="274320"/>
          </a:xfrm>
          <a:prstGeom prst="rect">
            <a:avLst/>
          </a:prstGeom>
          <a:noFill/>
        </p:spPr>
        <p:txBody>
          <a:bodyPr wrap="square" lIns="0" tIns="0" rIns="0" bIns="0" rtlCol="0" anchor="t">
            <a:noAutofit/>
          </a:bodyPr>
          <a:lstStyle/>
          <a:p>
            <a:pPr algn="ctr"/>
            <a:r>
              <a:rPr lang="en-US" sz="800" b="1" dirty="0"/>
              <a:t>resources</a:t>
            </a:r>
            <a:endParaRPr lang="en-US" sz="1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7489" y="3977906"/>
            <a:ext cx="479122" cy="556399"/>
          </a:xfrm>
          <a:prstGeom prst="rect">
            <a:avLst/>
          </a:prstGeom>
        </p:spPr>
      </p:pic>
      <p:sp>
        <p:nvSpPr>
          <p:cNvPr id="70" name="TextBox 69"/>
          <p:cNvSpPr txBox="1"/>
          <p:nvPr/>
        </p:nvSpPr>
        <p:spPr>
          <a:xfrm>
            <a:off x="2015254" y="3584093"/>
            <a:ext cx="643781"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2546" y="2897847"/>
            <a:ext cx="468912" cy="562694"/>
          </a:xfrm>
          <a:prstGeom prst="rect">
            <a:avLst/>
          </a:prstGeom>
        </p:spPr>
      </p:pic>
      <p:sp>
        <p:nvSpPr>
          <p:cNvPr id="72" name="TextBox 71"/>
          <p:cNvSpPr txBox="1"/>
          <p:nvPr/>
        </p:nvSpPr>
        <p:spPr>
          <a:xfrm>
            <a:off x="30445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OpsWorks</a:t>
            </a:r>
            <a:endParaRPr lang="en-US" sz="1000" b="1" dirty="0"/>
          </a:p>
        </p:txBody>
      </p:sp>
      <p:cxnSp>
        <p:nvCxnSpPr>
          <p:cNvPr id="73" name="Straight Connector 72"/>
          <p:cNvCxnSpPr/>
          <p:nvPr/>
        </p:nvCxnSpPr>
        <p:spPr>
          <a:xfrm>
            <a:off x="398440"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82329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10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a:t>Table of Contents</a:t>
            </a:r>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a:hlinkClick r:id="rId3" action="ppaction://hlinksldjump"/>
              </a:rPr>
              <a:t>4</a:t>
            </a:r>
            <a:endParaRPr lang="en-US" sz="1200" b="1" dirty="0"/>
          </a:p>
        </p:txBody>
      </p:sp>
      <p:grpSp>
        <p:nvGrpSpPr>
          <p:cNvPr id="11" name="Group 10"/>
          <p:cNvGrpSpPr/>
          <p:nvPr/>
        </p:nvGrpSpPr>
        <p:grpSpPr>
          <a:xfrm>
            <a:off x="336790" y="853580"/>
            <a:ext cx="2398317" cy="276999"/>
            <a:chOff x="336790" y="853580"/>
            <a:chExt cx="2398317" cy="276999"/>
          </a:xfrm>
        </p:grpSpPr>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a:t>Compute</a:t>
              </a:r>
            </a:p>
          </p:txBody>
        </p:sp>
        <p:cxnSp>
          <p:nvCxnSpPr>
            <p:cNvPr id="26" name="Straight Connector 25"/>
            <p:cNvCxnSpPr/>
            <p:nvPr/>
          </p:nvCxnSpPr>
          <p:spPr>
            <a:xfrm>
              <a:off x="1155701" y="1009381"/>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a:hlinkClick r:id="rId4" action="ppaction://hlinksldjump"/>
              </a:rPr>
              <a:t>24</a:t>
            </a:r>
            <a:endParaRPr lang="en-US" sz="1200" b="1" dirty="0"/>
          </a:p>
        </p:txBody>
      </p:sp>
      <p:grpSp>
        <p:nvGrpSpPr>
          <p:cNvPr id="10" name="Group 9"/>
          <p:cNvGrpSpPr/>
          <p:nvPr/>
        </p:nvGrpSpPr>
        <p:grpSpPr>
          <a:xfrm>
            <a:off x="3254391" y="853580"/>
            <a:ext cx="2295173" cy="276999"/>
            <a:chOff x="3254391" y="853580"/>
            <a:chExt cx="2295173" cy="276999"/>
          </a:xfrm>
        </p:grpSpPr>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a:t>Analytics</a:t>
              </a:r>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a:hlinkClick r:id="rId5" action="ppaction://hlinksldjump"/>
              </a:rPr>
              <a:t>9</a:t>
            </a:r>
            <a:endParaRPr lang="en-US" sz="1200" b="1" dirty="0"/>
          </a:p>
        </p:txBody>
      </p:sp>
      <p:grpSp>
        <p:nvGrpSpPr>
          <p:cNvPr id="13" name="Group 12"/>
          <p:cNvGrpSpPr/>
          <p:nvPr/>
        </p:nvGrpSpPr>
        <p:grpSpPr>
          <a:xfrm>
            <a:off x="336790" y="1836615"/>
            <a:ext cx="2398316" cy="276999"/>
            <a:chOff x="336790" y="1836615"/>
            <a:chExt cx="2398316" cy="276999"/>
          </a:xfrm>
        </p:grpSpPr>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a:t>Database</a:t>
              </a:r>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a:off x="6171995" y="408050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802321"/>
            <a:ext cx="353708" cy="276999"/>
          </a:xfrm>
          <a:prstGeom prst="rect">
            <a:avLst/>
          </a:prstGeom>
          <a:noFill/>
          <a:ln>
            <a:noFill/>
          </a:ln>
        </p:spPr>
        <p:txBody>
          <a:bodyPr wrap="square" rtlCol="0">
            <a:spAutoFit/>
          </a:bodyPr>
          <a:lstStyle/>
          <a:p>
            <a:pPr algn="r"/>
            <a:r>
              <a:rPr lang="en-US" sz="1200" b="1" dirty="0">
                <a:hlinkClick r:id="rId6" action="ppaction://hlinksldjump"/>
              </a:rPr>
              <a:t>50</a:t>
            </a:r>
            <a:endParaRPr lang="en-US" sz="1200" b="1" dirty="0"/>
          </a:p>
        </p:txBody>
      </p:sp>
      <p:grpSp>
        <p:nvGrpSpPr>
          <p:cNvPr id="23" name="Group 22"/>
          <p:cNvGrpSpPr/>
          <p:nvPr/>
        </p:nvGrpSpPr>
        <p:grpSpPr>
          <a:xfrm>
            <a:off x="6171996" y="3802321"/>
            <a:ext cx="2311355" cy="276999"/>
            <a:chOff x="6171996" y="3802321"/>
            <a:chExt cx="2311355" cy="276999"/>
          </a:xfrm>
        </p:grpSpPr>
        <p:sp>
          <p:nvSpPr>
            <p:cNvPr id="76" name="TextBox 75"/>
            <p:cNvSpPr txBox="1"/>
            <p:nvPr/>
          </p:nvSpPr>
          <p:spPr>
            <a:xfrm>
              <a:off x="6171996" y="3802321"/>
              <a:ext cx="827616" cy="276999"/>
            </a:xfrm>
            <a:prstGeom prst="rect">
              <a:avLst/>
            </a:prstGeom>
            <a:noFill/>
            <a:ln>
              <a:noFill/>
            </a:ln>
          </p:spPr>
          <p:txBody>
            <a:bodyPr wrap="square" rtlCol="0">
              <a:spAutoFit/>
            </a:bodyPr>
            <a:lstStyle/>
            <a:p>
              <a:r>
                <a:rPr lang="en-US" sz="1200" b="1" dirty="0"/>
                <a:t>Example</a:t>
              </a:r>
            </a:p>
          </p:txBody>
        </p:sp>
        <p:cxnSp>
          <p:nvCxnSpPr>
            <p:cNvPr id="102" name="Straight Connector 101"/>
            <p:cNvCxnSpPr/>
            <p:nvPr/>
          </p:nvCxnSpPr>
          <p:spPr>
            <a:xfrm>
              <a:off x="6967721" y="3967471"/>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a:hlinkClick r:id="rId7" action="ppaction://hlinksldjump"/>
              </a:rPr>
              <a:t>18</a:t>
            </a:r>
            <a:endParaRPr lang="en-US" sz="1200" b="1" dirty="0"/>
          </a:p>
        </p:txBody>
      </p:sp>
      <p:grpSp>
        <p:nvGrpSpPr>
          <p:cNvPr id="16" name="Group 15"/>
          <p:cNvGrpSpPr/>
          <p:nvPr/>
        </p:nvGrpSpPr>
        <p:grpSpPr>
          <a:xfrm>
            <a:off x="336790" y="3809368"/>
            <a:ext cx="2311963" cy="276999"/>
            <a:chOff x="336790" y="3809368"/>
            <a:chExt cx="2311963" cy="276999"/>
          </a:xfrm>
        </p:grpSpPr>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a:t>Management Tools</a:t>
              </a:r>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a:hlinkClick r:id="rId8" action="ppaction://hlinksldjump"/>
              </a:rPr>
              <a:t>36</a:t>
            </a:r>
            <a:endParaRPr lang="en-US" sz="1200" b="1" dirty="0"/>
          </a:p>
        </p:txBody>
      </p:sp>
      <p:cxnSp>
        <p:nvCxnSpPr>
          <p:cNvPr id="139" name="Straight Connector 138"/>
          <p:cNvCxnSpPr/>
          <p:nvPr/>
        </p:nvCxnSpPr>
        <p:spPr>
          <a:xfrm>
            <a:off x="6171995" y="358489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3311394"/>
            <a:ext cx="353708" cy="276999"/>
          </a:xfrm>
          <a:prstGeom prst="rect">
            <a:avLst/>
          </a:prstGeom>
          <a:noFill/>
          <a:ln>
            <a:noFill/>
          </a:ln>
        </p:spPr>
        <p:txBody>
          <a:bodyPr wrap="square" rtlCol="0">
            <a:spAutoFit/>
          </a:bodyPr>
          <a:lstStyle/>
          <a:p>
            <a:pPr algn="r"/>
            <a:r>
              <a:rPr lang="en-US" sz="1200" b="1" dirty="0">
                <a:hlinkClick r:id="rId9" action="ppaction://hlinksldjump"/>
              </a:rPr>
              <a:t>48</a:t>
            </a:r>
            <a:endParaRPr lang="en-US" sz="1200" b="1" dirty="0"/>
          </a:p>
        </p:txBody>
      </p:sp>
      <p:grpSp>
        <p:nvGrpSpPr>
          <p:cNvPr id="22" name="Group 21"/>
          <p:cNvGrpSpPr/>
          <p:nvPr/>
        </p:nvGrpSpPr>
        <p:grpSpPr>
          <a:xfrm>
            <a:off x="6171995" y="3311394"/>
            <a:ext cx="2311356" cy="276999"/>
            <a:chOff x="6171995" y="3311394"/>
            <a:chExt cx="2311356" cy="276999"/>
          </a:xfrm>
        </p:grpSpPr>
        <p:sp>
          <p:nvSpPr>
            <p:cNvPr id="138" name="TextBox 137"/>
            <p:cNvSpPr txBox="1"/>
            <p:nvPr/>
          </p:nvSpPr>
          <p:spPr>
            <a:xfrm>
              <a:off x="6171995" y="3311394"/>
              <a:ext cx="738603" cy="276999"/>
            </a:xfrm>
            <a:prstGeom prst="rect">
              <a:avLst/>
            </a:prstGeom>
            <a:noFill/>
            <a:ln>
              <a:noFill/>
            </a:ln>
          </p:spPr>
          <p:txBody>
            <a:bodyPr wrap="square" rtlCol="0">
              <a:spAutoFit/>
            </a:bodyPr>
            <a:lstStyle/>
            <a:p>
              <a:r>
                <a:rPr lang="en-US" sz="1200" b="1" dirty="0"/>
                <a:t>Groups</a:t>
              </a:r>
            </a:p>
          </p:txBody>
        </p:sp>
        <p:cxnSp>
          <p:nvCxnSpPr>
            <p:cNvPr id="141" name="Straight Connector 140"/>
            <p:cNvCxnSpPr/>
            <p:nvPr/>
          </p:nvCxnSpPr>
          <p:spPr>
            <a:xfrm>
              <a:off x="6902506" y="3469174"/>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a:hlinkClick r:id="rId10" action="ppaction://hlinksldjump"/>
              </a:rPr>
              <a:t>16</a:t>
            </a:r>
            <a:endParaRPr lang="en-US" sz="1200" b="1" dirty="0"/>
          </a:p>
        </p:txBody>
      </p:sp>
      <p:grpSp>
        <p:nvGrpSpPr>
          <p:cNvPr id="15" name="Group 14"/>
          <p:cNvGrpSpPr/>
          <p:nvPr/>
        </p:nvGrpSpPr>
        <p:grpSpPr>
          <a:xfrm>
            <a:off x="336789" y="3311394"/>
            <a:ext cx="2311965" cy="276999"/>
            <a:chOff x="336789" y="3311394"/>
            <a:chExt cx="2311965" cy="276999"/>
          </a:xfrm>
        </p:grpSpPr>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a:t>Developer Tools</a:t>
              </a:r>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324176"/>
            <a:ext cx="2447166" cy="276999"/>
          </a:xfrm>
          <a:prstGeom prst="rect">
            <a:avLst/>
          </a:prstGeom>
          <a:noFill/>
          <a:ln>
            <a:noFill/>
          </a:ln>
        </p:spPr>
        <p:txBody>
          <a:bodyPr wrap="square" rtlCol="0">
            <a:spAutoFit/>
          </a:bodyPr>
          <a:lstStyle/>
          <a:p>
            <a:r>
              <a:rPr lang="en-US" sz="1200" b="1" dirty="0"/>
              <a:t>Networking &amp; 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a:hlinkClick r:id="rId12" action="ppaction://hlinksldjump"/>
              </a:rPr>
              <a:t>14</a:t>
            </a:r>
            <a:endParaRPr lang="en-US" sz="1200" b="1" dirty="0"/>
          </a:p>
        </p:txBody>
      </p:sp>
      <p:grpSp>
        <p:nvGrpSpPr>
          <p:cNvPr id="14" name="Group 13"/>
          <p:cNvGrpSpPr/>
          <p:nvPr/>
        </p:nvGrpSpPr>
        <p:grpSpPr>
          <a:xfrm>
            <a:off x="336789" y="2815699"/>
            <a:ext cx="2311965" cy="276999"/>
            <a:chOff x="336789" y="2815699"/>
            <a:chExt cx="2311965" cy="276999"/>
          </a:xfrm>
        </p:grpSpPr>
        <p:sp>
          <p:nvSpPr>
            <p:cNvPr id="48" name="TextBox 47"/>
            <p:cNvSpPr txBox="1"/>
            <p:nvPr/>
          </p:nvSpPr>
          <p:spPr>
            <a:xfrm>
              <a:off x="336789" y="2815699"/>
              <a:ext cx="1554621" cy="276999"/>
            </a:xfrm>
            <a:prstGeom prst="rect">
              <a:avLst/>
            </a:prstGeom>
            <a:noFill/>
            <a:ln>
              <a:noFill/>
            </a:ln>
          </p:spPr>
          <p:txBody>
            <a:bodyPr wrap="square" rtlCol="0">
              <a:spAutoFit/>
            </a:bodyPr>
            <a:lstStyle/>
            <a:p>
              <a:r>
                <a:rPr lang="en-US" sz="1200" b="1" dirty="0"/>
                <a:t>Migration</a:t>
              </a:r>
            </a:p>
          </p:txBody>
        </p:sp>
        <p:cxnSp>
          <p:nvCxnSpPr>
            <p:cNvPr id="103" name="Straight Connector 102"/>
            <p:cNvCxnSpPr/>
            <p:nvPr/>
          </p:nvCxnSpPr>
          <p:spPr>
            <a:xfrm>
              <a:off x="1155701" y="2980849"/>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a:hlinkClick r:id="rId13"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a:hlinkClick r:id="rId14" action="ppaction://hlinksldjump"/>
              </a:rPr>
              <a:t>27</a:t>
            </a:r>
            <a:endParaRPr lang="en-US" sz="1200" b="1" dirty="0"/>
          </a:p>
        </p:txBody>
      </p:sp>
      <p:grpSp>
        <p:nvGrpSpPr>
          <p:cNvPr id="9" name="Group 8"/>
          <p:cNvGrpSpPr/>
          <p:nvPr/>
        </p:nvGrpSpPr>
        <p:grpSpPr>
          <a:xfrm>
            <a:off x="3254391" y="1344507"/>
            <a:ext cx="2295172" cy="276999"/>
            <a:chOff x="3254391" y="1344507"/>
            <a:chExt cx="2295172" cy="276999"/>
          </a:xfrm>
        </p:grpSpPr>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a:t>Artificial Intelligence</a:t>
              </a:r>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a:hlinkClick r:id="rId15"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a:hlinkClick r:id="rId16" action="ppaction://hlinksldjump"/>
              </a:rPr>
              <a:t>32</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a:hlinkClick r:id="rId17" action="ppaction://hlinksldjump"/>
              </a:rPr>
              <a:t>38</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a:hlinkClick r:id="rId18" action="ppaction://hlinksldjump"/>
              </a:rPr>
              <a:t>40</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a:hlinkClick r:id="rId19" action="ppaction://hlinksldjump"/>
              </a:rPr>
              <a:t>42</a:t>
            </a:r>
            <a:endParaRPr lang="en-US" sz="1200" b="1" dirty="0"/>
          </a:p>
        </p:txBody>
      </p:sp>
      <p:cxnSp>
        <p:nvCxnSpPr>
          <p:cNvPr id="127" name="Straight Connector 12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836251"/>
            <a:ext cx="353708" cy="276999"/>
          </a:xfrm>
          <a:prstGeom prst="rect">
            <a:avLst/>
          </a:prstGeom>
          <a:noFill/>
          <a:ln>
            <a:noFill/>
          </a:ln>
        </p:spPr>
        <p:txBody>
          <a:bodyPr wrap="square" rtlCol="0">
            <a:spAutoFit/>
          </a:bodyPr>
          <a:lstStyle/>
          <a:p>
            <a:pPr algn="r"/>
            <a:r>
              <a:rPr lang="en-US" sz="1200" b="1" dirty="0">
                <a:hlinkClick r:id="rId20" action="ppaction://hlinksldjump"/>
              </a:rPr>
              <a:t>45</a:t>
            </a:r>
            <a:endParaRPr lang="en-US" sz="1200" b="1" dirty="0"/>
          </a:p>
        </p:txBody>
      </p:sp>
      <p:grpSp>
        <p:nvGrpSpPr>
          <p:cNvPr id="20" name="Group 19"/>
          <p:cNvGrpSpPr/>
          <p:nvPr/>
        </p:nvGrpSpPr>
        <p:grpSpPr>
          <a:xfrm>
            <a:off x="6171995" y="1836251"/>
            <a:ext cx="2311356" cy="276999"/>
            <a:chOff x="6171995" y="1836251"/>
            <a:chExt cx="2311356" cy="276999"/>
          </a:xfrm>
        </p:grpSpPr>
        <p:sp>
          <p:nvSpPr>
            <p:cNvPr id="126" name="TextBox 125"/>
            <p:cNvSpPr txBox="1"/>
            <p:nvPr/>
          </p:nvSpPr>
          <p:spPr>
            <a:xfrm>
              <a:off x="6171995" y="1836251"/>
              <a:ext cx="820327" cy="276999"/>
            </a:xfrm>
            <a:prstGeom prst="rect">
              <a:avLst/>
            </a:prstGeom>
            <a:noFill/>
            <a:ln>
              <a:noFill/>
            </a:ln>
          </p:spPr>
          <p:txBody>
            <a:bodyPr wrap="square" rtlCol="0">
              <a:spAutoFit/>
            </a:bodyPr>
            <a:lstStyle/>
            <a:p>
              <a:r>
                <a:rPr lang="en-US" sz="1200" b="1" dirty="0"/>
                <a:t>General</a:t>
              </a:r>
            </a:p>
          </p:txBody>
        </p:sp>
        <p:cxnSp>
          <p:nvCxnSpPr>
            <p:cNvPr id="128" name="Straight Connector 127"/>
            <p:cNvCxnSpPr/>
            <p:nvPr/>
          </p:nvCxnSpPr>
          <p:spPr>
            <a:xfrm>
              <a:off x="6880133" y="1999282"/>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4" name="Straight Connector 123"/>
          <p:cNvCxnSpPr/>
          <p:nvPr/>
        </p:nvCxnSpPr>
        <p:spPr>
          <a:xfrm>
            <a:off x="6171995" y="309278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819286"/>
            <a:ext cx="353708" cy="276999"/>
          </a:xfrm>
          <a:prstGeom prst="rect">
            <a:avLst/>
          </a:prstGeom>
          <a:noFill/>
          <a:ln>
            <a:noFill/>
          </a:ln>
        </p:spPr>
        <p:txBody>
          <a:bodyPr wrap="square" rtlCol="0">
            <a:spAutoFit/>
          </a:bodyPr>
          <a:lstStyle/>
          <a:p>
            <a:pPr algn="r"/>
            <a:r>
              <a:rPr lang="en-US" sz="1200" b="1" dirty="0">
                <a:hlinkClick r:id="rId21" action="ppaction://hlinksldjump"/>
              </a:rPr>
              <a:t>47</a:t>
            </a:r>
            <a:endParaRPr lang="en-US" sz="1200" b="1" dirty="0"/>
          </a:p>
        </p:txBody>
      </p:sp>
      <p:grpSp>
        <p:nvGrpSpPr>
          <p:cNvPr id="21" name="Group 20"/>
          <p:cNvGrpSpPr/>
          <p:nvPr/>
        </p:nvGrpSpPr>
        <p:grpSpPr>
          <a:xfrm>
            <a:off x="6171996" y="2819286"/>
            <a:ext cx="2311355" cy="276999"/>
            <a:chOff x="6171996" y="2819286"/>
            <a:chExt cx="2311355" cy="276999"/>
          </a:xfrm>
        </p:grpSpPr>
        <p:sp>
          <p:nvSpPr>
            <p:cNvPr id="123" name="TextBox 122"/>
            <p:cNvSpPr txBox="1"/>
            <p:nvPr/>
          </p:nvSpPr>
          <p:spPr>
            <a:xfrm>
              <a:off x="6171996" y="2819286"/>
              <a:ext cx="594700" cy="276999"/>
            </a:xfrm>
            <a:prstGeom prst="rect">
              <a:avLst/>
            </a:prstGeom>
            <a:noFill/>
            <a:ln>
              <a:noFill/>
            </a:ln>
          </p:spPr>
          <p:txBody>
            <a:bodyPr wrap="square" rtlCol="0">
              <a:spAutoFit/>
            </a:bodyPr>
            <a:lstStyle/>
            <a:p>
              <a:r>
                <a:rPr lang="en-US" sz="1200" b="1" dirty="0"/>
                <a:t>SDKs</a:t>
              </a:r>
            </a:p>
          </p:txBody>
        </p:sp>
        <p:cxnSp>
          <p:nvCxnSpPr>
            <p:cNvPr id="125" name="Straight Connector 124"/>
            <p:cNvCxnSpPr/>
            <p:nvPr/>
          </p:nvCxnSpPr>
          <p:spPr>
            <a:xfrm>
              <a:off x="6744322" y="2977066"/>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a:hlinkClick r:id="rId22" action="ppaction://hlinksldjump"/>
              </a:rPr>
              <a:t>7</a:t>
            </a:r>
            <a:endParaRPr lang="en-US" sz="1200" b="1" dirty="0"/>
          </a:p>
        </p:txBody>
      </p:sp>
      <p:grpSp>
        <p:nvGrpSpPr>
          <p:cNvPr id="12" name="Group 11"/>
          <p:cNvGrpSpPr/>
          <p:nvPr/>
        </p:nvGrpSpPr>
        <p:grpSpPr>
          <a:xfrm>
            <a:off x="336789" y="1345324"/>
            <a:ext cx="2398318" cy="276999"/>
            <a:chOff x="336789" y="1345324"/>
            <a:chExt cx="2398318" cy="276999"/>
          </a:xfrm>
        </p:grpSpPr>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a:t>Storage</a:t>
              </a:r>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6171995" y="2327178"/>
            <a:ext cx="1957648" cy="276999"/>
          </a:xfrm>
          <a:prstGeom prst="rect">
            <a:avLst/>
          </a:prstGeom>
          <a:noFill/>
          <a:ln>
            <a:noFill/>
          </a:ln>
        </p:spPr>
        <p:txBody>
          <a:bodyPr wrap="square" rtlCol="0">
            <a:spAutoFit/>
          </a:bodyPr>
          <a:lstStyle/>
          <a:p>
            <a:r>
              <a:rPr lang="en-US" sz="1200" b="1" dirty="0"/>
              <a:t>On-Demand Workforce</a:t>
            </a:r>
          </a:p>
        </p:txBody>
      </p:sp>
      <p:cxnSp>
        <p:nvCxnSpPr>
          <p:cNvPr id="157" name="Straight Connector 156"/>
          <p:cNvCxnSpPr/>
          <p:nvPr/>
        </p:nvCxnSpPr>
        <p:spPr>
          <a:xfrm>
            <a:off x="6171995" y="260499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2327178"/>
            <a:ext cx="353708" cy="276999"/>
          </a:xfrm>
          <a:prstGeom prst="rect">
            <a:avLst/>
          </a:prstGeom>
          <a:noFill/>
          <a:ln>
            <a:noFill/>
          </a:ln>
        </p:spPr>
        <p:txBody>
          <a:bodyPr wrap="square" rtlCol="0">
            <a:spAutoFit/>
          </a:bodyPr>
          <a:lstStyle/>
          <a:p>
            <a:pPr algn="r"/>
            <a:r>
              <a:rPr lang="en-US" sz="1200" b="1" dirty="0">
                <a:hlinkClick r:id="rId23" action="ppaction://hlinksldjump"/>
              </a:rPr>
              <a:t>46</a:t>
            </a:r>
            <a:endParaRPr lang="en-US" sz="1200" b="1" dirty="0"/>
          </a:p>
        </p:txBody>
      </p:sp>
      <p:cxnSp>
        <p:nvCxnSpPr>
          <p:cNvPr id="159" name="Straight Connector 158"/>
          <p:cNvCxnSpPr/>
          <p:nvPr/>
        </p:nvCxnSpPr>
        <p:spPr>
          <a:xfrm>
            <a:off x="7977647" y="2490209"/>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254392" y="3804683"/>
            <a:ext cx="2295171" cy="276999"/>
            <a:chOff x="3254392" y="2327178"/>
            <a:chExt cx="2295171" cy="276999"/>
          </a:xfrm>
        </p:grpSpPr>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263489" y="3305532"/>
            <a:ext cx="2295171" cy="276999"/>
            <a:chOff x="3254392" y="1836251"/>
            <a:chExt cx="2295171" cy="276999"/>
          </a:xfrm>
        </p:grpSpPr>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a:t>Mobile Services</a:t>
              </a:r>
            </a:p>
          </p:txBody>
        </p: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54392" y="4295613"/>
            <a:ext cx="2295172" cy="276999"/>
            <a:chOff x="3254392" y="2819286"/>
            <a:chExt cx="2295172" cy="276999"/>
          </a:xfrm>
        </p:grpSpPr>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a:t>Messaging</a:t>
              </a:r>
            </a:p>
          </p:txBody>
        </p: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171994" y="842619"/>
            <a:ext cx="2311356" cy="276999"/>
            <a:chOff x="3254391" y="3313365"/>
            <a:chExt cx="2311356" cy="276999"/>
          </a:xfrm>
        </p:grpSpPr>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171992" y="1344143"/>
            <a:ext cx="2295172" cy="276999"/>
            <a:chOff x="3254392" y="3803502"/>
            <a:chExt cx="2295172" cy="276999"/>
          </a:xfrm>
        </p:grpSpPr>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254393" y="1836096"/>
            <a:ext cx="2311355" cy="276999"/>
            <a:chOff x="3254393" y="5858081"/>
            <a:chExt cx="2311355" cy="276999"/>
          </a:xfrm>
        </p:grpSpPr>
        <p:sp>
          <p:nvSpPr>
            <p:cNvPr id="149" name="TextBox 148"/>
            <p:cNvSpPr txBox="1"/>
            <p:nvPr/>
          </p:nvSpPr>
          <p:spPr>
            <a:xfrm>
              <a:off x="3254393" y="5858081"/>
              <a:ext cx="1539242" cy="276999"/>
            </a:xfrm>
            <a:prstGeom prst="rect">
              <a:avLst/>
            </a:prstGeom>
            <a:noFill/>
            <a:ln>
              <a:noFill/>
            </a:ln>
          </p:spPr>
          <p:txBody>
            <a:bodyPr wrap="square" rtlCol="0">
              <a:spAutoFit/>
            </a:bodyPr>
            <a:lstStyle/>
            <a:p>
              <a:r>
                <a:rPr lang="en-US" sz="1200" b="1" dirty="0"/>
                <a:t>Internet of Things</a:t>
              </a:r>
            </a:p>
          </p:txBody>
        </p:sp>
        <p:cxnSp>
          <p:nvCxnSpPr>
            <p:cNvPr id="119" name="Straight Connector 118"/>
            <p:cNvCxnSpPr/>
            <p:nvPr/>
          </p:nvCxnSpPr>
          <p:spPr>
            <a:xfrm>
              <a:off x="4718578" y="6026160"/>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25191" y="4117603"/>
            <a:ext cx="2294497" cy="461665"/>
            <a:chOff x="325191" y="4117603"/>
            <a:chExt cx="2294497" cy="461665"/>
          </a:xfrm>
        </p:grpSpPr>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Identity, </a:t>
              </a:r>
              <a:br>
                <a:rPr lang="en-US" sz="1200" b="1" dirty="0"/>
              </a:br>
              <a:r>
                <a:rPr lang="en-US" sz="1200" b="1" dirty="0"/>
                <a:t>&amp; Compliance</a:t>
              </a:r>
            </a:p>
          </p:txBody>
        </p: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3255727" y="2814827"/>
            <a:ext cx="2311356" cy="276999"/>
            <a:chOff x="6171995" y="853580"/>
            <a:chExt cx="2311356" cy="276999"/>
          </a:xfrm>
        </p:grpSpPr>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a:t>Game Development</a:t>
              </a:r>
            </a:p>
          </p:txBody>
        </p: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6171992" y="16211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8460645" y="1343326"/>
            <a:ext cx="357329" cy="276999"/>
          </a:xfrm>
          <a:prstGeom prst="rect">
            <a:avLst/>
          </a:prstGeom>
          <a:noFill/>
          <a:ln>
            <a:noFill/>
          </a:ln>
        </p:spPr>
        <p:txBody>
          <a:bodyPr wrap="square" rtlCol="0">
            <a:spAutoFit/>
          </a:bodyPr>
          <a:lstStyle/>
          <a:p>
            <a:pPr algn="r"/>
            <a:r>
              <a:rPr lang="en-US" sz="1200" b="1" dirty="0">
                <a:hlinkClick r:id="rId24" action="ppaction://hlinksldjump"/>
              </a:rPr>
              <a:t>44</a:t>
            </a:r>
            <a:endParaRPr lang="en-US" sz="1200" b="1" dirty="0"/>
          </a:p>
        </p:txBody>
      </p:sp>
      <p:grpSp>
        <p:nvGrpSpPr>
          <p:cNvPr id="19" name="Group 18"/>
          <p:cNvGrpSpPr/>
          <p:nvPr/>
        </p:nvGrpSpPr>
        <p:grpSpPr>
          <a:xfrm>
            <a:off x="3255736" y="2321160"/>
            <a:ext cx="2295172" cy="276999"/>
            <a:chOff x="6171992" y="1343326"/>
            <a:chExt cx="2295172" cy="276999"/>
          </a:xfrm>
        </p:grpSpPr>
        <p:sp>
          <p:nvSpPr>
            <p:cNvPr id="108" name="TextBox 107"/>
            <p:cNvSpPr txBox="1"/>
            <p:nvPr/>
          </p:nvSpPr>
          <p:spPr>
            <a:xfrm>
              <a:off x="6171992" y="1343326"/>
              <a:ext cx="1294790" cy="276999"/>
            </a:xfrm>
            <a:prstGeom prst="rect">
              <a:avLst/>
            </a:prstGeom>
            <a:noFill/>
            <a:ln>
              <a:noFill/>
            </a:ln>
          </p:spPr>
          <p:txBody>
            <a:bodyPr wrap="square" rtlCol="0">
              <a:spAutoFit/>
            </a:bodyPr>
            <a:lstStyle/>
            <a:p>
              <a:r>
                <a:rPr lang="en-US" sz="1200" b="1"/>
                <a:t>Contact Center</a:t>
              </a:r>
              <a:endParaRPr lang="en-US" sz="1200" b="1" dirty="0"/>
            </a:p>
          </p:txBody>
        </p:sp>
        <p:cxnSp>
          <p:nvCxnSpPr>
            <p:cNvPr id="120" name="Straight Connector 119"/>
            <p:cNvCxnSpPr/>
            <p:nvPr/>
          </p:nvCxnSpPr>
          <p:spPr>
            <a:xfrm>
              <a:off x="7418832" y="1506357"/>
              <a:ext cx="104833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29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a:t>Security, Identity &amp; Compliance</a:t>
            </a:r>
          </a:p>
        </p:txBody>
      </p:sp>
    </p:spTree>
    <p:extLst>
      <p:ext uri="{BB962C8B-B14F-4D97-AF65-F5344CB8AC3E}">
        <p14:creationId xmlns:p14="http://schemas.microsoft.com/office/powerpoint/2010/main" val="63380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Compliance</a:t>
            </a:r>
          </a:p>
        </p:txBody>
      </p:sp>
      <p:cxnSp>
        <p:nvCxnSpPr>
          <p:cNvPr id="8" name="Straight Connector 7"/>
          <p:cNvCxnSpPr/>
          <p:nvPr/>
        </p:nvCxnSpPr>
        <p:spPr>
          <a:xfrm>
            <a:off x="4689732"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94321"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9766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2" y="663020"/>
            <a:ext cx="335701" cy="63606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98" y="1971380"/>
            <a:ext cx="544780" cy="321915"/>
          </a:xfrm>
          <a:prstGeom prst="rect">
            <a:avLst/>
          </a:prstGeom>
        </p:spPr>
      </p:pic>
      <p:sp>
        <p:nvSpPr>
          <p:cNvPr id="24" name="TextBox 23"/>
          <p:cNvSpPr txBox="1"/>
          <p:nvPr/>
        </p:nvSpPr>
        <p:spPr>
          <a:xfrm>
            <a:off x="1047358" y="2527292"/>
            <a:ext cx="843172" cy="274320"/>
          </a:xfrm>
          <a:prstGeom prst="rect">
            <a:avLst/>
          </a:prstGeom>
          <a:noFill/>
        </p:spPr>
        <p:txBody>
          <a:bodyPr wrap="square" lIns="0" tIns="0" rIns="0" bIns="0" rtlCol="0" anchor="t">
            <a:noAutofit/>
          </a:bodyPr>
          <a:lstStyle/>
          <a:p>
            <a:pPr algn="ctr"/>
            <a:r>
              <a:rPr lang="en-US" sz="800" b="1" dirty="0"/>
              <a:t>AWS STS</a:t>
            </a:r>
            <a:endParaRPr lang="en-US" sz="1400" b="1"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9" y="1997063"/>
            <a:ext cx="544781" cy="312744"/>
          </a:xfrm>
          <a:prstGeom prst="rect">
            <a:avLst/>
          </a:prstGeom>
        </p:spPr>
      </p:pic>
      <p:sp>
        <p:nvSpPr>
          <p:cNvPr id="26" name="TextBox 25"/>
          <p:cNvSpPr txBox="1"/>
          <p:nvPr/>
        </p:nvSpPr>
        <p:spPr>
          <a:xfrm>
            <a:off x="2682774" y="2527292"/>
            <a:ext cx="717360" cy="274320"/>
          </a:xfrm>
          <a:prstGeom prst="rect">
            <a:avLst/>
          </a:prstGeom>
          <a:noFill/>
        </p:spPr>
        <p:txBody>
          <a:bodyPr wrap="square" lIns="0" tIns="0" rIns="0" bIns="0" rtlCol="0" anchor="t">
            <a:noAutofit/>
          </a:bodyPr>
          <a:lstStyle/>
          <a:p>
            <a:pPr algn="ctr"/>
            <a:r>
              <a:rPr lang="en-US" sz="800" b="1" spc="-50" dirty="0"/>
              <a:t>data </a:t>
            </a:r>
            <a:br>
              <a:rPr lang="en-US" sz="800" b="1" spc="-50" dirty="0"/>
            </a:br>
            <a:r>
              <a:rPr lang="en-US" sz="800" b="1" spc="-50" dirty="0"/>
              <a:t>encryption key</a:t>
            </a:r>
            <a:endParaRPr lang="en-US" sz="1400" b="1" spc="-5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89" y="1840685"/>
            <a:ext cx="455105" cy="58513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95" y="2894389"/>
            <a:ext cx="444702" cy="585135"/>
          </a:xfrm>
          <a:prstGeom prst="rect">
            <a:avLst/>
          </a:prstGeom>
        </p:spPr>
      </p:pic>
      <p:sp>
        <p:nvSpPr>
          <p:cNvPr id="29" name="TextBox 28"/>
          <p:cNvSpPr txBox="1"/>
          <p:nvPr/>
        </p:nvSpPr>
        <p:spPr>
          <a:xfrm>
            <a:off x="366843" y="4649814"/>
            <a:ext cx="640080"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31" y="3969933"/>
            <a:ext cx="423718" cy="564958"/>
          </a:xfrm>
          <a:prstGeom prst="rect">
            <a:avLst/>
          </a:prstGeom>
        </p:spPr>
      </p:pic>
      <p:sp>
        <p:nvSpPr>
          <p:cNvPr id="31" name="TextBox 30"/>
          <p:cNvSpPr txBox="1"/>
          <p:nvPr/>
        </p:nvSpPr>
        <p:spPr>
          <a:xfrm>
            <a:off x="1146191" y="4649814"/>
            <a:ext cx="640080" cy="274320"/>
          </a:xfrm>
          <a:prstGeom prst="rect">
            <a:avLst/>
          </a:prstGeom>
          <a:noFill/>
        </p:spPr>
        <p:txBody>
          <a:bodyPr wrap="square" lIns="0" tIns="0" rIns="0" bIns="0" rtlCol="0" anchor="t">
            <a:noAutofit/>
          </a:bodyPr>
          <a:lstStyle/>
          <a:p>
            <a:pPr algn="ctr"/>
            <a:r>
              <a:rPr lang="en-US" sz="800" b="1" dirty="0"/>
              <a:t>role</a:t>
            </a:r>
            <a:endParaRPr lang="en-US" sz="1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191" y="2985185"/>
            <a:ext cx="495256" cy="403541"/>
          </a:xfrm>
          <a:prstGeom prst="rect">
            <a:avLst/>
          </a:prstGeom>
        </p:spPr>
      </p:pic>
      <p:sp>
        <p:nvSpPr>
          <p:cNvPr id="33" name="TextBox 32"/>
          <p:cNvSpPr txBox="1"/>
          <p:nvPr/>
        </p:nvSpPr>
        <p:spPr>
          <a:xfrm>
            <a:off x="366843" y="2527292"/>
            <a:ext cx="640080" cy="274320"/>
          </a:xfrm>
          <a:prstGeom prst="rect">
            <a:avLst/>
          </a:prstGeom>
          <a:noFill/>
        </p:spPr>
        <p:txBody>
          <a:bodyPr wrap="square" lIns="0" tIns="0" rIns="0" bIns="0" rtlCol="0" anchor="t">
            <a:noAutofit/>
          </a:bodyPr>
          <a:lstStyle/>
          <a:p>
            <a:pPr algn="ctr"/>
            <a:r>
              <a:rPr lang="en-US" sz="800" b="1" dirty="0"/>
              <a:t>add-on</a:t>
            </a:r>
            <a:endParaRPr lang="en-US" sz="1400" b="1" dirty="0"/>
          </a:p>
        </p:txBody>
      </p:sp>
      <p:sp>
        <p:nvSpPr>
          <p:cNvPr id="34" name="TextBox 33"/>
          <p:cNvSpPr txBox="1"/>
          <p:nvPr/>
        </p:nvSpPr>
        <p:spPr>
          <a:xfrm>
            <a:off x="366843" y="3594107"/>
            <a:ext cx="640080" cy="274320"/>
          </a:xfrm>
          <a:prstGeom prst="rect">
            <a:avLst/>
          </a:prstGeom>
          <a:noFill/>
        </p:spPr>
        <p:txBody>
          <a:bodyPr wrap="square" lIns="0" tIns="0" rIns="0" bIns="0" rtlCol="0" anchor="t">
            <a:noAutofit/>
          </a:bodyPr>
          <a:lstStyle/>
          <a:p>
            <a:pPr algn="ctr"/>
            <a:r>
              <a:rPr lang="en-US" sz="800" b="1" dirty="0"/>
              <a:t>encrypted data</a:t>
            </a:r>
            <a:endParaRPr lang="en-US" sz="1400" b="1" dirty="0"/>
          </a:p>
        </p:txBody>
      </p:sp>
      <p:sp>
        <p:nvSpPr>
          <p:cNvPr id="35" name="TextBox 34"/>
          <p:cNvSpPr txBox="1"/>
          <p:nvPr/>
        </p:nvSpPr>
        <p:spPr>
          <a:xfrm>
            <a:off x="1146191" y="3594107"/>
            <a:ext cx="640080" cy="274320"/>
          </a:xfrm>
          <a:prstGeom prst="rect">
            <a:avLst/>
          </a:prstGeom>
          <a:noFill/>
        </p:spPr>
        <p:txBody>
          <a:bodyPr wrap="square" lIns="0" tIns="0" rIns="0" bIns="0" rtlCol="0" anchor="t">
            <a:noAutofit/>
          </a:bodyPr>
          <a:lstStyle/>
          <a:p>
            <a:pPr algn="ctr"/>
            <a:r>
              <a:rPr lang="en-US" sz="800" b="1" dirty="0"/>
              <a:t>long-term security credential</a:t>
            </a:r>
            <a:endParaRPr lang="en-US" sz="1400" b="1" dirty="0"/>
          </a:p>
        </p:txBody>
      </p:sp>
      <p:sp>
        <p:nvSpPr>
          <p:cNvPr id="36" name="TextBox 35"/>
          <p:cNvSpPr txBox="1"/>
          <p:nvPr/>
        </p:nvSpPr>
        <p:spPr>
          <a:xfrm>
            <a:off x="1925539" y="4649814"/>
            <a:ext cx="640080" cy="274320"/>
          </a:xfrm>
          <a:prstGeom prst="rect">
            <a:avLst/>
          </a:prstGeom>
          <a:noFill/>
        </p:spPr>
        <p:txBody>
          <a:bodyPr wrap="square" lIns="0" tIns="0" rIns="0" bIns="0" rtlCol="0" anchor="t">
            <a:noAutofit/>
          </a:bodyPr>
          <a:lstStyle/>
          <a:p>
            <a:pPr algn="ctr"/>
            <a:r>
              <a:rPr lang="en-US" sz="800" b="1" dirty="0"/>
              <a:t>temporary security credential</a:t>
            </a:r>
            <a:endParaRPr lang="en-US" sz="1400" b="1" dirty="0"/>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3318" y="4047728"/>
            <a:ext cx="491816" cy="442634"/>
          </a:xfrm>
          <a:prstGeom prst="rect">
            <a:avLst/>
          </a:prstGeom>
        </p:spPr>
      </p:pic>
      <p:sp>
        <p:nvSpPr>
          <p:cNvPr id="38" name="TextBox 37"/>
          <p:cNvSpPr txBox="1"/>
          <p:nvPr/>
        </p:nvSpPr>
        <p:spPr>
          <a:xfrm>
            <a:off x="1925539" y="3594107"/>
            <a:ext cx="640080" cy="274320"/>
          </a:xfrm>
          <a:prstGeom prst="rect">
            <a:avLst/>
          </a:prstGeom>
          <a:noFill/>
        </p:spPr>
        <p:txBody>
          <a:bodyPr wrap="square" lIns="0" tIns="0" rIns="0" bIns="0" rtlCol="0" anchor="t">
            <a:noAutofit/>
          </a:bodyPr>
          <a:lstStyle/>
          <a:p>
            <a:pPr algn="ctr"/>
            <a:r>
              <a:rPr lang="en-US" sz="800" b="1" dirty="0"/>
              <a:t>MFA token</a:t>
            </a:r>
            <a:endParaRPr lang="en-US" sz="1400" b="1" dirty="0"/>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153" y="1856568"/>
            <a:ext cx="438851" cy="564238"/>
          </a:xfrm>
          <a:prstGeom prst="rect">
            <a:avLst/>
          </a:prstGeom>
        </p:spPr>
      </p:pic>
      <p:sp>
        <p:nvSpPr>
          <p:cNvPr id="44" name="TextBox 43"/>
          <p:cNvSpPr txBox="1"/>
          <p:nvPr/>
        </p:nvSpPr>
        <p:spPr>
          <a:xfrm>
            <a:off x="1825267" y="2527292"/>
            <a:ext cx="851476" cy="274320"/>
          </a:xfrm>
          <a:prstGeom prst="rect">
            <a:avLst/>
          </a:prstGeom>
          <a:noFill/>
        </p:spPr>
        <p:txBody>
          <a:bodyPr wrap="square" lIns="0" tIns="0" rIns="0" bIns="0" rtlCol="0" anchor="t">
            <a:noAutofit/>
          </a:bodyPr>
          <a:lstStyle/>
          <a:p>
            <a:pPr algn="ctr"/>
            <a:r>
              <a:rPr lang="en-US" sz="800" b="1" dirty="0"/>
              <a:t>AWS STS</a:t>
            </a:r>
            <a:br>
              <a:rPr lang="en-US" sz="800" b="1" dirty="0"/>
            </a:br>
            <a:r>
              <a:rPr lang="en-US" sz="800" b="1" dirty="0"/>
              <a:t>(alternate)</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8" y="4024297"/>
            <a:ext cx="548639" cy="470262"/>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525" y="2951824"/>
            <a:ext cx="470263" cy="470263"/>
          </a:xfrm>
          <a:prstGeom prst="rect">
            <a:avLst/>
          </a:prstGeom>
        </p:spPr>
      </p:pic>
      <p:sp>
        <p:nvSpPr>
          <p:cNvPr id="51" name="TextBox 50"/>
          <p:cNvSpPr txBox="1"/>
          <p:nvPr/>
        </p:nvSpPr>
        <p:spPr>
          <a:xfrm>
            <a:off x="366843" y="1360404"/>
            <a:ext cx="640080" cy="155448"/>
          </a:xfrm>
          <a:prstGeom prst="rect">
            <a:avLst/>
          </a:prstGeom>
          <a:noFill/>
        </p:spPr>
        <p:txBody>
          <a:bodyPr wrap="square" lIns="0" tIns="0" rIns="0" bIns="0" rtlCol="0" anchor="t">
            <a:noAutofit/>
          </a:bodyPr>
          <a:lstStyle/>
          <a:p>
            <a:pPr algn="ctr"/>
            <a:r>
              <a:rPr lang="en-US" sz="1000" b="1" dirty="0"/>
              <a:t>IAM</a:t>
            </a:r>
          </a:p>
        </p:txBody>
      </p:sp>
      <p:cxnSp>
        <p:nvCxnSpPr>
          <p:cNvPr id="52" name="Straight Connector 51"/>
          <p:cNvCxnSpPr/>
          <p:nvPr/>
        </p:nvCxnSpPr>
        <p:spPr>
          <a:xfrm>
            <a:off x="330406"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468186"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59640" y="153728"/>
            <a:ext cx="2757857" cy="461665"/>
          </a:xfrm>
          <a:prstGeom prst="rect">
            <a:avLst/>
          </a:prstGeom>
          <a:noFill/>
        </p:spPr>
        <p:txBody>
          <a:bodyPr wrap="square" rtlCol="0">
            <a:spAutoFit/>
          </a:bodyPr>
          <a:lstStyle/>
          <a:p>
            <a:pPr algn="r"/>
            <a:r>
              <a:rPr lang="en-US" sz="1200" i="1" dirty="0">
                <a:solidFill>
                  <a:schemeClr val="accent6">
                    <a:lumMod val="60000"/>
                    <a:lumOff val="40000"/>
                  </a:schemeClr>
                </a:solidFill>
              </a:rPr>
              <a:t>Security, Identity &amp; Compliance icons continue on next slide</a:t>
            </a:r>
          </a:p>
        </p:txBody>
      </p:sp>
      <p:sp>
        <p:nvSpPr>
          <p:cNvPr id="78" name="TextBox 77"/>
          <p:cNvSpPr txBox="1"/>
          <p:nvPr/>
        </p:nvSpPr>
        <p:spPr>
          <a:xfrm>
            <a:off x="3538390" y="1360403"/>
            <a:ext cx="1084132" cy="325989"/>
          </a:xfrm>
          <a:prstGeom prst="rect">
            <a:avLst/>
          </a:prstGeom>
          <a:noFill/>
        </p:spPr>
        <p:txBody>
          <a:bodyPr wrap="square" lIns="0" tIns="0" rIns="0" bIns="0" rtlCol="0" anchor="t">
            <a:noAutofit/>
          </a:bodyPr>
          <a:lstStyle/>
          <a:p>
            <a:pPr algn="ctr"/>
            <a:r>
              <a:rPr lang="en-US" sz="1000" b="1" dirty="0"/>
              <a:t>Amazon </a:t>
            </a:r>
          </a:p>
          <a:p>
            <a:pPr algn="ctr"/>
            <a:r>
              <a:rPr lang="en-US" sz="1000" b="1" dirty="0"/>
              <a:t>Cloud Directory</a:t>
            </a:r>
          </a:p>
        </p:txBody>
      </p:sp>
      <p:cxnSp>
        <p:nvCxnSpPr>
          <p:cNvPr id="79" name="Straight Connector 78"/>
          <p:cNvCxnSpPr/>
          <p:nvPr/>
        </p:nvCxnSpPr>
        <p:spPr>
          <a:xfrm>
            <a:off x="3531816" y="1739909"/>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395" y="689722"/>
            <a:ext cx="542122" cy="582661"/>
          </a:xfrm>
          <a:prstGeom prst="rect">
            <a:avLst/>
          </a:prstGeom>
        </p:spPr>
      </p:pic>
      <p:sp>
        <p:nvSpPr>
          <p:cNvPr id="82" name="TextBox 81"/>
          <p:cNvSpPr txBox="1"/>
          <p:nvPr/>
        </p:nvSpPr>
        <p:spPr>
          <a:xfrm>
            <a:off x="4760075" y="1360404"/>
            <a:ext cx="943550" cy="155448"/>
          </a:xfrm>
          <a:prstGeom prst="rect">
            <a:avLst/>
          </a:prstGeom>
          <a:noFill/>
        </p:spPr>
        <p:txBody>
          <a:bodyPr wrap="square" lIns="0" tIns="0" rIns="0" bIns="0" rtlCol="0" anchor="t">
            <a:noAutofit/>
          </a:bodyPr>
          <a:lstStyle/>
          <a:p>
            <a:pPr algn="ctr"/>
            <a:r>
              <a:rPr lang="en-US" sz="1000" b="1" dirty="0"/>
              <a:t>Amazon Inspector</a:t>
            </a:r>
          </a:p>
        </p:txBody>
      </p:sp>
      <p:cxnSp>
        <p:nvCxnSpPr>
          <p:cNvPr id="83" name="Straight Connector 82"/>
          <p:cNvCxnSpPr/>
          <p:nvPr/>
        </p:nvCxnSpPr>
        <p:spPr>
          <a:xfrm>
            <a:off x="47517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9460" y="654185"/>
            <a:ext cx="544780" cy="653736"/>
          </a:xfrm>
          <a:prstGeom prst="rect">
            <a:avLst/>
          </a:prstGeom>
        </p:spPr>
      </p:pic>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62" y="1877094"/>
            <a:ext cx="493776" cy="513014"/>
          </a:xfrm>
          <a:prstGeom prst="rect">
            <a:avLst/>
          </a:prstGeom>
        </p:spPr>
      </p:pic>
      <p:sp>
        <p:nvSpPr>
          <p:cNvPr id="86" name="TextBox 85"/>
          <p:cNvSpPr txBox="1"/>
          <p:nvPr/>
        </p:nvSpPr>
        <p:spPr>
          <a:xfrm>
            <a:off x="4911810" y="2527292"/>
            <a:ext cx="640080" cy="274320"/>
          </a:xfrm>
          <a:prstGeom prst="rect">
            <a:avLst/>
          </a:prstGeom>
          <a:noFill/>
        </p:spPr>
        <p:txBody>
          <a:bodyPr wrap="square" lIns="0" tIns="0" rIns="0" bIns="0" rtlCol="0" anchor="t">
            <a:noAutofit/>
          </a:bodyPr>
          <a:lstStyle/>
          <a:p>
            <a:pPr algn="ctr"/>
            <a:r>
              <a:rPr lang="en-US" sz="800" b="1" dirty="0"/>
              <a:t>agent</a:t>
            </a:r>
            <a:endParaRPr lang="en-US" sz="1400" b="1" dirty="0"/>
          </a:p>
        </p:txBody>
      </p:sp>
      <p:cxnSp>
        <p:nvCxnSpPr>
          <p:cNvPr id="88" name="Straight Connector 87"/>
          <p:cNvCxnSpPr/>
          <p:nvPr/>
        </p:nvCxnSpPr>
        <p:spPr>
          <a:xfrm>
            <a:off x="585356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3400" y="822171"/>
            <a:ext cx="860453" cy="455534"/>
          </a:xfrm>
          <a:prstGeom prst="rect">
            <a:avLst/>
          </a:prstGeom>
        </p:spPr>
      </p:pic>
      <p:sp>
        <p:nvSpPr>
          <p:cNvPr id="90" name="TextBox 89"/>
          <p:cNvSpPr txBox="1"/>
          <p:nvPr/>
        </p:nvSpPr>
        <p:spPr>
          <a:xfrm>
            <a:off x="5861851" y="1360404"/>
            <a:ext cx="943550" cy="155448"/>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Macie</a:t>
            </a:r>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6150" y="756732"/>
            <a:ext cx="544779" cy="448642"/>
          </a:xfrm>
          <a:prstGeom prst="rect">
            <a:avLst/>
          </a:prstGeom>
        </p:spPr>
      </p:pic>
      <p:sp>
        <p:nvSpPr>
          <p:cNvPr id="93" name="TextBox 92"/>
          <p:cNvSpPr txBox="1"/>
          <p:nvPr/>
        </p:nvSpPr>
        <p:spPr>
          <a:xfrm>
            <a:off x="6965973" y="1360404"/>
            <a:ext cx="985132" cy="155448"/>
          </a:xfrm>
          <a:prstGeom prst="rect">
            <a:avLst/>
          </a:prstGeom>
          <a:noFill/>
        </p:spPr>
        <p:txBody>
          <a:bodyPr wrap="square" lIns="0" tIns="0" rIns="0" bIns="0" rtlCol="0" anchor="t">
            <a:noAutofit/>
          </a:bodyPr>
          <a:lstStyle/>
          <a:p>
            <a:pPr algn="ctr"/>
            <a:r>
              <a:rPr lang="en-US" sz="1000" b="1" dirty="0"/>
              <a:t>AWS Certificate Manager</a:t>
            </a:r>
          </a:p>
        </p:txBody>
      </p:sp>
      <p:cxnSp>
        <p:nvCxnSpPr>
          <p:cNvPr id="94" name="Straight Connector 93"/>
          <p:cNvCxnSpPr/>
          <p:nvPr/>
        </p:nvCxnSpPr>
        <p:spPr>
          <a:xfrm>
            <a:off x="69784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839" y="1971380"/>
            <a:ext cx="379401" cy="321916"/>
          </a:xfrm>
          <a:prstGeom prst="rect">
            <a:avLst/>
          </a:prstGeom>
        </p:spPr>
      </p:pic>
      <p:sp>
        <p:nvSpPr>
          <p:cNvPr id="96" name="TextBox 95"/>
          <p:cNvSpPr txBox="1"/>
          <p:nvPr/>
        </p:nvSpPr>
        <p:spPr>
          <a:xfrm>
            <a:off x="7138499" y="2527292"/>
            <a:ext cx="640080" cy="274320"/>
          </a:xfrm>
          <a:prstGeom prst="rect">
            <a:avLst/>
          </a:prstGeom>
          <a:noFill/>
        </p:spPr>
        <p:txBody>
          <a:bodyPr wrap="square" lIns="0" tIns="0" rIns="0" bIns="0" rtlCol="0" anchor="t">
            <a:noAutofit/>
          </a:bodyPr>
          <a:lstStyle/>
          <a:p>
            <a:pPr algn="ctr"/>
            <a:r>
              <a:rPr lang="en-US" sz="800" b="1" dirty="0"/>
              <a:t>certificate manager</a:t>
            </a:r>
            <a:endParaRPr lang="en-US" sz="1400" b="1" dirty="0"/>
          </a:p>
        </p:txBody>
      </p:sp>
    </p:spTree>
    <p:extLst>
      <p:ext uri="{BB962C8B-B14F-4D97-AF65-F5344CB8AC3E}">
        <p14:creationId xmlns:p14="http://schemas.microsoft.com/office/powerpoint/2010/main" val="83801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593866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287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33756"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254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0" y="654185"/>
            <a:ext cx="542122" cy="653736"/>
          </a:xfrm>
          <a:prstGeom prst="rect">
            <a:avLst/>
          </a:prstGeom>
        </p:spPr>
      </p:pic>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5089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5111" y="1360404"/>
            <a:ext cx="943550" cy="155448"/>
          </a:xfrm>
          <a:prstGeom prst="rect">
            <a:avLst/>
          </a:prstGeom>
          <a:noFill/>
        </p:spPr>
        <p:txBody>
          <a:bodyPr wrap="square" lIns="0" tIns="0" rIns="0" bIns="0" rtlCol="0" anchor="t">
            <a:noAutofit/>
          </a:bodyPr>
          <a:lstStyle/>
          <a:p>
            <a:pPr algn="ctr"/>
            <a:r>
              <a:rPr lang="en-US" sz="1000" b="1" dirty="0"/>
              <a:t>AWS Artifact</a:t>
            </a:r>
          </a:p>
        </p:txBody>
      </p:sp>
      <p:cxnSp>
        <p:nvCxnSpPr>
          <p:cNvPr id="37" name="Straight Connector 36"/>
          <p:cNvCxnSpPr/>
          <p:nvPr/>
        </p:nvCxnSpPr>
        <p:spPr>
          <a:xfrm>
            <a:off x="71668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59" y="660146"/>
            <a:ext cx="530055" cy="641813"/>
          </a:xfrm>
          <a:prstGeom prst="rect">
            <a:avLst/>
          </a:prstGeom>
        </p:spPr>
      </p:pic>
      <p:cxnSp>
        <p:nvCxnSpPr>
          <p:cNvPr id="39" name="Straight Connector 38"/>
          <p:cNvCxnSpPr/>
          <p:nvPr/>
        </p:nvCxnSpPr>
        <p:spPr>
          <a:xfrm>
            <a:off x="37453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060" y="656618"/>
            <a:ext cx="534694" cy="644779"/>
          </a:xfrm>
          <a:prstGeom prst="rect">
            <a:avLst/>
          </a:prstGeom>
        </p:spPr>
      </p:pic>
      <p:sp>
        <p:nvSpPr>
          <p:cNvPr id="41" name="TextBox 40"/>
          <p:cNvSpPr txBox="1"/>
          <p:nvPr/>
        </p:nvSpPr>
        <p:spPr>
          <a:xfrm>
            <a:off x="3753632"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Organizations</a:t>
            </a:r>
          </a:p>
        </p:txBody>
      </p:sp>
      <p:sp>
        <p:nvSpPr>
          <p:cNvPr id="42" name="TextBox 41"/>
          <p:cNvSpPr txBox="1"/>
          <p:nvPr/>
        </p:nvSpPr>
        <p:spPr>
          <a:xfrm>
            <a:off x="2761450" y="1360404"/>
            <a:ext cx="640080" cy="155448"/>
          </a:xfrm>
          <a:prstGeom prst="rect">
            <a:avLst/>
          </a:prstGeom>
          <a:noFill/>
        </p:spPr>
        <p:txBody>
          <a:bodyPr wrap="square" lIns="0" tIns="0" rIns="0" bIns="0" rtlCol="0" anchor="t">
            <a:noAutofit/>
          </a:bodyPr>
          <a:lstStyle/>
          <a:p>
            <a:pPr algn="ctr"/>
            <a:r>
              <a:rPr lang="en-US" sz="1000" b="1" spc="-50" dirty="0"/>
              <a:t>AWS KMS</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100" y="654185"/>
            <a:ext cx="544780" cy="653736"/>
          </a:xfrm>
          <a:prstGeom prst="rect">
            <a:avLst/>
          </a:prstGeom>
        </p:spPr>
      </p:pic>
      <p:cxnSp>
        <p:nvCxnSpPr>
          <p:cNvPr id="44" name="Straight Connector 43"/>
          <p:cNvCxnSpPr/>
          <p:nvPr/>
        </p:nvCxnSpPr>
        <p:spPr>
          <a:xfrm>
            <a:off x="26014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80245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itle 2"/>
          <p:cNvSpPr>
            <a:spLocks noGrp="1"/>
          </p:cNvSpPr>
          <p:nvPr>
            <p:ph type="title"/>
          </p:nvPr>
        </p:nvSpPr>
        <p:spPr>
          <a:xfrm>
            <a:off x="336789" y="114936"/>
            <a:ext cx="8205304" cy="545192"/>
          </a:xfrm>
        </p:spPr>
        <p:txBody>
          <a:bodyPr/>
          <a:lstStyle/>
          <a:p>
            <a:r>
              <a:rPr lang="en-US" dirty="0"/>
              <a:t>Security, Identity &amp; Compliance </a:t>
            </a:r>
            <a:r>
              <a:rPr lang="en-US"/>
              <a:t>(Continued)</a:t>
            </a:r>
            <a:endParaRPr lang="en-US"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94" y="654185"/>
            <a:ext cx="544780" cy="653736"/>
          </a:xfrm>
          <a:prstGeom prst="rect">
            <a:avLst/>
          </a:prstGeom>
        </p:spPr>
      </p:pic>
      <p:sp>
        <p:nvSpPr>
          <p:cNvPr id="50" name="TextBox 49"/>
          <p:cNvSpPr txBox="1"/>
          <p:nvPr/>
        </p:nvSpPr>
        <p:spPr>
          <a:xfrm>
            <a:off x="1465509"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51" name="Straight Connector 50"/>
          <p:cNvCxnSpPr/>
          <p:nvPr/>
        </p:nvCxnSpPr>
        <p:spPr>
          <a:xfrm>
            <a:off x="14572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2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260" y="734733"/>
            <a:ext cx="530055" cy="492639"/>
          </a:xfrm>
          <a:prstGeom prst="rect">
            <a:avLst/>
          </a:prstGeom>
        </p:spPr>
      </p:pic>
      <p:sp>
        <p:nvSpPr>
          <p:cNvPr id="56" name="TextBox 55"/>
          <p:cNvSpPr txBox="1"/>
          <p:nvPr/>
        </p:nvSpPr>
        <p:spPr>
          <a:xfrm>
            <a:off x="4895512" y="1360404"/>
            <a:ext cx="943550" cy="155448"/>
          </a:xfrm>
          <a:prstGeom prst="rect">
            <a:avLst/>
          </a:prstGeom>
          <a:noFill/>
        </p:spPr>
        <p:txBody>
          <a:bodyPr wrap="square" lIns="0" tIns="0" rIns="0" bIns="0" rtlCol="0" anchor="t">
            <a:noAutofit/>
          </a:bodyPr>
          <a:lstStyle/>
          <a:p>
            <a:pPr algn="ctr"/>
            <a:r>
              <a:rPr lang="en-US" sz="1000" b="1" dirty="0"/>
              <a:t>AWS Shield</a:t>
            </a:r>
          </a:p>
        </p:txBody>
      </p:sp>
      <p:sp>
        <p:nvSpPr>
          <p:cNvPr id="58" name="TextBox 57"/>
          <p:cNvSpPr txBox="1"/>
          <p:nvPr/>
        </p:nvSpPr>
        <p:spPr>
          <a:xfrm>
            <a:off x="6025193" y="1360404"/>
            <a:ext cx="943550" cy="155448"/>
          </a:xfrm>
          <a:prstGeom prst="rect">
            <a:avLst/>
          </a:prstGeom>
          <a:noFill/>
        </p:spPr>
        <p:txBody>
          <a:bodyPr wrap="square" lIns="0" tIns="0" rIns="0" bIns="0" rtlCol="0" anchor="t">
            <a:noAutofit/>
          </a:bodyPr>
          <a:lstStyle/>
          <a:p>
            <a:pPr algn="ctr"/>
            <a:r>
              <a:rPr lang="en-US" sz="1000" b="1" dirty="0"/>
              <a:t>AWS WAF</a:t>
            </a:r>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2872" y="659544"/>
            <a:ext cx="528193" cy="643017"/>
          </a:xfrm>
          <a:prstGeom prst="rect">
            <a:avLst/>
          </a:prstGeom>
        </p:spPr>
      </p:pic>
      <p:sp>
        <p:nvSpPr>
          <p:cNvPr id="67" name="TextBox 66"/>
          <p:cNvSpPr txBox="1"/>
          <p:nvPr/>
        </p:nvSpPr>
        <p:spPr>
          <a:xfrm>
            <a:off x="6176928" y="2527292"/>
            <a:ext cx="640080" cy="274320"/>
          </a:xfrm>
          <a:prstGeom prst="rect">
            <a:avLst/>
          </a:prstGeom>
          <a:noFill/>
        </p:spPr>
        <p:txBody>
          <a:bodyPr wrap="square" lIns="0" tIns="0" rIns="0" bIns="0" rtlCol="0" anchor="t">
            <a:noAutofit/>
          </a:bodyPr>
          <a:lstStyle/>
          <a:p>
            <a:pPr algn="ctr"/>
            <a:r>
              <a:rPr lang="en-US" sz="800" b="1" dirty="0"/>
              <a:t>filtering rule</a:t>
            </a:r>
            <a:endParaRPr lang="en-US" sz="1400" b="1" dirty="0"/>
          </a:p>
        </p:txBody>
      </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0710" y="1897205"/>
            <a:ext cx="452517" cy="470263"/>
          </a:xfrm>
          <a:prstGeom prst="rect">
            <a:avLst/>
          </a:prstGeom>
        </p:spPr>
      </p:pic>
      <p:cxnSp>
        <p:nvCxnSpPr>
          <p:cNvPr id="69" name="Straight Connector 68"/>
          <p:cNvCxnSpPr/>
          <p:nvPr/>
        </p:nvCxnSpPr>
        <p:spPr>
          <a:xfrm>
            <a:off x="601690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06778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2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Tree>
    <p:extLst>
      <p:ext uri="{BB962C8B-B14F-4D97-AF65-F5344CB8AC3E}">
        <p14:creationId xmlns:p14="http://schemas.microsoft.com/office/powerpoint/2010/main" val="14620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Analytics</a:t>
            </a:r>
          </a:p>
        </p:txBody>
      </p:sp>
      <p:cxnSp>
        <p:nvCxnSpPr>
          <p:cNvPr id="98" name="Straight Connector 97"/>
          <p:cNvCxnSpPr/>
          <p:nvPr/>
        </p:nvCxnSpPr>
        <p:spPr>
          <a:xfrm>
            <a:off x="5306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051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0619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763" y="704846"/>
            <a:ext cx="537317" cy="64478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371" y="1831906"/>
            <a:ext cx="589477" cy="598275"/>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179" y="4005662"/>
            <a:ext cx="462524" cy="48822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67" y="2925822"/>
            <a:ext cx="467068" cy="493017"/>
          </a:xfrm>
          <a:prstGeom prst="rect">
            <a:avLst/>
          </a:prstGeom>
        </p:spPr>
      </p:pic>
      <p:sp>
        <p:nvSpPr>
          <p:cNvPr id="45" name="TextBox 44"/>
          <p:cNvSpPr txBox="1"/>
          <p:nvPr/>
        </p:nvSpPr>
        <p:spPr>
          <a:xfrm>
            <a:off x="5430335" y="4654811"/>
            <a:ext cx="749248" cy="274320"/>
          </a:xfrm>
          <a:prstGeom prst="rect">
            <a:avLst/>
          </a:prstGeom>
          <a:noFill/>
        </p:spPr>
        <p:txBody>
          <a:bodyPr wrap="square" lIns="0" tIns="0" rIns="0" bIns="0" rtlCol="0" anchor="t">
            <a:noAutofit/>
          </a:bodyPr>
          <a:lstStyle/>
          <a:p>
            <a:pPr algn="ctr"/>
            <a:r>
              <a:rPr lang="en-US" sz="800" b="1" spc="-50" dirty="0"/>
              <a:t>Amazon Kinesis Streams</a:t>
            </a:r>
            <a:endParaRPr lang="en-US" sz="1400" b="1" spc="-50" dirty="0"/>
          </a:p>
        </p:txBody>
      </p:sp>
      <p:sp>
        <p:nvSpPr>
          <p:cNvPr id="46" name="TextBox 45"/>
          <p:cNvSpPr txBox="1"/>
          <p:nvPr/>
        </p:nvSpPr>
        <p:spPr>
          <a:xfrm>
            <a:off x="5431368" y="3586138"/>
            <a:ext cx="749248" cy="274320"/>
          </a:xfrm>
          <a:prstGeom prst="rect">
            <a:avLst/>
          </a:prstGeom>
          <a:noFill/>
        </p:spPr>
        <p:txBody>
          <a:bodyPr wrap="square" lIns="0" tIns="0" rIns="0" bIns="0" rtlCol="0" anchor="t">
            <a:noAutofit/>
          </a:bodyPr>
          <a:lstStyle/>
          <a:p>
            <a:pPr algn="ctr"/>
            <a:r>
              <a:rPr lang="en-US" sz="800" b="1" spc="-50" dirty="0"/>
              <a:t>Amazon Kinesis Firehose</a:t>
            </a:r>
            <a:endParaRPr lang="en-US" sz="1400" b="1" spc="-50" dirty="0"/>
          </a:p>
        </p:txBody>
      </p:sp>
      <p:sp>
        <p:nvSpPr>
          <p:cNvPr id="47" name="TextBox 46"/>
          <p:cNvSpPr txBox="1"/>
          <p:nvPr/>
        </p:nvSpPr>
        <p:spPr>
          <a:xfrm>
            <a:off x="5431368" y="2534428"/>
            <a:ext cx="749248" cy="274320"/>
          </a:xfrm>
          <a:prstGeom prst="rect">
            <a:avLst/>
          </a:prstGeom>
          <a:noFill/>
        </p:spPr>
        <p:txBody>
          <a:bodyPr wrap="square" lIns="0" tIns="0" rIns="0" bIns="0" rtlCol="0" anchor="t">
            <a:noAutofit/>
          </a:bodyPr>
          <a:lstStyle/>
          <a:p>
            <a:pPr algn="ctr"/>
            <a:r>
              <a:rPr lang="en-US" sz="800" b="1" spc="-50" dirty="0"/>
              <a:t>Amazon Kinesis Analytics</a:t>
            </a:r>
            <a:endParaRPr lang="en-US" sz="1400" b="1" spc="-50" dirty="0"/>
          </a:p>
        </p:txBody>
      </p:sp>
      <p:sp>
        <p:nvSpPr>
          <p:cNvPr id="54" name="TextBox 53"/>
          <p:cNvSpPr txBox="1"/>
          <p:nvPr/>
        </p:nvSpPr>
        <p:spPr>
          <a:xfrm>
            <a:off x="6204303" y="2531098"/>
            <a:ext cx="779084" cy="274320"/>
          </a:xfrm>
          <a:prstGeom prst="rect">
            <a:avLst/>
          </a:prstGeom>
          <a:noFill/>
        </p:spPr>
        <p:txBody>
          <a:bodyPr wrap="square" lIns="0" tIns="0" rIns="0" bIns="0" rtlCol="0" anchor="t">
            <a:noAutofit/>
          </a:bodyPr>
          <a:lstStyle/>
          <a:p>
            <a:pPr algn="ctr"/>
            <a:r>
              <a:rPr lang="en-US" sz="800" b="1" spc="-50" dirty="0"/>
              <a:t>Amazon Kinesis</a:t>
            </a:r>
            <a:r>
              <a:rPr lang="en-US" sz="800" b="1" dirty="0"/>
              <a:t>–</a:t>
            </a:r>
            <a:br>
              <a:rPr lang="en-US" sz="800" b="1" dirty="0"/>
            </a:br>
            <a:r>
              <a:rPr lang="en-US" sz="800" b="1" spc="-50" dirty="0"/>
              <a:t>enabled app</a:t>
            </a:r>
            <a:endParaRPr lang="en-US" sz="1400" b="1" spc="-50" dirty="0"/>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656" y="1858653"/>
            <a:ext cx="509633" cy="544781"/>
          </a:xfrm>
          <a:prstGeom prst="rect">
            <a:avLst/>
          </a:prstGeom>
        </p:spPr>
      </p:pic>
      <p:cxnSp>
        <p:nvCxnSpPr>
          <p:cNvPr id="232" name="Straight Connector 231"/>
          <p:cNvCxnSpPr/>
          <p:nvPr/>
        </p:nvCxnSpPr>
        <p:spPr>
          <a:xfrm>
            <a:off x="5403515"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446883" y="1360220"/>
            <a:ext cx="731520" cy="155632"/>
          </a:xfrm>
          <a:prstGeom prst="rect">
            <a:avLst/>
          </a:prstGeom>
          <a:noFill/>
        </p:spPr>
        <p:txBody>
          <a:bodyPr wrap="square" lIns="0" tIns="0" rIns="0" bIns="0" rtlCol="0" anchor="t">
            <a:noAutofit/>
          </a:bodyPr>
          <a:lstStyle/>
          <a:p>
            <a:pPr algn="ctr"/>
            <a:r>
              <a:rPr lang="en-US" sz="1000" b="1" dirty="0"/>
              <a:t>Amazon Kinesis</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991" y="709203"/>
            <a:ext cx="530056" cy="636067"/>
          </a:xfrm>
          <a:prstGeom prst="rect">
            <a:avLst/>
          </a:prstGeom>
        </p:spPr>
      </p:pic>
      <p:sp>
        <p:nvSpPr>
          <p:cNvPr id="68" name="TextBox 67"/>
          <p:cNvSpPr txBox="1"/>
          <p:nvPr/>
        </p:nvSpPr>
        <p:spPr>
          <a:xfrm>
            <a:off x="1475992" y="2531098"/>
            <a:ext cx="640080" cy="274320"/>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957" y="1866370"/>
            <a:ext cx="494945" cy="564237"/>
          </a:xfrm>
          <a:prstGeom prst="rect">
            <a:avLst/>
          </a:prstGeom>
        </p:spPr>
      </p:pic>
      <p:sp>
        <p:nvSpPr>
          <p:cNvPr id="72" name="TextBox 71"/>
          <p:cNvSpPr txBox="1"/>
          <p:nvPr/>
        </p:nvSpPr>
        <p:spPr>
          <a:xfrm>
            <a:off x="2264985" y="2531098"/>
            <a:ext cx="640080" cy="274320"/>
          </a:xfrm>
          <a:prstGeom prst="rect">
            <a:avLst/>
          </a:prstGeom>
          <a:noFill/>
        </p:spPr>
        <p:txBody>
          <a:bodyPr wrap="square" lIns="0" tIns="0" rIns="0" bIns="0" rtlCol="0" anchor="t">
            <a:noAutofit/>
          </a:bodyPr>
          <a:lstStyle/>
          <a:p>
            <a:pPr algn="ctr"/>
            <a:r>
              <a:rPr lang="en-US" sz="800" b="1" dirty="0"/>
              <a:t>EMR engine</a:t>
            </a:r>
            <a:endParaRPr lang="en-US" sz="1400" b="1" dirty="0"/>
          </a:p>
        </p:txBody>
      </p:sp>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626" y="1935431"/>
            <a:ext cx="544781" cy="397542"/>
          </a:xfrm>
          <a:prstGeom prst="rect">
            <a:avLst/>
          </a:prstGeom>
        </p:spPr>
      </p:pic>
      <p:sp>
        <p:nvSpPr>
          <p:cNvPr id="74" name="TextBox 73"/>
          <p:cNvSpPr txBox="1"/>
          <p:nvPr/>
        </p:nvSpPr>
        <p:spPr>
          <a:xfrm>
            <a:off x="1477100" y="3586672"/>
            <a:ext cx="640080" cy="274320"/>
          </a:xfrm>
          <a:prstGeom prst="rect">
            <a:avLst/>
          </a:prstGeom>
          <a:noFill/>
        </p:spPr>
        <p:txBody>
          <a:bodyPr wrap="square" lIns="0" tIns="0" rIns="0" bIns="0" rtlCol="0" anchor="t">
            <a:noAutofit/>
          </a:bodyPr>
          <a:lstStyle/>
          <a:p>
            <a:pPr algn="ctr"/>
            <a:r>
              <a:rPr lang="en-US" sz="800" b="1" dirty="0"/>
              <a:t>EMR engine MapR M3</a:t>
            </a:r>
            <a:endParaRPr lang="en-US" sz="1400" b="1"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7915" y="2976801"/>
            <a:ext cx="544781" cy="392243"/>
          </a:xfrm>
          <a:prstGeom prst="rect">
            <a:avLst/>
          </a:prstGeom>
        </p:spPr>
      </p:pic>
      <p:sp>
        <p:nvSpPr>
          <p:cNvPr id="76" name="TextBox 75"/>
          <p:cNvSpPr txBox="1"/>
          <p:nvPr/>
        </p:nvSpPr>
        <p:spPr>
          <a:xfrm>
            <a:off x="2264948" y="3586672"/>
            <a:ext cx="640080" cy="274320"/>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497" y="2982720"/>
            <a:ext cx="537518" cy="392242"/>
          </a:xfrm>
          <a:prstGeom prst="rect">
            <a:avLst/>
          </a:prstGeom>
        </p:spPr>
      </p:pic>
      <p:sp>
        <p:nvSpPr>
          <p:cNvPr id="78" name="TextBox 77"/>
          <p:cNvSpPr txBox="1"/>
          <p:nvPr/>
        </p:nvSpPr>
        <p:spPr>
          <a:xfrm>
            <a:off x="1481210" y="4654811"/>
            <a:ext cx="640080" cy="274320"/>
          </a:xfrm>
          <a:prstGeom prst="rect">
            <a:avLst/>
          </a:prstGeom>
          <a:noFill/>
        </p:spPr>
        <p:txBody>
          <a:bodyPr wrap="square" lIns="0" tIns="0" rIns="0" bIns="0" rtlCol="0" anchor="t">
            <a:noAutofit/>
          </a:bodyPr>
          <a:lstStyle/>
          <a:p>
            <a:pPr algn="ctr"/>
            <a:r>
              <a:rPr lang="en-US" sz="800" b="1" dirty="0"/>
              <a:t>EMR engine </a:t>
            </a:r>
            <a:r>
              <a:rPr lang="en-US" sz="800" b="1" dirty="0" err="1"/>
              <a:t>MapR</a:t>
            </a:r>
            <a:r>
              <a:rPr lang="en-US" sz="800" b="1" dirty="0"/>
              <a:t> M7</a:t>
            </a:r>
            <a:endParaRPr lang="en-US" sz="1400" b="1" dirty="0"/>
          </a:p>
        </p:txBody>
      </p:sp>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3077" y="4060657"/>
            <a:ext cx="544779" cy="397541"/>
          </a:xfrm>
          <a:prstGeom prst="rect">
            <a:avLst/>
          </a:prstGeom>
        </p:spPr>
      </p:pic>
      <p:sp>
        <p:nvSpPr>
          <p:cNvPr id="230" name="TextBox 229"/>
          <p:cNvSpPr txBox="1"/>
          <p:nvPr/>
        </p:nvSpPr>
        <p:spPr>
          <a:xfrm>
            <a:off x="1434870" y="1360220"/>
            <a:ext cx="731520" cy="155632"/>
          </a:xfrm>
          <a:prstGeom prst="rect">
            <a:avLst/>
          </a:prstGeom>
          <a:noFill/>
        </p:spPr>
        <p:txBody>
          <a:bodyPr wrap="square" lIns="0" tIns="0" rIns="0" bIns="0" rtlCol="0" anchor="t">
            <a:noAutofit/>
          </a:bodyPr>
          <a:lstStyle/>
          <a:p>
            <a:pPr algn="ctr"/>
            <a:r>
              <a:rPr lang="en-US" sz="1000" b="1" dirty="0"/>
              <a:t>Amazon EMR</a:t>
            </a:r>
          </a:p>
        </p:txBody>
      </p:sp>
      <p:cxnSp>
        <p:nvCxnSpPr>
          <p:cNvPr id="231" name="Straight Connector 230"/>
          <p:cNvCxnSpPr/>
          <p:nvPr/>
        </p:nvCxnSpPr>
        <p:spPr>
          <a:xfrm>
            <a:off x="1415767"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258312" y="4654811"/>
            <a:ext cx="640080" cy="274320"/>
          </a:xfrm>
          <a:prstGeom prst="rect">
            <a:avLst/>
          </a:prstGeom>
          <a:noFill/>
        </p:spPr>
        <p:txBody>
          <a:bodyPr wrap="square" lIns="0" tIns="0" rIns="0" bIns="0" rtlCol="0" anchor="t">
            <a:noAutofit/>
          </a:bodyPr>
          <a:lstStyle/>
          <a:p>
            <a:pPr algn="ctr"/>
            <a:r>
              <a:rPr lang="en-US" sz="800" b="1" dirty="0"/>
              <a:t>HDFS cluster</a:t>
            </a:r>
            <a:endParaRPr lang="en-US" sz="1400" b="1" dirty="0"/>
          </a:p>
        </p:txBody>
      </p: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6277" y="4024729"/>
            <a:ext cx="494945" cy="49494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818" y="790788"/>
            <a:ext cx="543292" cy="540096"/>
          </a:xfrm>
          <a:prstGeom prst="rect">
            <a:avLst/>
          </a:prstGeom>
        </p:spPr>
      </p:pic>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Athena</a:t>
            </a:r>
          </a:p>
        </p:txBody>
      </p:sp>
      <p:cxnSp>
        <p:nvCxnSpPr>
          <p:cNvPr id="59" name="Straight Connector 58"/>
          <p:cNvCxnSpPr/>
          <p:nvPr/>
        </p:nvCxnSpPr>
        <p:spPr>
          <a:xfrm>
            <a:off x="3194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6533" y="723588"/>
            <a:ext cx="504114" cy="607295"/>
          </a:xfrm>
          <a:prstGeom prst="rect">
            <a:avLst/>
          </a:prstGeom>
        </p:spPr>
      </p:pic>
      <p:sp>
        <p:nvSpPr>
          <p:cNvPr id="58" name="TextBox 57"/>
          <p:cNvSpPr txBox="1"/>
          <p:nvPr/>
        </p:nvSpPr>
        <p:spPr>
          <a:xfrm>
            <a:off x="3173428" y="1360220"/>
            <a:ext cx="850324" cy="155632"/>
          </a:xfrm>
          <a:prstGeom prst="rect">
            <a:avLst/>
          </a:prstGeom>
          <a:noFill/>
        </p:spPr>
        <p:txBody>
          <a:bodyPr wrap="square" lIns="0" tIns="0" rIns="0" bIns="0" rtlCol="0" anchor="t">
            <a:noAutofit/>
          </a:bodyPr>
          <a:lstStyle/>
          <a:p>
            <a:pPr algn="ctr"/>
            <a:r>
              <a:rPr lang="en-US" sz="1000" b="1" dirty="0"/>
              <a:t>Amazon </a:t>
            </a:r>
            <a:r>
              <a:rPr lang="en-US" sz="1000" b="1" dirty="0" err="1"/>
              <a:t>CloudSearch</a:t>
            </a:r>
            <a:endParaRPr lang="en-US" sz="1000" b="1" dirty="0"/>
          </a:p>
        </p:txBody>
      </p:sp>
      <p:cxnSp>
        <p:nvCxnSpPr>
          <p:cNvPr id="60" name="Straight Connector 59"/>
          <p:cNvCxnSpPr/>
          <p:nvPr/>
        </p:nvCxnSpPr>
        <p:spPr>
          <a:xfrm>
            <a:off x="31185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178709" y="2531098"/>
            <a:ext cx="839762" cy="274320"/>
          </a:xfrm>
          <a:prstGeom prst="rect">
            <a:avLst/>
          </a:prstGeom>
          <a:noFill/>
        </p:spPr>
        <p:txBody>
          <a:bodyPr wrap="square" lIns="0" tIns="0" rIns="0" bIns="0" rtlCol="0" anchor="t">
            <a:noAutofit/>
          </a:bodyPr>
          <a:lstStyle/>
          <a:p>
            <a:pPr algn="ctr"/>
            <a:r>
              <a:rPr lang="en-US" sz="800" b="1" dirty="0"/>
              <a:t>search documents</a:t>
            </a:r>
            <a:endParaRPr lang="en-US" sz="1400" b="1" dirty="0"/>
          </a:p>
        </p:txBody>
      </p:sp>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3774" y="1866789"/>
            <a:ext cx="509632" cy="528508"/>
          </a:xfrm>
          <a:prstGeom prst="rect">
            <a:avLst/>
          </a:prstGeom>
        </p:spPr>
      </p:pic>
      <p:cxnSp>
        <p:nvCxnSpPr>
          <p:cNvPr id="65" name="Straight Connector 64"/>
          <p:cNvCxnSpPr/>
          <p:nvPr/>
        </p:nvCxnSpPr>
        <p:spPr>
          <a:xfrm>
            <a:off x="4163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2028" y="684190"/>
            <a:ext cx="543291" cy="651950"/>
          </a:xfrm>
          <a:prstGeom prst="rect">
            <a:avLst/>
          </a:prstGeom>
        </p:spPr>
      </p:pic>
      <p:sp>
        <p:nvSpPr>
          <p:cNvPr id="50" name="TextBox 49"/>
          <p:cNvSpPr txBox="1"/>
          <p:nvPr/>
        </p:nvSpPr>
        <p:spPr>
          <a:xfrm>
            <a:off x="4169655" y="1360220"/>
            <a:ext cx="1128037" cy="155632"/>
          </a:xfrm>
          <a:prstGeom prst="rect">
            <a:avLst/>
          </a:prstGeom>
          <a:noFill/>
        </p:spPr>
        <p:txBody>
          <a:bodyPr wrap="square" lIns="0" tIns="0" rIns="0" bIns="0" rtlCol="0" anchor="t">
            <a:noAutofit/>
          </a:bodyPr>
          <a:lstStyle/>
          <a:p>
            <a:pPr algn="ctr"/>
            <a:r>
              <a:rPr lang="en-US" sz="1000" b="1" dirty="0"/>
              <a:t>Amazon ES</a:t>
            </a:r>
          </a:p>
        </p:txBody>
      </p:sp>
      <p:cxnSp>
        <p:nvCxnSpPr>
          <p:cNvPr id="79" name="Straight Connector 78"/>
          <p:cNvCxnSpPr/>
          <p:nvPr/>
        </p:nvCxnSpPr>
        <p:spPr>
          <a:xfrm>
            <a:off x="42536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2207" y="727766"/>
            <a:ext cx="544780" cy="598939"/>
          </a:xfrm>
          <a:prstGeom prst="rect">
            <a:avLst/>
          </a:prstGeom>
        </p:spPr>
      </p:pic>
      <p:sp>
        <p:nvSpPr>
          <p:cNvPr id="81" name="TextBox 80"/>
          <p:cNvSpPr txBox="1"/>
          <p:nvPr/>
        </p:nvSpPr>
        <p:spPr>
          <a:xfrm>
            <a:off x="7268837" y="1360220"/>
            <a:ext cx="731520" cy="155632"/>
          </a:xfrm>
          <a:prstGeom prst="rect">
            <a:avLst/>
          </a:prstGeom>
          <a:noFill/>
        </p:spPr>
        <p:txBody>
          <a:bodyPr wrap="square" lIns="0" tIns="0" rIns="0" bIns="0" rtlCol="0" anchor="t">
            <a:noAutofit/>
          </a:bodyPr>
          <a:lstStyle/>
          <a:p>
            <a:pPr algn="ctr"/>
            <a:r>
              <a:rPr lang="en-US" sz="1000" b="1" dirty="0"/>
              <a:t>Amazon Redshift*</a:t>
            </a:r>
          </a:p>
        </p:txBody>
      </p:sp>
      <p:sp>
        <p:nvSpPr>
          <p:cNvPr id="56" name="TextBox 55"/>
          <p:cNvSpPr txBox="1"/>
          <p:nvPr/>
        </p:nvSpPr>
        <p:spPr>
          <a:xfrm>
            <a:off x="726233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09866" y="1856116"/>
            <a:ext cx="449462" cy="512387"/>
          </a:xfrm>
          <a:prstGeom prst="rect">
            <a:avLst/>
          </a:prstGeom>
        </p:spPr>
      </p:pic>
      <p:sp>
        <p:nvSpPr>
          <p:cNvPr id="71" name="TextBox 70"/>
          <p:cNvSpPr txBox="1"/>
          <p:nvPr/>
        </p:nvSpPr>
        <p:spPr>
          <a:xfrm>
            <a:off x="731455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82" name="Picture 8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09866" y="2925544"/>
            <a:ext cx="449462" cy="512387"/>
          </a:xfrm>
          <a:prstGeom prst="rect">
            <a:avLst/>
          </a:prstGeom>
        </p:spPr>
      </p:pic>
      <p:cxnSp>
        <p:nvCxnSpPr>
          <p:cNvPr id="86" name="Straight Connector 85"/>
          <p:cNvCxnSpPr/>
          <p:nvPr/>
        </p:nvCxnSpPr>
        <p:spPr>
          <a:xfrm>
            <a:off x="71545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Analytics icons continue on next slide</a:t>
            </a:r>
          </a:p>
        </p:txBody>
      </p:sp>
      <p:sp>
        <p:nvSpPr>
          <p:cNvPr id="89" name="TextBox 8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12013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(Continued)</a:t>
            </a:r>
          </a:p>
        </p:txBody>
      </p:sp>
      <p:cxnSp>
        <p:nvCxnSpPr>
          <p:cNvPr id="5" name="Straight Connector 4"/>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32" y="700368"/>
            <a:ext cx="544780" cy="653736"/>
          </a:xfrm>
          <a:prstGeom prst="rect">
            <a:avLst/>
          </a:prstGeom>
        </p:spPr>
      </p:pic>
      <p:sp>
        <p:nvSpPr>
          <p:cNvPr id="12" name="TextBox 11"/>
          <p:cNvSpPr txBox="1"/>
          <p:nvPr/>
        </p:nvSpPr>
        <p:spPr>
          <a:xfrm>
            <a:off x="1549362"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6" name="Straight Connector 5"/>
          <p:cNvCxnSpPr/>
          <p:nvPr/>
        </p:nvCxnSpPr>
        <p:spPr>
          <a:xfrm>
            <a:off x="1435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9137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5677" y="1360220"/>
            <a:ext cx="731520" cy="155632"/>
          </a:xfrm>
          <a:prstGeom prst="rect">
            <a:avLst/>
          </a:prstGeom>
          <a:noFill/>
        </p:spPr>
        <p:txBody>
          <a:bodyPr wrap="square" lIns="0" tIns="0" rIns="0" bIns="0" rtlCol="0" anchor="t">
            <a:noAutofit/>
          </a:bodyPr>
          <a:lstStyle/>
          <a:p>
            <a:pPr algn="ctr"/>
            <a:r>
              <a:rPr lang="en-US" sz="1000" b="1" dirty="0"/>
              <a:t>AWS Glue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1" y="700368"/>
            <a:ext cx="526453" cy="6360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3" y="816924"/>
            <a:ext cx="420624" cy="420624"/>
          </a:xfrm>
          <a:prstGeom prst="rect">
            <a:avLst/>
          </a:prstGeom>
        </p:spPr>
      </p:pic>
      <p:sp>
        <p:nvSpPr>
          <p:cNvPr id="15" name="TextBox 14"/>
          <p:cNvSpPr txBox="1"/>
          <p:nvPr/>
        </p:nvSpPr>
        <p:spPr>
          <a:xfrm>
            <a:off x="409385"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16" name="Straight Connector 15"/>
          <p:cNvCxnSpPr/>
          <p:nvPr/>
        </p:nvCxnSpPr>
        <p:spPr>
          <a:xfrm>
            <a:off x="295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49800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5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3094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a:t>
            </a:r>
          </a:p>
        </p:txBody>
      </p:sp>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05" y="726147"/>
            <a:ext cx="528778" cy="559882"/>
          </a:xfrm>
          <a:prstGeom prst="rect">
            <a:avLst/>
          </a:prstGeom>
        </p:spPr>
      </p:pic>
      <p:sp>
        <p:nvSpPr>
          <p:cNvPr id="8" name="TextBox 7"/>
          <p:cNvSpPr txBox="1"/>
          <p:nvPr/>
        </p:nvSpPr>
        <p:spPr>
          <a:xfrm>
            <a:off x="3225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Lex</a:t>
            </a:r>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804" y="689140"/>
            <a:ext cx="544780" cy="653098"/>
          </a:xfrm>
          <a:prstGeom prst="rect">
            <a:avLst/>
          </a:prstGeom>
        </p:spPr>
      </p:pic>
      <p:sp>
        <p:nvSpPr>
          <p:cNvPr id="9" name="TextBox 8"/>
          <p:cNvSpPr txBox="1"/>
          <p:nvPr/>
        </p:nvSpPr>
        <p:spPr>
          <a:xfrm>
            <a:off x="14184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Polly</a:t>
            </a:r>
          </a:p>
        </p:txBody>
      </p:sp>
      <p:cxnSp>
        <p:nvCxnSpPr>
          <p:cNvPr id="13" name="Straight Connector 12"/>
          <p:cNvCxnSpPr/>
          <p:nvPr/>
        </p:nvCxnSpPr>
        <p:spPr>
          <a:xfrm>
            <a:off x="14101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6137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06" y="701261"/>
            <a:ext cx="539599" cy="651950"/>
          </a:xfrm>
          <a:prstGeom prst="rect">
            <a:avLst/>
          </a:prstGeom>
        </p:spPr>
      </p:pic>
      <p:sp>
        <p:nvSpPr>
          <p:cNvPr id="15" name="TextBox 14"/>
          <p:cNvSpPr txBox="1"/>
          <p:nvPr/>
        </p:nvSpPr>
        <p:spPr>
          <a:xfrm>
            <a:off x="3545165" y="1360220"/>
            <a:ext cx="1097280" cy="155632"/>
          </a:xfrm>
          <a:prstGeom prst="rect">
            <a:avLst/>
          </a:prstGeom>
          <a:noFill/>
        </p:spPr>
        <p:txBody>
          <a:bodyPr wrap="square" lIns="0" tIns="0" rIns="0" bIns="0" rtlCol="0" anchor="t">
            <a:noAutofit/>
          </a:bodyPr>
          <a:lstStyle/>
          <a:p>
            <a:pPr algn="ctr"/>
            <a:r>
              <a:rPr lang="en-US" sz="1000" b="1" spc="-50" dirty="0"/>
              <a:t> Amazon Machine 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279" y="688821"/>
            <a:ext cx="533234" cy="643018"/>
          </a:xfrm>
          <a:prstGeom prst="rect">
            <a:avLst/>
          </a:prstGeom>
        </p:spPr>
      </p:pic>
      <p:sp>
        <p:nvSpPr>
          <p:cNvPr id="10" name="TextBox 9"/>
          <p:cNvSpPr txBox="1"/>
          <p:nvPr/>
        </p:nvSpPr>
        <p:spPr>
          <a:xfrm>
            <a:off x="248312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Rekognition</a:t>
            </a:r>
            <a:endParaRPr lang="en-US" sz="1000" b="1" dirty="0"/>
          </a:p>
        </p:txBody>
      </p:sp>
      <p:cxnSp>
        <p:nvCxnSpPr>
          <p:cNvPr id="20" name="Straight Connector 19"/>
          <p:cNvCxnSpPr/>
          <p:nvPr/>
        </p:nvCxnSpPr>
        <p:spPr>
          <a:xfrm>
            <a:off x="24748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spTree>
    <p:extLst>
      <p:ext uri="{BB962C8B-B14F-4D97-AF65-F5344CB8AC3E}">
        <p14:creationId xmlns:p14="http://schemas.microsoft.com/office/powerpoint/2010/main" val="67773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32" y="681967"/>
            <a:ext cx="536997" cy="653735"/>
          </a:xfrm>
          <a:prstGeom prst="rect">
            <a:avLst/>
          </a:prstGeom>
        </p:spPr>
      </p:pic>
      <p:sp>
        <p:nvSpPr>
          <p:cNvPr id="126" name="TextBox 125"/>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834" y="681967"/>
            <a:ext cx="590796" cy="670728"/>
          </a:xfrm>
          <a:prstGeom prst="rect">
            <a:avLst/>
          </a:prstGeom>
        </p:spPr>
      </p:pic>
      <p:sp>
        <p:nvSpPr>
          <p:cNvPr id="49" name="TextBox 48"/>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Amazon Pinpoint</a:t>
            </a:r>
          </a:p>
        </p:txBody>
      </p: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29" y="681967"/>
            <a:ext cx="614834" cy="670728"/>
          </a:xfrm>
          <a:prstGeom prst="rect">
            <a:avLst/>
          </a:prstGeom>
        </p:spPr>
      </p:pic>
      <p:sp>
        <p:nvSpPr>
          <p:cNvPr id="38" name="TextBox 37"/>
          <p:cNvSpPr txBox="1"/>
          <p:nvPr/>
        </p:nvSpPr>
        <p:spPr>
          <a:xfrm>
            <a:off x="342970"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39" name="Straight Connector 38"/>
          <p:cNvCxnSpPr/>
          <p:nvPr/>
        </p:nvCxnSpPr>
        <p:spPr>
          <a:xfrm>
            <a:off x="31028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1405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31" y="689421"/>
            <a:ext cx="521366" cy="625640"/>
          </a:xfrm>
          <a:prstGeom prst="rect">
            <a:avLst/>
          </a:prstGeom>
        </p:spPr>
      </p:pic>
      <p:sp>
        <p:nvSpPr>
          <p:cNvPr id="43" name="TextBox 42"/>
          <p:cNvSpPr txBox="1"/>
          <p:nvPr/>
        </p:nvSpPr>
        <p:spPr>
          <a:xfrm>
            <a:off x="1446738"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870" y="698208"/>
            <a:ext cx="519942" cy="623930"/>
          </a:xfrm>
          <a:prstGeom prst="rect">
            <a:avLst/>
          </a:prstGeom>
        </p:spPr>
      </p:pic>
      <p:sp>
        <p:nvSpPr>
          <p:cNvPr id="47" name="TextBox 46"/>
          <p:cNvSpPr txBox="1"/>
          <p:nvPr/>
        </p:nvSpPr>
        <p:spPr>
          <a:xfrm>
            <a:off x="251046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Cognito</a:t>
            </a:r>
            <a:endParaRPr lang="en-US" b="1" dirty="0"/>
          </a:p>
        </p:txBody>
      </p:sp>
      <p:cxnSp>
        <p:nvCxnSpPr>
          <p:cNvPr id="48" name="Straight Connector 47"/>
          <p:cNvCxnSpPr/>
          <p:nvPr/>
        </p:nvCxnSpPr>
        <p:spPr>
          <a:xfrm>
            <a:off x="24777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5712" y="774178"/>
            <a:ext cx="531809" cy="544779"/>
          </a:xfrm>
          <a:prstGeom prst="rect">
            <a:avLst/>
          </a:prstGeom>
        </p:spPr>
      </p:pic>
      <p:sp>
        <p:nvSpPr>
          <p:cNvPr id="52" name="TextBox 51"/>
          <p:cNvSpPr txBox="1"/>
          <p:nvPr/>
        </p:nvSpPr>
        <p:spPr>
          <a:xfrm>
            <a:off x="5691395"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53" name="Straight Connector 52"/>
          <p:cNvCxnSpPr/>
          <p:nvPr/>
        </p:nvCxnSpPr>
        <p:spPr>
          <a:xfrm>
            <a:off x="57215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329212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6993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746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6709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3" y="713212"/>
            <a:ext cx="518823" cy="625640"/>
          </a:xfrm>
          <a:prstGeom prst="rect">
            <a:avLst/>
          </a:prstGeom>
        </p:spPr>
      </p:pic>
      <p:sp>
        <p:nvSpPr>
          <p:cNvPr id="34" name="TextBox 33"/>
          <p:cNvSpPr txBox="1"/>
          <p:nvPr/>
        </p:nvSpPr>
        <p:spPr>
          <a:xfrm>
            <a:off x="289281" y="1360220"/>
            <a:ext cx="1060626" cy="155632"/>
          </a:xfrm>
          <a:prstGeom prst="rect">
            <a:avLst/>
          </a:prstGeom>
          <a:noFill/>
        </p:spPr>
        <p:txBody>
          <a:bodyPr wrap="square" lIns="0" tIns="0" rIns="0" bIns="0" rtlCol="0" anchor="t">
            <a:noAutofit/>
          </a:bodyPr>
          <a:lstStyle/>
          <a:p>
            <a:pPr algn="ctr"/>
            <a:r>
              <a:rPr lang="en-US" sz="1000" b="1" dirty="0"/>
              <a:t>AWS Step Functions</a:t>
            </a:r>
            <a:endParaRPr lang="en-US" b="1" dirty="0"/>
          </a:p>
        </p:txBody>
      </p:sp>
      <p:cxnSp>
        <p:nvCxnSpPr>
          <p:cNvPr id="35" name="Straight Connector 34"/>
          <p:cNvCxnSpPr/>
          <p:nvPr/>
        </p:nvCxnSpPr>
        <p:spPr>
          <a:xfrm>
            <a:off x="339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25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11" y="699164"/>
            <a:ext cx="544780" cy="653736"/>
          </a:xfrm>
          <a:prstGeom prst="rect">
            <a:avLst/>
          </a:prstGeom>
        </p:spPr>
      </p:pic>
      <p:sp>
        <p:nvSpPr>
          <p:cNvPr id="39" name="TextBox 38"/>
          <p:cNvSpPr txBox="1"/>
          <p:nvPr/>
        </p:nvSpPr>
        <p:spPr>
          <a:xfrm>
            <a:off x="1585261" y="3587727"/>
            <a:ext cx="640080" cy="274320"/>
          </a:xfrm>
          <a:prstGeom prst="rect">
            <a:avLst/>
          </a:prstGeom>
          <a:noFill/>
        </p:spPr>
        <p:txBody>
          <a:bodyPr wrap="square" lIns="0" tIns="0" rIns="0" bIns="0" rtlCol="0" anchor="t">
            <a:noAutofit/>
          </a:bodyPr>
          <a:lstStyle/>
          <a:p>
            <a:pPr algn="ctr"/>
            <a:r>
              <a:rPr lang="en-US" sz="800" b="1" dirty="0"/>
              <a:t>worker</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780" y="2949245"/>
            <a:ext cx="445042" cy="469767"/>
          </a:xfrm>
          <a:prstGeom prst="rect">
            <a:avLst/>
          </a:prstGeom>
        </p:spPr>
      </p:pic>
      <p:sp>
        <p:nvSpPr>
          <p:cNvPr id="41" name="TextBox 40"/>
          <p:cNvSpPr txBox="1"/>
          <p:nvPr/>
        </p:nvSpPr>
        <p:spPr>
          <a:xfrm>
            <a:off x="1585261" y="2535534"/>
            <a:ext cx="640080" cy="274320"/>
          </a:xfrm>
          <a:prstGeom prst="rect">
            <a:avLst/>
          </a:prstGeom>
          <a:noFill/>
        </p:spPr>
        <p:txBody>
          <a:bodyPr wrap="square" lIns="0" tIns="0" rIns="0" bIns="0" rtlCol="0" anchor="t">
            <a:noAutofit/>
          </a:bodyPr>
          <a:lstStyle/>
          <a:p>
            <a:pPr algn="ctr"/>
            <a:r>
              <a:rPr lang="en-US" sz="800" b="1" dirty="0"/>
              <a:t>decider</a:t>
            </a:r>
            <a:endParaRPr lang="en-US" sz="1400" b="1" dirty="0"/>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57" y="1931116"/>
            <a:ext cx="391288" cy="412249"/>
          </a:xfrm>
          <a:prstGeom prst="rect">
            <a:avLst/>
          </a:prstGeom>
        </p:spPr>
      </p:pic>
      <p:sp>
        <p:nvSpPr>
          <p:cNvPr id="46" name="TextBox 45"/>
          <p:cNvSpPr txBox="1"/>
          <p:nvPr/>
        </p:nvSpPr>
        <p:spPr>
          <a:xfrm>
            <a:off x="145792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SWF</a:t>
            </a:r>
            <a:endParaRPr lang="en-US" b="1" dirty="0"/>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425" y="689421"/>
            <a:ext cx="521366" cy="625640"/>
          </a:xfrm>
          <a:prstGeom prst="rect">
            <a:avLst/>
          </a:prstGeom>
        </p:spPr>
      </p:pic>
      <p:sp>
        <p:nvSpPr>
          <p:cNvPr id="49" name="TextBox 48"/>
          <p:cNvSpPr txBox="1"/>
          <p:nvPr/>
        </p:nvSpPr>
        <p:spPr>
          <a:xfrm>
            <a:off x="2568732"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cxnSp>
        <p:nvCxnSpPr>
          <p:cNvPr id="50" name="Straight Connector 49"/>
          <p:cNvCxnSpPr/>
          <p:nvPr/>
        </p:nvCxnSpPr>
        <p:spPr>
          <a:xfrm>
            <a:off x="253604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93" y="713212"/>
            <a:ext cx="521366" cy="625640"/>
          </a:xfrm>
          <a:prstGeom prst="rect">
            <a:avLst/>
          </a:prstGeom>
        </p:spPr>
      </p:pic>
      <p:sp>
        <p:nvSpPr>
          <p:cNvPr id="53" name="TextBox 52"/>
          <p:cNvSpPr txBox="1"/>
          <p:nvPr/>
        </p:nvSpPr>
        <p:spPr>
          <a:xfrm>
            <a:off x="3580763" y="1360220"/>
            <a:ext cx="1060626" cy="155632"/>
          </a:xfrm>
          <a:prstGeom prst="rect">
            <a:avLst/>
          </a:prstGeom>
          <a:noFill/>
        </p:spPr>
        <p:txBody>
          <a:bodyPr wrap="square" lIns="0" tIns="0" rIns="0" bIns="0" rtlCol="0" anchor="t">
            <a:noAutofit/>
          </a:bodyPr>
          <a:lstStyle/>
          <a:p>
            <a:pPr algn="ctr"/>
            <a:r>
              <a:rPr lang="en-US" sz="1000" b="1" dirty="0"/>
              <a:t>Amazon Elastic </a:t>
            </a:r>
            <a:br>
              <a:rPr lang="en-US" sz="1000" b="1" dirty="0"/>
            </a:br>
            <a:r>
              <a:rPr lang="en-US" sz="1000" b="1" dirty="0"/>
              <a:t>Transcoder</a:t>
            </a:r>
            <a:endParaRPr lang="en-US" b="1" dirty="0"/>
          </a:p>
        </p:txBody>
      </p:sp>
      <p:cxnSp>
        <p:nvCxnSpPr>
          <p:cNvPr id="54" name="Straight Connector 53"/>
          <p:cNvCxnSpPr/>
          <p:nvPr/>
        </p:nvCxnSpPr>
        <p:spPr>
          <a:xfrm>
            <a:off x="36310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388" y="699164"/>
            <a:ext cx="544780" cy="653736"/>
          </a:xfrm>
          <a:prstGeom prst="rect">
            <a:avLst/>
          </a:prstGeom>
        </p:spPr>
      </p:pic>
      <p:sp>
        <p:nvSpPr>
          <p:cNvPr id="57" name="TextBox 56"/>
          <p:cNvSpPr txBox="1"/>
          <p:nvPr/>
        </p:nvSpPr>
        <p:spPr>
          <a:xfrm>
            <a:off x="4719065" y="1360220"/>
            <a:ext cx="971427" cy="1547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58" name="Straight Connector 57"/>
          <p:cNvCxnSpPr/>
          <p:nvPr/>
        </p:nvCxnSpPr>
        <p:spPr>
          <a:xfrm>
            <a:off x="472471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21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Tree>
    <p:extLst>
      <p:ext uri="{BB962C8B-B14F-4D97-AF65-F5344CB8AC3E}">
        <p14:creationId xmlns:p14="http://schemas.microsoft.com/office/powerpoint/2010/main" val="153494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cxnSp>
        <p:nvCxnSpPr>
          <p:cNvPr id="14" name="Straight Connector 13"/>
          <p:cNvCxnSpPr/>
          <p:nvPr/>
        </p:nvCxnSpPr>
        <p:spPr>
          <a:xfrm>
            <a:off x="246057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496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1" y="699164"/>
            <a:ext cx="544780" cy="653736"/>
          </a:xfrm>
          <a:prstGeom prst="rect">
            <a:avLst/>
          </a:prstGeom>
        </p:spPr>
      </p:pic>
      <p:sp>
        <p:nvSpPr>
          <p:cNvPr id="37" name="TextBox 36"/>
          <p:cNvSpPr txBox="1"/>
          <p:nvPr/>
        </p:nvSpPr>
        <p:spPr>
          <a:xfrm>
            <a:off x="507641" y="3587727"/>
            <a:ext cx="640080" cy="274320"/>
          </a:xfrm>
          <a:prstGeom prst="rect">
            <a:avLst/>
          </a:prstGeom>
          <a:noFill/>
        </p:spPr>
        <p:txBody>
          <a:bodyPr wrap="square" lIns="0" tIns="0" rIns="0" bIns="0" rtlCol="0" anchor="t">
            <a:noAutofit/>
          </a:bodyPr>
          <a:lstStyle/>
          <a:p>
            <a:pPr algn="ctr"/>
            <a:r>
              <a:rPr lang="en-US" sz="800" b="1" dirty="0"/>
              <a:t>queue</a:t>
            </a:r>
            <a:endParaRPr lang="en-US" sz="1400" b="1" dirty="0"/>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0" y="3035780"/>
            <a:ext cx="445042" cy="296694"/>
          </a:xfrm>
          <a:prstGeom prst="rect">
            <a:avLst/>
          </a:prstGeom>
        </p:spPr>
      </p:pic>
      <p:sp>
        <p:nvSpPr>
          <p:cNvPr id="49" name="TextBox 48"/>
          <p:cNvSpPr txBox="1"/>
          <p:nvPr/>
        </p:nvSpPr>
        <p:spPr>
          <a:xfrm>
            <a:off x="507641" y="2535534"/>
            <a:ext cx="640080" cy="274320"/>
          </a:xfrm>
          <a:prstGeom prst="rect">
            <a:avLst/>
          </a:prstGeom>
          <a:noFill/>
        </p:spPr>
        <p:txBody>
          <a:bodyPr wrap="square" lIns="0" tIns="0" rIns="0" bIns="0" rtlCol="0" anchor="t">
            <a:noAutofit/>
          </a:bodyPr>
          <a:lstStyle/>
          <a:p>
            <a:pPr algn="ctr"/>
            <a:r>
              <a:rPr lang="en-US" sz="800" b="1" dirty="0"/>
              <a:t>message</a:t>
            </a:r>
            <a:endParaRPr lang="en-US" sz="1400" b="1" dirty="0"/>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7" y="1886743"/>
            <a:ext cx="389189" cy="460881"/>
          </a:xfrm>
          <a:prstGeom prst="rect">
            <a:avLst/>
          </a:prstGeom>
        </p:spPr>
      </p:pic>
      <p:sp>
        <p:nvSpPr>
          <p:cNvPr id="55" name="TextBox 54"/>
          <p:cNvSpPr txBox="1"/>
          <p:nvPr/>
        </p:nvSpPr>
        <p:spPr>
          <a:xfrm>
            <a:off x="38030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SQS</a:t>
            </a:r>
            <a:endParaRPr lang="en-US" b="1" dirty="0"/>
          </a:p>
        </p:txBody>
      </p:sp>
      <p:cxnSp>
        <p:nvCxnSpPr>
          <p:cNvPr id="56" name="Straight Connector 55"/>
          <p:cNvCxnSpPr/>
          <p:nvPr/>
        </p:nvCxnSpPr>
        <p:spPr>
          <a:xfrm>
            <a:off x="34762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22" y="768592"/>
            <a:ext cx="521367" cy="521367"/>
          </a:xfrm>
          <a:prstGeom prst="rect">
            <a:avLst/>
          </a:prstGeom>
        </p:spPr>
      </p:pic>
      <p:sp>
        <p:nvSpPr>
          <p:cNvPr id="59" name="TextBox 58"/>
          <p:cNvSpPr txBox="1"/>
          <p:nvPr/>
        </p:nvSpPr>
        <p:spPr>
          <a:xfrm>
            <a:off x="1588115" y="2535854"/>
            <a:ext cx="643781" cy="274320"/>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99" y="1958415"/>
            <a:ext cx="539013" cy="337781"/>
          </a:xfrm>
          <a:prstGeom prst="rect">
            <a:avLst/>
          </a:prstGeom>
        </p:spPr>
      </p:pic>
      <p:sp>
        <p:nvSpPr>
          <p:cNvPr id="61" name="TextBox 60"/>
          <p:cNvSpPr txBox="1"/>
          <p:nvPr/>
        </p:nvSpPr>
        <p:spPr>
          <a:xfrm>
            <a:off x="1588115" y="3582340"/>
            <a:ext cx="643781" cy="274320"/>
          </a:xfrm>
          <a:prstGeom prst="rect">
            <a:avLst/>
          </a:prstGeom>
          <a:noFill/>
        </p:spPr>
        <p:txBody>
          <a:bodyPr wrap="square" lIns="0" tIns="0" rIns="0" bIns="0" rtlCol="0" anchor="t">
            <a:noAutofit/>
          </a:bodyPr>
          <a:lstStyle/>
          <a:p>
            <a:pPr algn="ctr"/>
            <a:r>
              <a:rPr lang="en-US" sz="800" b="1" dirty="0"/>
              <a:t>HTTP notification</a:t>
            </a:r>
            <a:endParaRPr lang="en-US" sz="1400" b="1" dirty="0"/>
          </a:p>
        </p:txBody>
      </p:sp>
      <p:sp>
        <p:nvSpPr>
          <p:cNvPr id="62" name="TextBox 61"/>
          <p:cNvSpPr txBox="1"/>
          <p:nvPr/>
        </p:nvSpPr>
        <p:spPr>
          <a:xfrm>
            <a:off x="1588115" y="4654811"/>
            <a:ext cx="643781" cy="274320"/>
          </a:xfrm>
          <a:prstGeom prst="rect">
            <a:avLst/>
          </a:prstGeom>
          <a:noFill/>
        </p:spPr>
        <p:txBody>
          <a:bodyPr wrap="square" lIns="0" tIns="0" rIns="0" bIns="0" rtlCol="0" anchor="t">
            <a:noAutofit/>
          </a:bodyPr>
          <a:lstStyle/>
          <a:p>
            <a:pPr algn="ctr"/>
            <a:r>
              <a:rPr lang="en-US" sz="800" b="1" dirty="0"/>
              <a:t>topic</a:t>
            </a:r>
            <a:endParaRPr lang="en-US" sz="14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99" y="3006385"/>
            <a:ext cx="539013" cy="337781"/>
          </a:xfrm>
          <a:prstGeom prst="rect">
            <a:avLst/>
          </a:prstGeom>
          <a:noFill/>
          <a:ln>
            <a:noFill/>
          </a:ln>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3" y="4105249"/>
            <a:ext cx="528165" cy="334933"/>
          </a:xfrm>
          <a:prstGeom prst="rect">
            <a:avLst/>
          </a:prstGeom>
        </p:spPr>
      </p:pic>
      <p:sp>
        <p:nvSpPr>
          <p:cNvPr id="65" name="TextBox 64"/>
          <p:cNvSpPr txBox="1"/>
          <p:nvPr/>
        </p:nvSpPr>
        <p:spPr>
          <a:xfrm>
            <a:off x="146262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66" name="Straight Connector 65"/>
          <p:cNvCxnSpPr/>
          <p:nvPr/>
        </p:nvCxnSpPr>
        <p:spPr>
          <a:xfrm>
            <a:off x="1429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1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733" y="681967"/>
            <a:ext cx="590796" cy="670728"/>
          </a:xfrm>
          <a:prstGeom prst="rect">
            <a:avLst/>
          </a:prstGeom>
        </p:spPr>
      </p:pic>
      <p:sp>
        <p:nvSpPr>
          <p:cNvPr id="70" name="TextBox 69"/>
          <p:cNvSpPr txBox="1"/>
          <p:nvPr/>
        </p:nvSpPr>
        <p:spPr>
          <a:xfrm>
            <a:off x="2551755" y="1360220"/>
            <a:ext cx="894752" cy="155632"/>
          </a:xfrm>
          <a:prstGeom prst="rect">
            <a:avLst/>
          </a:prstGeom>
          <a:noFill/>
        </p:spPr>
        <p:txBody>
          <a:bodyPr wrap="square" lIns="0" tIns="0" rIns="0" bIns="0" rtlCol="0" anchor="t">
            <a:noAutofit/>
          </a:bodyPr>
          <a:lstStyle/>
          <a:p>
            <a:pPr algn="ctr"/>
            <a:r>
              <a:rPr lang="en-US" sz="1000" b="1" dirty="0"/>
              <a:t>Amazon Pinpoint*</a:t>
            </a:r>
          </a:p>
        </p:txBody>
      </p:sp>
      <p:pic>
        <p:nvPicPr>
          <p:cNvPr id="72" name="Picture 7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2187" y="709709"/>
            <a:ext cx="542268" cy="632646"/>
          </a:xfrm>
          <a:prstGeom prst="rect">
            <a:avLst/>
          </a:prstGeom>
        </p:spPr>
      </p:pic>
      <p:sp>
        <p:nvSpPr>
          <p:cNvPr id="73" name="TextBox 72"/>
          <p:cNvSpPr txBox="1"/>
          <p:nvPr/>
        </p:nvSpPr>
        <p:spPr>
          <a:xfrm>
            <a:off x="3773281" y="2535534"/>
            <a:ext cx="640080" cy="274320"/>
          </a:xfrm>
          <a:prstGeom prst="rect">
            <a:avLst/>
          </a:prstGeom>
          <a:noFill/>
        </p:spPr>
        <p:txBody>
          <a:bodyPr wrap="square" lIns="0" tIns="0" rIns="0" bIns="0" rtlCol="0" anchor="t">
            <a:noAutofit/>
          </a:bodyPr>
          <a:lstStyle/>
          <a:p>
            <a:pPr algn="ctr"/>
            <a:r>
              <a:rPr lang="en-US" sz="800" b="1" dirty="0"/>
              <a:t>email</a:t>
            </a:r>
            <a:endParaRPr lang="en-US" sz="1400" b="1"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7699" y="1883509"/>
            <a:ext cx="591244" cy="459856"/>
          </a:xfrm>
          <a:prstGeom prst="rect">
            <a:avLst/>
          </a:prstGeom>
        </p:spPr>
      </p:pic>
      <p:sp>
        <p:nvSpPr>
          <p:cNvPr id="75" name="TextBox 74"/>
          <p:cNvSpPr txBox="1"/>
          <p:nvPr/>
        </p:nvSpPr>
        <p:spPr>
          <a:xfrm>
            <a:off x="364594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SES</a:t>
            </a:r>
            <a:endParaRPr lang="en-US" b="1" dirty="0"/>
          </a:p>
        </p:txBody>
      </p:sp>
      <p:cxnSp>
        <p:nvCxnSpPr>
          <p:cNvPr id="76" name="Straight Connector 75"/>
          <p:cNvCxnSpPr/>
          <p:nvPr/>
        </p:nvCxnSpPr>
        <p:spPr>
          <a:xfrm>
            <a:off x="36132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Productivity</a:t>
            </a:r>
          </a:p>
        </p:txBody>
      </p:sp>
    </p:spTree>
    <p:extLst>
      <p:ext uri="{BB962C8B-B14F-4D97-AF65-F5344CB8AC3E}">
        <p14:creationId xmlns:p14="http://schemas.microsoft.com/office/powerpoint/2010/main" val="170594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77" y="691004"/>
            <a:ext cx="537147" cy="6242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91" y="749414"/>
            <a:ext cx="508669" cy="507431"/>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Chime</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40174"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WorkMail</a:t>
            </a:r>
            <a:endParaRPr lang="en-US" b="1" dirty="0"/>
          </a:p>
        </p:txBody>
      </p:sp>
      <p:cxnSp>
        <p:nvCxnSpPr>
          <p:cNvPr id="11" name="Straight Connector 10"/>
          <p:cNvCxnSpPr/>
          <p:nvPr/>
        </p:nvCxnSpPr>
        <p:spPr>
          <a:xfrm>
            <a:off x="25074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830" y="707552"/>
            <a:ext cx="508669" cy="591155"/>
          </a:xfrm>
          <a:prstGeom prst="rect">
            <a:avLst/>
          </a:prstGeom>
        </p:spPr>
      </p:pic>
      <p:cxnSp>
        <p:nvCxnSpPr>
          <p:cNvPr id="14" name="Straight Connector 13"/>
          <p:cNvCxnSpPr/>
          <p:nvPr/>
        </p:nvCxnSpPr>
        <p:spPr>
          <a:xfrm>
            <a:off x="244703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55788"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WorkDocs</a:t>
            </a:r>
            <a:endParaRPr lang="en-US" b="1" dirty="0"/>
          </a:p>
        </p:txBody>
      </p:sp>
      <p:cxnSp>
        <p:nvCxnSpPr>
          <p:cNvPr id="16" name="Straight Connector 15"/>
          <p:cNvCxnSpPr/>
          <p:nvPr/>
        </p:nvCxnSpPr>
        <p:spPr>
          <a:xfrm>
            <a:off x="14231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850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25" y="711142"/>
            <a:ext cx="490716" cy="591155"/>
          </a:xfrm>
          <a:prstGeom prst="rect">
            <a:avLst/>
          </a:prstGeom>
        </p:spPr>
      </p:pic>
      <p:sp>
        <p:nvSpPr>
          <p:cNvPr id="19" name="TextBox 18"/>
          <p:cNvSpPr txBox="1"/>
          <p:nvPr/>
        </p:nvSpPr>
        <p:spPr>
          <a:xfrm>
            <a:off x="1426934" y="1363809"/>
            <a:ext cx="989298" cy="6242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20" name="Straight Connector 19"/>
          <p:cNvCxnSpPr/>
          <p:nvPr/>
        </p:nvCxnSpPr>
        <p:spPr>
          <a:xfrm>
            <a:off x="1441523" y="174349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4" y="676916"/>
            <a:ext cx="535030" cy="621791"/>
          </a:xfrm>
          <a:prstGeom prst="rect">
            <a:avLst/>
          </a:prstGeom>
        </p:spPr>
      </p:pic>
      <p:sp>
        <p:nvSpPr>
          <p:cNvPr id="23" name="TextBox 22"/>
          <p:cNvSpPr txBox="1"/>
          <p:nvPr/>
        </p:nvSpPr>
        <p:spPr>
          <a:xfrm>
            <a:off x="369473"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WorkSpaces</a:t>
            </a:r>
            <a:endParaRPr lang="en-US" b="1" dirty="0"/>
          </a:p>
        </p:txBody>
      </p:sp>
      <p:cxnSp>
        <p:nvCxnSpPr>
          <p:cNvPr id="31" name="Straight Connector 30"/>
          <p:cNvCxnSpPr/>
          <p:nvPr/>
        </p:nvCxnSpPr>
        <p:spPr>
          <a:xfrm>
            <a:off x="3367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spTree>
    <p:extLst>
      <p:ext uri="{BB962C8B-B14F-4D97-AF65-F5344CB8AC3E}">
        <p14:creationId xmlns:p14="http://schemas.microsoft.com/office/powerpoint/2010/main" val="3054858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windfarm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a:t>IoT</a:t>
            </a:r>
            <a:r>
              <a:rPr lang="en-US" sz="800" b="1" spc="-20" dirty="0"/>
              <a:t> thing police </a:t>
            </a:r>
            <a:br>
              <a:rPr lang="en-US" sz="800" b="1" spc="-20" dirty="0"/>
            </a:br>
            <a:r>
              <a:rPr lang="en-US" sz="800" b="1" spc="-20" dirty="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lightbulb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door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a:t>IoT</a:t>
            </a:r>
            <a:r>
              <a:rPr lang="en-US" sz="800" b="1" spc="-50" dirty="0"/>
              <a:t> thing medical emergency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a:t>AWS </a:t>
            </a:r>
            <a:r>
              <a:rPr lang="en-US" sz="1000" b="1" dirty="0" err="1"/>
              <a:t>IoT</a:t>
            </a:r>
            <a:endParaRPr lang="en-US" b="1" dirty="0"/>
          </a:p>
        </p:txBody>
      </p:sp>
      <p:sp>
        <p:nvSpPr>
          <p:cNvPr id="46" name="TextBox 45"/>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Internet of Things (</a:t>
            </a:r>
            <a:r>
              <a:rPr lang="en-US" sz="1050" i="1" dirty="0" err="1">
                <a:solidFill>
                  <a:schemeClr val="accent6">
                    <a:lumMod val="60000"/>
                    <a:lumOff val="40000"/>
                  </a:schemeClr>
                </a:solidFill>
              </a:rPr>
              <a:t>IoT</a:t>
            </a:r>
            <a:r>
              <a:rPr lang="en-US" sz="1050" i="1" dirty="0">
                <a:solidFill>
                  <a:schemeClr val="accent6">
                    <a:lumMod val="60000"/>
                    <a:lumOff val="40000"/>
                  </a:schemeClr>
                </a:solidFill>
              </a:rPr>
              <a:t>) icons continue on next slide</a:t>
            </a:r>
          </a:p>
        </p:txBody>
      </p:sp>
    </p:spTree>
    <p:extLst>
      <p:ext uri="{BB962C8B-B14F-4D97-AF65-F5344CB8AC3E}">
        <p14:creationId xmlns:p14="http://schemas.microsoft.com/office/powerpoint/2010/main" val="192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2"/>
          <p:cNvSpPr>
            <a:spLocks noGrp="1"/>
          </p:cNvSpPr>
          <p:nvPr>
            <p:ph type="title"/>
          </p:nvPr>
        </p:nvSpPr>
        <p:spPr>
          <a:xfrm>
            <a:off x="336789" y="114936"/>
            <a:ext cx="8205304" cy="545192"/>
          </a:xfrm>
        </p:spPr>
        <p:txBody>
          <a:bodyPr/>
          <a:lstStyle/>
          <a:p>
            <a:r>
              <a:rPr lang="en-US" dirty="0"/>
              <a:t>Compute</a:t>
            </a:r>
          </a:p>
        </p:txBody>
      </p:sp>
      <p:sp>
        <p:nvSpPr>
          <p:cNvPr id="131" name="TextBox 130"/>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a:t>instance</a:t>
            </a:r>
            <a:endParaRPr lang="en-US" sz="1400" b="1" dirty="0"/>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133" name="TextBox 132"/>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135" name="TextBox 134"/>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a:t>AMI</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137" name="TextBox 136"/>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a:t>DB on instance</a:t>
            </a:r>
            <a:endParaRPr lang="en-US" sz="1400" b="1" dirty="0"/>
          </a:p>
        </p:txBody>
      </p:sp>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139" name="TextBox 138"/>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a:t>instance with </a:t>
            </a:r>
            <a:r>
              <a:rPr lang="en-US" sz="800" b="1" dirty="0" err="1"/>
              <a:t>CloudWatch</a:t>
            </a:r>
            <a:endParaRPr lang="en-US" sz="1400" b="1" dirty="0"/>
          </a:p>
        </p:txBody>
      </p:sp>
      <p:pic>
        <p:nvPicPr>
          <p:cNvPr id="140" name="Picture 1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141" name="TextBox 140"/>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a:t>Elastic IP address</a:t>
            </a:r>
            <a:endParaRPr lang="en-US" sz="1400" b="1" dirty="0"/>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143" name="TextBox 142"/>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a:t>optimized instance</a:t>
            </a:r>
            <a:endParaRPr lang="en-US" sz="1400" b="1" dirty="0"/>
          </a:p>
        </p:txBody>
      </p:sp>
      <p:pic>
        <p:nvPicPr>
          <p:cNvPr id="144" name="Picture 1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45" name="Straight Connector 144"/>
          <p:cNvCxnSpPr/>
          <p:nvPr/>
        </p:nvCxnSpPr>
        <p:spPr>
          <a:xfrm>
            <a:off x="46099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147" name="Picture 1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203" y="765554"/>
            <a:ext cx="513304" cy="481222"/>
          </a:xfrm>
          <a:prstGeom prst="rect">
            <a:avLst/>
          </a:prstGeom>
        </p:spPr>
      </p:pic>
      <p:sp>
        <p:nvSpPr>
          <p:cNvPr id="148" name="TextBox 147"/>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a:t>Spot Instance</a:t>
            </a:r>
            <a:endParaRPr lang="en-US" sz="1400" b="1" dirty="0"/>
          </a:p>
        </p:txBody>
      </p:sp>
      <p:pic>
        <p:nvPicPr>
          <p:cNvPr id="149" name="Picture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150" name="TextBox 149"/>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a:t>Spot Fleet</a:t>
            </a:r>
            <a:endParaRPr lang="en-US" sz="1400" b="1" dirty="0"/>
          </a:p>
        </p:txBody>
      </p:sp>
      <p:pic>
        <p:nvPicPr>
          <p:cNvPr id="151" name="Picture 1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152" name="TextBox 151"/>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a:t>Auto Scaling</a:t>
            </a:r>
            <a:endParaRPr lang="en-US" sz="1400" b="1" dirty="0"/>
          </a:p>
        </p:txBody>
      </p:sp>
      <p:pic>
        <p:nvPicPr>
          <p:cNvPr id="153" name="Picture 1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154" name="TextBox 15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a:t>Amazon EC2</a:t>
            </a:r>
            <a:endParaRPr lang="en-US" b="1" dirty="0"/>
          </a:p>
        </p:txBody>
      </p:sp>
      <p:pic>
        <p:nvPicPr>
          <p:cNvPr id="156" name="Picture 1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8772" y="733262"/>
            <a:ext cx="548639" cy="566338"/>
          </a:xfrm>
          <a:prstGeom prst="rect">
            <a:avLst/>
          </a:prstGeom>
        </p:spPr>
      </p:pic>
      <p:sp>
        <p:nvSpPr>
          <p:cNvPr id="157" name="TextBox 156"/>
          <p:cNvSpPr txBox="1"/>
          <p:nvPr/>
        </p:nvSpPr>
        <p:spPr>
          <a:xfrm>
            <a:off x="3671612" y="1360220"/>
            <a:ext cx="822960" cy="155632"/>
          </a:xfrm>
          <a:prstGeom prst="rect">
            <a:avLst/>
          </a:prstGeom>
          <a:noFill/>
        </p:spPr>
        <p:txBody>
          <a:bodyPr wrap="square" lIns="0" tIns="0" rIns="0" bIns="0" rtlCol="0" anchor="t">
            <a:noAutofit/>
          </a:bodyPr>
          <a:lstStyle/>
          <a:p>
            <a:pPr algn="ctr"/>
            <a:r>
              <a:rPr lang="en-US" sz="1000" b="1" dirty="0"/>
              <a:t>Amazon ECR</a:t>
            </a:r>
          </a:p>
        </p:txBody>
      </p:sp>
      <p:sp>
        <p:nvSpPr>
          <p:cNvPr id="158" name="TextBox 157"/>
          <p:cNvSpPr txBox="1"/>
          <p:nvPr/>
        </p:nvSpPr>
        <p:spPr>
          <a:xfrm>
            <a:off x="4725375" y="1360220"/>
            <a:ext cx="822960" cy="155632"/>
          </a:xfrm>
          <a:prstGeom prst="rect">
            <a:avLst/>
          </a:prstGeom>
          <a:noFill/>
        </p:spPr>
        <p:txBody>
          <a:bodyPr wrap="square" lIns="0" tIns="0" rIns="0" bIns="0" rtlCol="0" anchor="t">
            <a:noAutofit/>
          </a:bodyPr>
          <a:lstStyle/>
          <a:p>
            <a:pPr algn="ctr"/>
            <a:r>
              <a:rPr lang="en-US" sz="1000" b="1" dirty="0"/>
              <a:t>Amazon ECS</a:t>
            </a:r>
          </a:p>
        </p:txBody>
      </p:sp>
      <p:cxnSp>
        <p:nvCxnSpPr>
          <p:cNvPr id="159" name="Straight Connector 158"/>
          <p:cNvCxnSpPr/>
          <p:nvPr/>
        </p:nvCxnSpPr>
        <p:spPr>
          <a:xfrm>
            <a:off x="465679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5414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917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6699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3760356" y="2531628"/>
            <a:ext cx="640080" cy="274320"/>
          </a:xfrm>
          <a:prstGeom prst="rect">
            <a:avLst/>
          </a:prstGeom>
          <a:noFill/>
        </p:spPr>
        <p:txBody>
          <a:bodyPr wrap="square" lIns="0" tIns="0" rIns="0" bIns="0" rtlCol="0" anchor="t">
            <a:noAutofit/>
          </a:bodyPr>
          <a:lstStyle/>
          <a:p>
            <a:pPr algn="ctr"/>
            <a:r>
              <a:rPr lang="en-US" sz="800" b="1" dirty="0"/>
              <a:t>ECR registry</a:t>
            </a:r>
            <a:endParaRPr lang="en-US" sz="1400" b="1" dirty="0"/>
          </a:p>
        </p:txBody>
      </p:sp>
      <p:pic>
        <p:nvPicPr>
          <p:cNvPr id="164" name="Picture 1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14523" y="1847036"/>
            <a:ext cx="537139" cy="564959"/>
          </a:xfrm>
          <a:prstGeom prst="rect">
            <a:avLst/>
          </a:prstGeom>
        </p:spPr>
      </p:pic>
      <p:sp>
        <p:nvSpPr>
          <p:cNvPr id="165" name="TextBox 164"/>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a:t>X1 instance</a:t>
            </a:r>
            <a:endParaRPr lang="en-US" sz="1400" b="1" dirty="0"/>
          </a:p>
        </p:txBody>
      </p:sp>
      <p:pic>
        <p:nvPicPr>
          <p:cNvPr id="166" name="Picture 1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167" name="TextBox 166"/>
          <p:cNvSpPr txBox="1"/>
          <p:nvPr/>
        </p:nvSpPr>
        <p:spPr>
          <a:xfrm>
            <a:off x="4785975" y="2523808"/>
            <a:ext cx="701760"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1</a:t>
            </a:r>
            <a:endParaRPr lang="en-US" sz="1400" b="1" dirty="0"/>
          </a:p>
        </p:txBody>
      </p:sp>
      <p:pic>
        <p:nvPicPr>
          <p:cNvPr id="168" name="Picture 1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569" y="1966303"/>
            <a:ext cx="540572" cy="304833"/>
          </a:xfrm>
          <a:prstGeom prst="rect">
            <a:avLst/>
          </a:prstGeom>
        </p:spPr>
      </p:pic>
      <p:sp>
        <p:nvSpPr>
          <p:cNvPr id="169" name="TextBox 168"/>
          <p:cNvSpPr txBox="1"/>
          <p:nvPr/>
        </p:nvSpPr>
        <p:spPr>
          <a:xfrm>
            <a:off x="4771957" y="3582026"/>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2</a:t>
            </a:r>
            <a:endParaRPr lang="en-US" sz="1400" b="1" dirty="0"/>
          </a:p>
        </p:txBody>
      </p:sp>
      <p:pic>
        <p:nvPicPr>
          <p:cNvPr id="170" name="Picture 16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6569" y="3024521"/>
            <a:ext cx="540572" cy="304833"/>
          </a:xfrm>
          <a:prstGeom prst="rect">
            <a:avLst/>
          </a:prstGeom>
        </p:spPr>
      </p:pic>
      <p:sp>
        <p:nvSpPr>
          <p:cNvPr id="171" name="TextBox 170"/>
          <p:cNvSpPr txBox="1"/>
          <p:nvPr/>
        </p:nvSpPr>
        <p:spPr>
          <a:xfrm>
            <a:off x="4771957" y="4558007"/>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3</a:t>
            </a:r>
            <a:endParaRPr lang="en-US" sz="1400" b="1" dirty="0"/>
          </a:p>
        </p:txBody>
      </p:sp>
      <p:pic>
        <p:nvPicPr>
          <p:cNvPr id="172" name="Picture 17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66569" y="3993003"/>
            <a:ext cx="540572" cy="304833"/>
          </a:xfrm>
          <a:prstGeom prst="rect">
            <a:avLst/>
          </a:prstGeom>
        </p:spPr>
      </p:pic>
      <p:cxnSp>
        <p:nvCxnSpPr>
          <p:cNvPr id="173" name="Straight Connector 172"/>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5716907"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Lightsail</a:t>
            </a:r>
            <a:endParaRPr lang="en-US" b="1" dirty="0"/>
          </a:p>
        </p:txBody>
      </p:sp>
      <p:pic>
        <p:nvPicPr>
          <p:cNvPr id="175" name="Picture 17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09428" y="673146"/>
            <a:ext cx="544780" cy="586439"/>
          </a:xfrm>
          <a:prstGeom prst="rect">
            <a:avLst/>
          </a:prstGeom>
        </p:spPr>
      </p:pic>
      <p:cxnSp>
        <p:nvCxnSpPr>
          <p:cNvPr id="176" name="Straight Connector 175"/>
          <p:cNvCxnSpPr/>
          <p:nvPr/>
        </p:nvCxnSpPr>
        <p:spPr>
          <a:xfrm>
            <a:off x="57174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Compute icons continue on next slide</a:t>
            </a:r>
          </a:p>
        </p:txBody>
      </p:sp>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48330" y="3954897"/>
            <a:ext cx="552181" cy="582858"/>
          </a:xfrm>
          <a:prstGeom prst="rect">
            <a:avLst/>
          </a:prstGeom>
        </p:spPr>
      </p:pic>
      <p:sp>
        <p:nvSpPr>
          <p:cNvPr id="51" name="TextBox 50"/>
          <p:cNvSpPr txBox="1"/>
          <p:nvPr/>
        </p:nvSpPr>
        <p:spPr>
          <a:xfrm>
            <a:off x="2796150" y="4649595"/>
            <a:ext cx="640080" cy="274320"/>
          </a:xfrm>
          <a:prstGeom prst="rect">
            <a:avLst/>
          </a:prstGeom>
          <a:noFill/>
        </p:spPr>
        <p:txBody>
          <a:bodyPr wrap="square" lIns="0" tIns="0" rIns="0" bIns="0" rtlCol="0" anchor="t">
            <a:noAutofit/>
          </a:bodyPr>
          <a:lstStyle/>
          <a:p>
            <a:pPr algn="ctr"/>
            <a:r>
              <a:rPr lang="en-US" sz="800" b="1" dirty="0"/>
              <a:t>EC2 </a:t>
            </a:r>
          </a:p>
          <a:p>
            <a:pPr algn="ctr"/>
            <a:r>
              <a:rPr lang="en-US" sz="800" b="1" dirty="0"/>
              <a:t>rescue</a:t>
            </a:r>
            <a:endParaRPr lang="en-US" sz="1400" b="1" dirty="0"/>
          </a:p>
        </p:txBody>
      </p:sp>
    </p:spTree>
    <p:extLst>
      <p:ext uri="{BB962C8B-B14F-4D97-AF65-F5344CB8AC3E}">
        <p14:creationId xmlns:p14="http://schemas.microsoft.com/office/powerpoint/2010/main" val="110934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a:t>
            </a:r>
            <a:r>
              <a:rPr lang="en-US" dirty="0" err="1"/>
              <a:t>IoT</a:t>
            </a:r>
            <a:r>
              <a:rPr lang="en-US" dirty="0"/>
              <a:t>) (Continued)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desired state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MQTT</a:t>
            </a:r>
            <a:br>
              <a:rPr lang="en-US" sz="800" b="1" dirty="0"/>
            </a:br>
            <a:r>
              <a:rPr lang="en-US" sz="800" b="1" dirty="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a:t>IoT</a:t>
            </a:r>
            <a:r>
              <a:rPr lang="en-US" sz="800" b="1" dirty="0"/>
              <a:t> reported state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a:t>IoT</a:t>
            </a:r>
            <a:endParaRPr lang="en-US" sz="800" b="1" dirty="0"/>
          </a:p>
          <a:p>
            <a:pPr algn="ctr"/>
            <a:r>
              <a:rPr lang="en-US" sz="800" b="1" dirty="0"/>
              <a:t>shadow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a:t>
            </a:r>
            <a:br>
              <a:rPr lang="en-US" sz="800" b="1" dirty="0"/>
            </a:br>
            <a:r>
              <a:rPr lang="en-US" sz="800" b="1" dirty="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HTTP/2</a:t>
            </a:r>
            <a:br>
              <a:rPr lang="en-US" sz="800" b="1" dirty="0"/>
            </a:br>
            <a:r>
              <a:rPr lang="en-US" sz="800" b="1" dirty="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hardware</a:t>
            </a:r>
            <a:br>
              <a:rPr lang="en-US" sz="800" b="1" dirty="0"/>
            </a:br>
            <a:r>
              <a:rPr lang="en-US" sz="800" b="1" dirty="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a:t>AWS </a:t>
            </a:r>
            <a:r>
              <a:rPr lang="en-US" sz="1000" b="1" dirty="0" err="1"/>
              <a:t>IoT</a:t>
            </a:r>
            <a:r>
              <a:rPr lang="en-US" sz="1000" b="1" dirty="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a:t>Alexa enabled device</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7568"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802410" y="1360404"/>
            <a:ext cx="943550" cy="155448"/>
          </a:xfrm>
          <a:prstGeom prst="rect">
            <a:avLst/>
          </a:prstGeom>
          <a:noFill/>
        </p:spPr>
        <p:txBody>
          <a:bodyPr wrap="square" lIns="0" tIns="0" rIns="0" bIns="0" rtlCol="0" anchor="t">
            <a:noAutofit/>
          </a:bodyPr>
          <a:lstStyle/>
          <a:p>
            <a:pPr algn="ctr"/>
            <a:r>
              <a:rPr lang="en-US" sz="1000" b="1" dirty="0"/>
              <a:t>AWS </a:t>
            </a:r>
            <a:r>
              <a:rPr lang="en-US" sz="1000" b="1" dirty="0" err="1"/>
              <a:t>Greengrass</a:t>
            </a:r>
            <a:endParaRPr lang="en-US" sz="1000" b="1" dirty="0"/>
          </a:p>
        </p:txBody>
      </p:sp>
      <p:cxnSp>
        <p:nvCxnSpPr>
          <p:cNvPr id="99" name="Straight Connector 98"/>
          <p:cNvCxnSpPr/>
          <p:nvPr/>
        </p:nvCxnSpPr>
        <p:spPr>
          <a:xfrm>
            <a:off x="679412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79" name="Picture 7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14939" y="3966715"/>
            <a:ext cx="539424" cy="566395"/>
          </a:xfrm>
          <a:prstGeom prst="rect">
            <a:avLst/>
          </a:prstGeom>
        </p:spPr>
      </p:pic>
    </p:spTree>
    <p:extLst>
      <p:ext uri="{BB962C8B-B14F-4D97-AF65-F5344CB8AC3E}">
        <p14:creationId xmlns:p14="http://schemas.microsoft.com/office/powerpoint/2010/main" val="358200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Game Development</a:t>
            </a:r>
          </a:p>
        </p:txBody>
      </p:sp>
    </p:spTree>
    <p:extLst>
      <p:ext uri="{BB962C8B-B14F-4D97-AF65-F5344CB8AC3E}">
        <p14:creationId xmlns:p14="http://schemas.microsoft.com/office/powerpoint/2010/main" val="2286136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Development</a:t>
            </a:r>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cxnSp>
        <p:nvCxnSpPr>
          <p:cNvPr id="6" name="Straight Connector 5"/>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9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 Center</a:t>
            </a:r>
          </a:p>
        </p:txBody>
      </p:sp>
    </p:spTree>
    <p:extLst>
      <p:ext uri="{BB962C8B-B14F-4D97-AF65-F5344CB8AC3E}">
        <p14:creationId xmlns:p14="http://schemas.microsoft.com/office/powerpoint/2010/main" val="601106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Center</a:t>
            </a:r>
          </a:p>
        </p:txBody>
      </p:sp>
      <p:sp>
        <p:nvSpPr>
          <p:cNvPr id="3" name="TextBox 2"/>
          <p:cNvSpPr txBox="1"/>
          <p:nvPr/>
        </p:nvSpPr>
        <p:spPr>
          <a:xfrm>
            <a:off x="352988" y="1360404"/>
            <a:ext cx="943550" cy="155448"/>
          </a:xfrm>
          <a:prstGeom prst="rect">
            <a:avLst/>
          </a:prstGeom>
          <a:noFill/>
        </p:spPr>
        <p:txBody>
          <a:bodyPr wrap="square" lIns="0" tIns="0" rIns="0" bIns="0" rtlCol="0" anchor="t">
            <a:noAutofit/>
          </a:bodyPr>
          <a:lstStyle/>
          <a:p>
            <a:pPr algn="ctr"/>
            <a:r>
              <a:rPr lang="en-US" sz="1000" b="1" dirty="0"/>
              <a:t>Amazon Connect</a:t>
            </a:r>
          </a:p>
        </p:txBody>
      </p:sp>
      <p:cxnSp>
        <p:nvCxnSpPr>
          <p:cNvPr id="4" name="Straight Connector 3"/>
          <p:cNvCxnSpPr/>
          <p:nvPr/>
        </p:nvCxnSpPr>
        <p:spPr>
          <a:xfrm>
            <a:off x="3447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3" y="787760"/>
            <a:ext cx="548640" cy="422030"/>
          </a:xfrm>
          <a:prstGeom prst="rect">
            <a:avLst/>
          </a:prstGeom>
        </p:spPr>
      </p:pic>
      <p:cxnSp>
        <p:nvCxnSpPr>
          <p:cNvPr id="7" name="Straight Connector 6"/>
          <p:cNvCxnSpPr/>
          <p:nvPr/>
        </p:nvCxnSpPr>
        <p:spPr>
          <a:xfrm>
            <a:off x="13725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1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a:latin typeface="Helvetica Neue"/>
                <a:cs typeface="Helvetica Neue"/>
              </a:rPr>
              <a:t>General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mobile client</a:t>
            </a: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a:t>
            </a: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client</a:t>
            </a: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alt1</a:t>
            </a: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alt2</a:t>
            </a: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corporate data center</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disk</a:t>
            </a: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generic database</a:t>
            </a: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office building</a:t>
            </a: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8858" y="895344"/>
            <a:ext cx="731520" cy="47752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a:latin typeface="Helvetica Neue"/>
                <a:cs typeface="Helvetica Neue"/>
              </a:rPr>
              <a:t>AWS cloud</a:t>
            </a: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AWS Management Console</a:t>
            </a: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virtual private cloud</a:t>
            </a: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forums</a:t>
            </a:r>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Non-Service Specific</a:t>
            </a:r>
          </a:p>
        </p:txBody>
      </p: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traditional server</a:t>
            </a: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tape storage</a:t>
            </a:r>
          </a:p>
        </p:txBody>
      </p:sp>
      <p:pic>
        <p:nvPicPr>
          <p:cNvPr id="39" name="Picture 3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a:t>
            </a: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users</a:t>
            </a: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SAML token</a:t>
            </a: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SSL padlock</a:t>
            </a:r>
          </a:p>
        </p:txBody>
      </p:sp>
      <p:pic>
        <p:nvPicPr>
          <p:cNvPr id="48" name="Picture 4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a:latin typeface="Helvetica Neue"/>
                <a:cs typeface="Helvetica Neue"/>
              </a:rPr>
              <a:t>On</a:t>
            </a:r>
            <a:r>
              <a:rPr lang="en-US" dirty="0"/>
              <a:t>-</a:t>
            </a:r>
            <a:r>
              <a:rPr lang="en-US" b="0" dirty="0">
                <a:latin typeface="Helvetica Neue"/>
                <a:cs typeface="Helvetica Neue"/>
              </a:rPr>
              <a:t>Demand 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human intelligence tasks (HIT)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assignment/</a:t>
            </a:r>
          </a:p>
          <a:p>
            <a:pPr algn="ctr"/>
            <a:r>
              <a:rPr lang="en-US" sz="900" dirty="0">
                <a:latin typeface="Helvetica Neue"/>
                <a:ea typeface="Verdana" pitchFamily="34" charset="0"/>
                <a:cs typeface="Helvetica Neue"/>
              </a:rPr>
              <a:t>task</a:t>
            </a: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requester</a:t>
            </a: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workers</a:t>
            </a: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a:latin typeface="Helvetica Neue"/>
                <a:ea typeface="Verdana" pitchFamily="34" charset="0"/>
                <a:cs typeface="Helvetica Neue"/>
              </a:rPr>
              <a:t>Amazon </a:t>
            </a:r>
          </a:p>
          <a:p>
            <a:pPr algn="ctr"/>
            <a:r>
              <a:rPr lang="en-US" sz="900" dirty="0">
                <a:latin typeface="Helvetica Neue"/>
                <a:ea typeface="Verdana" pitchFamily="34" charset="0"/>
                <a:cs typeface="Helvetica Neue"/>
              </a:rPr>
              <a:t>Mechanical Turk</a:t>
            </a: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On-Demand Workforce</a:t>
            </a: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a:latin typeface="Helvetica Neue"/>
                <a:cs typeface="Helvetica Neue"/>
              </a:rPr>
              <a:t>SDKs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Python (boto)</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Node.js</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Tools 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SDKs</a:t>
            </a: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AWS CLI</a:t>
            </a: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JavaScript</a:t>
            </a: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a:latin typeface="Helvetica Neue"/>
                <a:cs typeface="Helvetica Neue"/>
              </a:rPr>
              <a:t>Groups</a:t>
            </a: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Auto Scaling group</a:t>
            </a: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region</a:t>
            </a: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a:solidFill>
                  <a:srgbClr val="6F2927"/>
                </a:solidFill>
                <a:latin typeface="+mj-lt"/>
                <a:ea typeface="Verdana" pitchFamily="34" charset="0"/>
                <a:cs typeface="Helvetica Neue"/>
              </a:rPr>
              <a:t>security group</a:t>
            </a: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container</a:t>
            </a: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a:solidFill>
                  <a:schemeClr val="bg1">
                    <a:lumMod val="50000"/>
                  </a:schemeClr>
                </a:solidFill>
                <a:latin typeface="+mj-lt"/>
                <a:cs typeface="Helvetica Neue"/>
              </a:rPr>
              <a:t>server contents</a:t>
            </a: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subnet</a:t>
            </a: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spTree>
    <p:extLst>
      <p:ext uri="{BB962C8B-B14F-4D97-AF65-F5344CB8AC3E}">
        <p14:creationId xmlns:p14="http://schemas.microsoft.com/office/powerpoint/2010/main" val="436904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a:latin typeface="Helvetica Neue"/>
                <a:cs typeface="Helvetica Neue"/>
              </a:rPr>
              <a:t>Groups (Continued)</a:t>
            </a: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virtual private cloud</a:t>
            </a: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AWS cloud</a:t>
            </a: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corporate data center</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spTree>
    <p:extLst>
      <p:ext uri="{BB962C8B-B14F-4D97-AF65-F5344CB8AC3E}">
        <p14:creationId xmlns:p14="http://schemas.microsoft.com/office/powerpoint/2010/main" val="428580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(Continued)</a:t>
            </a:r>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a:t>application</a:t>
            </a:r>
            <a:endParaRPr lang="en-US" sz="1400" b="1"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a:t>deployment</a:t>
            </a:r>
            <a:endParaRPr lang="en-US" sz="1400" b="1"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48" name="Pictur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63" name="TextBox 62"/>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68" name="Pictur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a:t>AWS Batch</a:t>
            </a:r>
            <a:endParaRPr lang="en-US" b="1" dirty="0"/>
          </a:p>
        </p:txBody>
      </p:sp>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75" name="Picture 7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76" name="TextBox 75"/>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spTree>
    <p:extLst>
      <p:ext uri="{BB962C8B-B14F-4D97-AF65-F5344CB8AC3E}">
        <p14:creationId xmlns:p14="http://schemas.microsoft.com/office/powerpoint/2010/main" val="2073128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a:latin typeface="Helvetica Neue"/>
                <a:ea typeface="Verdana" pitchFamily="34" charset="0"/>
                <a:cs typeface="Helvetica Neue"/>
              </a:rPr>
              <a:t>Example</a:t>
            </a:r>
            <a:r>
              <a:rPr lang="en-US" sz="1200" dirty="0">
                <a:latin typeface="Helvetica Neue"/>
                <a:ea typeface="Verdana" pitchFamily="34" charset="0"/>
                <a:cs typeface="Helvetica Neue"/>
              </a:rPr>
              <a:t>: 2-Tier Scalable Web Application Architecture in 1 Zone</a:t>
            </a: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a:solidFill>
                    <a:srgbClr val="414042"/>
                  </a:solidFill>
                  <a:latin typeface="Helvetica Neue"/>
                  <a:ea typeface="Verdana" pitchFamily="34" charset="0"/>
                  <a:cs typeface="Helvetica Neue"/>
                </a:rPr>
                <a:t>Auto Scaling group</a:t>
              </a: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Zone #1</a:t>
              </a: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a:latin typeface="Helvetica Neue"/>
                <a:cs typeface="Helvetica Neue"/>
              </a:rPr>
              <a:t>www.example.com</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a:latin typeface="Helvetica Neue"/>
                <a:cs typeface="Helvetica Neue"/>
              </a:rPr>
              <a:t>root volume</a:t>
            </a: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a:latin typeface="Helvetica Neue"/>
                <a:cs typeface="Helvetica Neue"/>
              </a:rPr>
              <a:t>data volume</a:t>
            </a: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media.example.com</a:t>
            </a: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a:latin typeface="Helvetica Neue"/>
                <a:cs typeface="Helvetica Neue"/>
              </a:rPr>
              <a:t>Elastic Load Balancing</a:t>
            </a: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a:latin typeface="Helvetica Neue"/>
                <a:cs typeface="Helvetica Neue"/>
              </a:rPr>
              <a:t>Amazon S3 </a:t>
            </a:r>
            <a:br>
              <a:rPr lang="en-US" sz="800" b="1" dirty="0">
                <a:latin typeface="Helvetica Neue"/>
                <a:cs typeface="Helvetica Neue"/>
              </a:rPr>
            </a:br>
            <a:r>
              <a:rPr lang="en-US" sz="800" b="1" dirty="0">
                <a:latin typeface="Helvetica Neue"/>
                <a:cs typeface="Helvetica Neue"/>
              </a:rPr>
              <a:t>bucket</a:t>
            </a: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a:latin typeface="Helvetica Neue"/>
                <a:cs typeface="Helvetica Neue"/>
              </a:rPr>
              <a:t>logs</a:t>
            </a: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a:latin typeface="Helvetica Neue"/>
                <a:cs typeface="Helvetica Neue"/>
              </a:rPr>
              <a:t>Amazon EBS </a:t>
            </a:r>
            <a:br>
              <a:rPr lang="en-US" sz="800" b="1" dirty="0">
                <a:latin typeface="Helvetica Neue"/>
                <a:cs typeface="Helvetica Neue"/>
              </a:rPr>
            </a:br>
            <a:r>
              <a:rPr lang="en-US" sz="800" b="1" dirty="0">
                <a:latin typeface="Helvetica Neue"/>
                <a:cs typeface="Helvetica Neue"/>
              </a:rPr>
              <a:t>snapshot</a:t>
            </a: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a:latin typeface="Helvetica Neue"/>
                <a:cs typeface="Helvetica Neue"/>
              </a:rPr>
              <a:t>CloudFront</a:t>
            </a:r>
          </a:p>
          <a:p>
            <a:pPr algn="ctr"/>
            <a:r>
              <a:rPr lang="en-US" sz="800" b="1" dirty="0">
                <a:latin typeface="Helvetica Neue"/>
                <a:cs typeface="Helvetica Neue"/>
              </a:rPr>
              <a:t>distribution</a:t>
            </a: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a:latin typeface="Helvetica Neue"/>
                <a:cs typeface="Helvetica Neue"/>
              </a:rPr>
              <a:t>EC2 instance</a:t>
            </a: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a:solidFill>
                  <a:schemeClr val="bg1"/>
                </a:solidFill>
                <a:latin typeface="Helvetica Neue"/>
                <a:cs typeface="Helvetica Neue"/>
              </a:rPr>
              <a:t>web app</a:t>
            </a:r>
          </a:p>
          <a:p>
            <a:pPr algn="ctr"/>
            <a:r>
              <a:rPr lang="en-US" sz="800" dirty="0">
                <a:solidFill>
                  <a:schemeClr val="bg1"/>
                </a:solidFill>
                <a:latin typeface="Helvetica Neue"/>
                <a:cs typeface="Helvetica Neue"/>
              </a:rPr>
              <a:t>server</a:t>
            </a: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Example</a:t>
            </a: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a:latin typeface="Helvetica Neue"/>
                <a:cs typeface="Helvetica Neue"/>
              </a:rPr>
              <a:t>Amazon </a:t>
            </a:r>
            <a:br>
              <a:rPr lang="en-US" sz="800" b="1" dirty="0">
                <a:latin typeface="Helvetica Neue"/>
                <a:cs typeface="Helvetica Neue"/>
              </a:rPr>
            </a:br>
            <a:r>
              <a:rPr lang="en-US" sz="800" b="1" dirty="0">
                <a:latin typeface="Helvetica Neue"/>
                <a:cs typeface="Helvetica Neue"/>
              </a:rPr>
              <a:t>Route 53</a:t>
            </a:r>
          </a:p>
        </p:txBody>
      </p:sp>
    </p:spTree>
    <p:extLst>
      <p:ext uri="{BB962C8B-B14F-4D97-AF65-F5344CB8AC3E}">
        <p14:creationId xmlns:p14="http://schemas.microsoft.com/office/powerpoint/2010/main" val="175236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E1E21-98E7-6043-A060-DCDE9AEDBA45}"/>
              </a:ext>
            </a:extLst>
          </p:cNvPr>
          <p:cNvSpPr txBox="1"/>
          <p:nvPr/>
        </p:nvSpPr>
        <p:spPr>
          <a:xfrm>
            <a:off x="4058336" y="3989588"/>
            <a:ext cx="636547" cy="274320"/>
          </a:xfrm>
          <a:prstGeom prst="rect">
            <a:avLst/>
          </a:prstGeom>
          <a:noFill/>
        </p:spPr>
        <p:txBody>
          <a:bodyPr wrap="square" lIns="0" tIns="0" rIns="0" bIns="0" rtlCol="0" anchor="t">
            <a:noAutofit/>
          </a:bodyPr>
          <a:lstStyle/>
          <a:p>
            <a:pPr algn="ctr"/>
            <a:r>
              <a:rPr lang="en-US" sz="800" b="1" dirty="0"/>
              <a:t>Network Load Balancer</a:t>
            </a:r>
            <a:endParaRPr lang="en-US" sz="1400" b="1" dirty="0"/>
          </a:p>
        </p:txBody>
      </p:sp>
      <p:pic>
        <p:nvPicPr>
          <p:cNvPr id="6" name="Picture 5">
            <a:extLst>
              <a:ext uri="{FF2B5EF4-FFF2-40B4-BE49-F238E27FC236}">
                <a16:creationId xmlns:a16="http://schemas.microsoft.com/office/drawing/2014/main" id="{5BD1973A-5D7D-A544-BD27-05724C967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790" y="3312816"/>
            <a:ext cx="543639" cy="564958"/>
          </a:xfrm>
          <a:prstGeom prst="rect">
            <a:avLst/>
          </a:prstGeom>
        </p:spPr>
      </p:pic>
      <p:sp>
        <p:nvSpPr>
          <p:cNvPr id="7" name="Rounded Rectangle 6">
            <a:extLst>
              <a:ext uri="{FF2B5EF4-FFF2-40B4-BE49-F238E27FC236}">
                <a16:creationId xmlns:a16="http://schemas.microsoft.com/office/drawing/2014/main" id="{C5991202-05C7-E548-9126-C53182910139}"/>
              </a:ext>
            </a:extLst>
          </p:cNvPr>
          <p:cNvSpPr/>
          <p:nvPr/>
        </p:nvSpPr>
        <p:spPr>
          <a:xfrm>
            <a:off x="2209504" y="1931353"/>
            <a:ext cx="4393887" cy="271182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8" name="Picture 7">
            <a:extLst>
              <a:ext uri="{FF2B5EF4-FFF2-40B4-BE49-F238E27FC236}">
                <a16:creationId xmlns:a16="http://schemas.microsoft.com/office/drawing/2014/main" id="{14E3BD4C-EA7B-7543-B7D6-E528CB5C1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373" y="1668928"/>
            <a:ext cx="599170" cy="391125"/>
          </a:xfrm>
          <a:prstGeom prst="rect">
            <a:avLst/>
          </a:prstGeom>
        </p:spPr>
      </p:pic>
      <p:sp>
        <p:nvSpPr>
          <p:cNvPr id="9" name="TextBox 8">
            <a:extLst>
              <a:ext uri="{FF2B5EF4-FFF2-40B4-BE49-F238E27FC236}">
                <a16:creationId xmlns:a16="http://schemas.microsoft.com/office/drawing/2014/main" id="{2DCEB407-3889-9345-AE19-FE7449D4F144}"/>
              </a:ext>
            </a:extLst>
          </p:cNvPr>
          <p:cNvSpPr txBox="1"/>
          <p:nvPr/>
        </p:nvSpPr>
        <p:spPr>
          <a:xfrm>
            <a:off x="1016046" y="4063462"/>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10" name="Picture 9">
            <a:extLst>
              <a:ext uri="{FF2B5EF4-FFF2-40B4-BE49-F238E27FC236}">
                <a16:creationId xmlns:a16="http://schemas.microsoft.com/office/drawing/2014/main" id="{C4CDD73F-73AB-5948-8496-F74DD49E7B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955" y="3454056"/>
            <a:ext cx="532112" cy="423718"/>
          </a:xfrm>
          <a:prstGeom prst="rect">
            <a:avLst/>
          </a:prstGeom>
        </p:spPr>
      </p:pic>
      <p:sp>
        <p:nvSpPr>
          <p:cNvPr id="11" name="TextBox 10">
            <a:extLst>
              <a:ext uri="{FF2B5EF4-FFF2-40B4-BE49-F238E27FC236}">
                <a16:creationId xmlns:a16="http://schemas.microsoft.com/office/drawing/2014/main" id="{3911FF6F-7D1B-B14F-931F-B7D00463D367}"/>
              </a:ext>
            </a:extLst>
          </p:cNvPr>
          <p:cNvSpPr txBox="1"/>
          <p:nvPr/>
        </p:nvSpPr>
        <p:spPr>
          <a:xfrm>
            <a:off x="6284488" y="2328899"/>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12" name="TextBox 11">
            <a:extLst>
              <a:ext uri="{FF2B5EF4-FFF2-40B4-BE49-F238E27FC236}">
                <a16:creationId xmlns:a16="http://schemas.microsoft.com/office/drawing/2014/main" id="{C7E9F662-C56E-4249-B7C7-0C9E09FFA143}"/>
              </a:ext>
            </a:extLst>
          </p:cNvPr>
          <p:cNvSpPr txBox="1"/>
          <p:nvPr/>
        </p:nvSpPr>
        <p:spPr>
          <a:xfrm>
            <a:off x="1888327" y="4063462"/>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13" name="Picture 12">
            <a:extLst>
              <a:ext uri="{FF2B5EF4-FFF2-40B4-BE49-F238E27FC236}">
                <a16:creationId xmlns:a16="http://schemas.microsoft.com/office/drawing/2014/main" id="{870CF694-D43F-F54E-A725-360A16E3A2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9269" y="3385960"/>
            <a:ext cx="538196" cy="564237"/>
          </a:xfrm>
          <a:prstGeom prst="rect">
            <a:avLst/>
          </a:prstGeom>
        </p:spPr>
      </p:pic>
      <p:pic>
        <p:nvPicPr>
          <p:cNvPr id="14" name="Picture 13">
            <a:extLst>
              <a:ext uri="{FF2B5EF4-FFF2-40B4-BE49-F238E27FC236}">
                <a16:creationId xmlns:a16="http://schemas.microsoft.com/office/drawing/2014/main" id="{64E29361-5891-9147-B42C-2F045D3022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4293" y="1649234"/>
            <a:ext cx="538196" cy="564237"/>
          </a:xfrm>
          <a:prstGeom prst="rect">
            <a:avLst/>
          </a:prstGeom>
        </p:spPr>
      </p:pic>
      <p:sp>
        <p:nvSpPr>
          <p:cNvPr id="16" name="TextBox 15">
            <a:extLst>
              <a:ext uri="{FF2B5EF4-FFF2-40B4-BE49-F238E27FC236}">
                <a16:creationId xmlns:a16="http://schemas.microsoft.com/office/drawing/2014/main" id="{364E065F-3C88-8445-AAF2-D4C70C6A83DD}"/>
              </a:ext>
            </a:extLst>
          </p:cNvPr>
          <p:cNvSpPr txBox="1"/>
          <p:nvPr/>
        </p:nvSpPr>
        <p:spPr>
          <a:xfrm>
            <a:off x="5617958" y="3996873"/>
            <a:ext cx="640080"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17" name="Picture 16">
            <a:extLst>
              <a:ext uri="{FF2B5EF4-FFF2-40B4-BE49-F238E27FC236}">
                <a16:creationId xmlns:a16="http://schemas.microsoft.com/office/drawing/2014/main" id="{EF31A93A-2DEF-D24B-A217-1426730BB6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5608" y="3309310"/>
            <a:ext cx="544781" cy="575047"/>
          </a:xfrm>
          <a:prstGeom prst="rect">
            <a:avLst/>
          </a:prstGeom>
        </p:spPr>
      </p:pic>
      <p:pic>
        <p:nvPicPr>
          <p:cNvPr id="19" name="Picture 18">
            <a:extLst>
              <a:ext uri="{FF2B5EF4-FFF2-40B4-BE49-F238E27FC236}">
                <a16:creationId xmlns:a16="http://schemas.microsoft.com/office/drawing/2014/main" id="{DC81ADF3-DBF4-3B43-9420-BB8D9EFFA2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00667" y="1464495"/>
            <a:ext cx="521366" cy="625640"/>
          </a:xfrm>
          <a:prstGeom prst="rect">
            <a:avLst/>
          </a:prstGeom>
        </p:spPr>
      </p:pic>
      <p:sp>
        <p:nvSpPr>
          <p:cNvPr id="20" name="TextBox 19">
            <a:extLst>
              <a:ext uri="{FF2B5EF4-FFF2-40B4-BE49-F238E27FC236}">
                <a16:creationId xmlns:a16="http://schemas.microsoft.com/office/drawing/2014/main" id="{628B4D01-4785-C645-BDDF-3C88BD0D7BB8}"/>
              </a:ext>
            </a:extLst>
          </p:cNvPr>
          <p:cNvSpPr txBox="1"/>
          <p:nvPr/>
        </p:nvSpPr>
        <p:spPr>
          <a:xfrm>
            <a:off x="4642954" y="1645719"/>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cxnSp>
        <p:nvCxnSpPr>
          <p:cNvPr id="22" name="Straight Arrow Connector 21">
            <a:extLst>
              <a:ext uri="{FF2B5EF4-FFF2-40B4-BE49-F238E27FC236}">
                <a16:creationId xmlns:a16="http://schemas.microsoft.com/office/drawing/2014/main" id="{4EB83ADF-30AA-5641-A098-7C2A73283AC8}"/>
              </a:ext>
            </a:extLst>
          </p:cNvPr>
          <p:cNvCxnSpPr>
            <a:cxnSpLocks/>
            <a:stCxn id="19" idx="2"/>
            <a:endCxn id="6" idx="0"/>
          </p:cNvCxnSpPr>
          <p:nvPr/>
        </p:nvCxnSpPr>
        <p:spPr>
          <a:xfrm>
            <a:off x="4361350" y="2090135"/>
            <a:ext cx="15260" cy="122268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270F779-C814-6942-8257-BB04B91131B7}"/>
              </a:ext>
            </a:extLst>
          </p:cNvPr>
          <p:cNvSpPr txBox="1"/>
          <p:nvPr/>
        </p:nvSpPr>
        <p:spPr>
          <a:xfrm>
            <a:off x="4391794" y="2410908"/>
            <a:ext cx="673582" cy="246221"/>
          </a:xfrm>
          <a:prstGeom prst="rect">
            <a:avLst/>
          </a:prstGeom>
          <a:noFill/>
        </p:spPr>
        <p:txBody>
          <a:bodyPr wrap="none" rtlCol="0">
            <a:spAutoFit/>
          </a:bodyPr>
          <a:lstStyle/>
          <a:p>
            <a:r>
              <a:rPr lang="en-US" sz="1000" dirty="0" err="1"/>
              <a:t>Vpc</a:t>
            </a:r>
            <a:r>
              <a:rPr lang="en-US" sz="1000" dirty="0"/>
              <a:t> Link</a:t>
            </a:r>
          </a:p>
        </p:txBody>
      </p:sp>
      <p:cxnSp>
        <p:nvCxnSpPr>
          <p:cNvPr id="29" name="Straight Arrow Connector 28">
            <a:extLst>
              <a:ext uri="{FF2B5EF4-FFF2-40B4-BE49-F238E27FC236}">
                <a16:creationId xmlns:a16="http://schemas.microsoft.com/office/drawing/2014/main" id="{A78C3244-250D-1C4C-8AD9-BFF1BBA38A3C}"/>
              </a:ext>
            </a:extLst>
          </p:cNvPr>
          <p:cNvCxnSpPr>
            <a:cxnSpLocks/>
            <a:stCxn id="17" idx="1"/>
            <a:endCxn id="6" idx="3"/>
          </p:cNvCxnSpPr>
          <p:nvPr/>
        </p:nvCxnSpPr>
        <p:spPr>
          <a:xfrm flipH="1" flipV="1">
            <a:off x="4648429" y="3595295"/>
            <a:ext cx="1017179" cy="15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072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a:t>
            </a:r>
          </a:p>
        </p:txBody>
      </p:sp>
      <p:cxnSp>
        <p:nvCxnSpPr>
          <p:cNvPr id="20" name="Straight Connector 19"/>
          <p:cNvCxnSpPr/>
          <p:nvPr/>
        </p:nvCxnSpPr>
        <p:spPr>
          <a:xfrm>
            <a:off x="35111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459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45868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701" y="681263"/>
            <a:ext cx="544780" cy="653736"/>
          </a:xfrm>
          <a:prstGeom prst="rect">
            <a:avLst/>
          </a:prstGeom>
        </p:spPr>
      </p:pic>
      <p:sp>
        <p:nvSpPr>
          <p:cNvPr id="87" name="TextBox 86"/>
          <p:cNvSpPr txBox="1"/>
          <p:nvPr/>
        </p:nvSpPr>
        <p:spPr>
          <a:xfrm>
            <a:off x="2639746" y="2528140"/>
            <a:ext cx="640080" cy="274320"/>
          </a:xfrm>
          <a:prstGeom prst="rect">
            <a:avLst/>
          </a:prstGeom>
          <a:noFill/>
        </p:spPr>
        <p:txBody>
          <a:bodyPr wrap="square" lIns="0" tIns="0" rIns="0" bIns="0" rtlCol="0" anchor="t">
            <a:noAutofit/>
          </a:bodyPr>
          <a:lstStyle/>
          <a:p>
            <a:pPr algn="ctr"/>
            <a:r>
              <a:rPr lang="en-US" sz="800" b="1" dirty="0"/>
              <a:t>archive</a:t>
            </a:r>
            <a:endParaRPr lang="en-US" sz="1400" b="1" dirty="0"/>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85" y="1867193"/>
            <a:ext cx="404959" cy="521774"/>
          </a:xfrm>
          <a:prstGeom prst="rect">
            <a:avLst/>
          </a:prstGeom>
        </p:spPr>
      </p:pic>
      <p:sp>
        <p:nvSpPr>
          <p:cNvPr id="89" name="TextBox 88"/>
          <p:cNvSpPr txBox="1"/>
          <p:nvPr/>
        </p:nvSpPr>
        <p:spPr>
          <a:xfrm>
            <a:off x="2639746" y="3577781"/>
            <a:ext cx="640080" cy="274320"/>
          </a:xfrm>
          <a:prstGeom prst="rect">
            <a:avLst/>
          </a:prstGeom>
          <a:noFill/>
        </p:spPr>
        <p:txBody>
          <a:bodyPr wrap="square" lIns="0" tIns="0" rIns="0" bIns="0" rtlCol="0" anchor="t">
            <a:noAutofit/>
          </a:bodyPr>
          <a:lstStyle/>
          <a:p>
            <a:pPr algn="ctr"/>
            <a:r>
              <a:rPr lang="en-US" sz="800" b="1" dirty="0"/>
              <a:t>vault</a:t>
            </a:r>
            <a:endParaRPr lang="en-US" sz="1400" b="1" dirty="0"/>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185" y="2916428"/>
            <a:ext cx="398034" cy="555590"/>
          </a:xfrm>
          <a:prstGeom prst="rect">
            <a:avLst/>
          </a:prstGeom>
        </p:spPr>
      </p:pic>
      <p:sp>
        <p:nvSpPr>
          <p:cNvPr id="291" name="TextBox 290"/>
          <p:cNvSpPr txBox="1"/>
          <p:nvPr/>
        </p:nvSpPr>
        <p:spPr>
          <a:xfrm>
            <a:off x="2602852" y="1360220"/>
            <a:ext cx="731520" cy="155632"/>
          </a:xfrm>
          <a:prstGeom prst="rect">
            <a:avLst/>
          </a:prstGeom>
          <a:noFill/>
        </p:spPr>
        <p:txBody>
          <a:bodyPr wrap="square" lIns="0" tIns="0" rIns="0" bIns="0" rtlCol="0" anchor="t">
            <a:noAutofit/>
          </a:bodyPr>
          <a:lstStyle/>
          <a:p>
            <a:pPr algn="ctr"/>
            <a:r>
              <a:rPr lang="en-US" sz="1000" b="1" dirty="0"/>
              <a:t>Amazon Glacier</a:t>
            </a:r>
            <a:endParaRPr lang="en-US" b="1" dirty="0"/>
          </a:p>
        </p:txBody>
      </p:sp>
      <p:cxnSp>
        <p:nvCxnSpPr>
          <p:cNvPr id="292" name="Straight Connector 291"/>
          <p:cNvCxnSpPr/>
          <p:nvPr/>
        </p:nvCxnSpPr>
        <p:spPr>
          <a:xfrm>
            <a:off x="24885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78" y="709358"/>
            <a:ext cx="521367" cy="625640"/>
          </a:xfrm>
          <a:prstGeom prst="rect">
            <a:avLst/>
          </a:prstGeom>
        </p:spPr>
      </p:pic>
      <p:sp>
        <p:nvSpPr>
          <p:cNvPr id="8" name="TextBox 7"/>
          <p:cNvSpPr txBox="1"/>
          <p:nvPr/>
        </p:nvSpPr>
        <p:spPr>
          <a:xfrm>
            <a:off x="497992" y="2540805"/>
            <a:ext cx="640080" cy="274320"/>
          </a:xfrm>
          <a:prstGeom prst="rect">
            <a:avLst/>
          </a:prstGeom>
          <a:noFill/>
        </p:spPr>
        <p:txBody>
          <a:bodyPr wrap="square" lIns="0" tIns="0" rIns="0" bIns="0" rtlCol="0" anchor="t">
            <a:noAutofit/>
          </a:bodyPr>
          <a:lstStyle/>
          <a:p>
            <a:pPr algn="ctr"/>
            <a:r>
              <a:rPr lang="en-US" sz="800" b="1" dirty="0"/>
              <a:t>bucket</a:t>
            </a:r>
            <a:endParaRPr lang="en-US" sz="1400"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224" y="1867192"/>
            <a:ext cx="503140" cy="521774"/>
          </a:xfrm>
          <a:prstGeom prst="rect">
            <a:avLst/>
          </a:prstGeom>
        </p:spPr>
      </p:pic>
      <p:sp>
        <p:nvSpPr>
          <p:cNvPr id="10" name="TextBox 9"/>
          <p:cNvSpPr txBox="1"/>
          <p:nvPr/>
        </p:nvSpPr>
        <p:spPr>
          <a:xfrm>
            <a:off x="497992" y="3577781"/>
            <a:ext cx="640080" cy="274320"/>
          </a:xfrm>
          <a:prstGeom prst="rect">
            <a:avLst/>
          </a:prstGeom>
          <a:noFill/>
        </p:spPr>
        <p:txBody>
          <a:bodyPr wrap="square" lIns="0" tIns="0" rIns="0" bIns="0" rtlCol="0" anchor="t">
            <a:noAutofit/>
          </a:bodyPr>
          <a:lstStyle/>
          <a:p>
            <a:pPr algn="ctr"/>
            <a:r>
              <a:rPr lang="en-US" sz="800" b="1" dirty="0"/>
              <a:t>bucket with objects</a:t>
            </a:r>
            <a:endParaRPr lang="en-US" sz="1400" b="1"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376" y="2906352"/>
            <a:ext cx="543745" cy="563883"/>
          </a:xfrm>
          <a:prstGeom prst="rect">
            <a:avLst/>
          </a:prstGeom>
        </p:spPr>
      </p:pic>
      <p:sp>
        <p:nvSpPr>
          <p:cNvPr id="12" name="TextBox 11"/>
          <p:cNvSpPr txBox="1"/>
          <p:nvPr/>
        </p:nvSpPr>
        <p:spPr>
          <a:xfrm>
            <a:off x="489446" y="4664432"/>
            <a:ext cx="640080" cy="274320"/>
          </a:xfrm>
          <a:prstGeom prst="rect">
            <a:avLst/>
          </a:prstGeom>
          <a:noFill/>
        </p:spPr>
        <p:txBody>
          <a:bodyPr wrap="square" lIns="0" tIns="0" rIns="0" bIns="0" rtlCol="0" anchor="t">
            <a:noAutofit/>
          </a:bodyPr>
          <a:lstStyle/>
          <a:p>
            <a:pPr algn="ctr"/>
            <a:r>
              <a:rPr lang="en-US" sz="800" b="1" dirty="0"/>
              <a:t>object</a:t>
            </a:r>
            <a:endParaRPr lang="en-US" sz="1400" b="1"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218" y="4065390"/>
            <a:ext cx="359680" cy="388076"/>
          </a:xfrm>
          <a:prstGeom prst="rect">
            <a:avLst/>
          </a:prstGeom>
        </p:spPr>
      </p:pic>
      <p:sp>
        <p:nvSpPr>
          <p:cNvPr id="348" name="TextBox 347"/>
          <p:cNvSpPr txBox="1"/>
          <p:nvPr/>
        </p:nvSpPr>
        <p:spPr>
          <a:xfrm>
            <a:off x="454119"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S3</a:t>
            </a:r>
            <a:endParaRPr lang="en-US" b="1" dirty="0"/>
          </a:p>
        </p:txBody>
      </p:sp>
      <p:cxnSp>
        <p:nvCxnSpPr>
          <p:cNvPr id="349" name="Straight Connector 348"/>
          <p:cNvCxnSpPr/>
          <p:nvPr/>
        </p:nvCxnSpPr>
        <p:spPr>
          <a:xfrm>
            <a:off x="3398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18794"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0308"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714" y="698794"/>
            <a:ext cx="543291" cy="641262"/>
          </a:xfrm>
          <a:prstGeom prst="rect">
            <a:avLst/>
          </a:prstGeom>
        </p:spPr>
      </p:pic>
      <p:sp>
        <p:nvSpPr>
          <p:cNvPr id="351" name="TextBox 350"/>
          <p:cNvSpPr txBox="1"/>
          <p:nvPr/>
        </p:nvSpPr>
        <p:spPr>
          <a:xfrm>
            <a:off x="4609508"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cxnSp>
        <p:nvCxnSpPr>
          <p:cNvPr id="352" name="Straight Connector 351"/>
          <p:cNvCxnSpPr/>
          <p:nvPr/>
        </p:nvCxnSpPr>
        <p:spPr>
          <a:xfrm>
            <a:off x="46490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3302" y="708269"/>
            <a:ext cx="543292" cy="651950"/>
          </a:xfrm>
          <a:prstGeom prst="rect">
            <a:avLst/>
          </a:prstGeom>
        </p:spPr>
      </p:pic>
      <p:sp>
        <p:nvSpPr>
          <p:cNvPr id="76" name="TextBox 75"/>
          <p:cNvSpPr txBox="1"/>
          <p:nvPr/>
        </p:nvSpPr>
        <p:spPr>
          <a:xfrm>
            <a:off x="3718969" y="4661460"/>
            <a:ext cx="640080" cy="274320"/>
          </a:xfrm>
          <a:prstGeom prst="rect">
            <a:avLst/>
          </a:prstGeom>
          <a:noFill/>
        </p:spPr>
        <p:txBody>
          <a:bodyPr wrap="square" lIns="0" tIns="0" rIns="0" bIns="0" rtlCol="0" anchor="t">
            <a:noAutofit/>
          </a:bodyPr>
          <a:lstStyle/>
          <a:p>
            <a:pPr algn="ctr"/>
            <a:r>
              <a:rPr lang="en-US" sz="800" b="1" dirty="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80" y="3998442"/>
            <a:ext cx="420534" cy="513987"/>
          </a:xfrm>
          <a:prstGeom prst="rect">
            <a:avLst/>
          </a:prstGeom>
        </p:spPr>
      </p:pic>
      <p:sp>
        <p:nvSpPr>
          <p:cNvPr id="78" name="TextBox 77"/>
          <p:cNvSpPr txBox="1"/>
          <p:nvPr/>
        </p:nvSpPr>
        <p:spPr>
          <a:xfrm>
            <a:off x="3727515" y="3577781"/>
            <a:ext cx="640080" cy="274320"/>
          </a:xfrm>
          <a:prstGeom prst="rect">
            <a:avLst/>
          </a:prstGeom>
          <a:noFill/>
        </p:spPr>
        <p:txBody>
          <a:bodyPr wrap="square" lIns="0" tIns="0" rIns="0" bIns="0" rtlCol="0" anchor="t">
            <a:noAutofit/>
          </a:bodyPr>
          <a:lstStyle/>
          <a:p>
            <a:pPr algn="ctr"/>
            <a:r>
              <a:rPr lang="en-US" sz="800" b="1" dirty="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9135" y="2906352"/>
            <a:ext cx="461358" cy="563883"/>
          </a:xfrm>
          <a:prstGeom prst="rect">
            <a:avLst/>
          </a:prstGeom>
        </p:spPr>
      </p:pic>
      <p:sp>
        <p:nvSpPr>
          <p:cNvPr id="72" name="TextBox 71"/>
          <p:cNvSpPr txBox="1"/>
          <p:nvPr/>
        </p:nvSpPr>
        <p:spPr>
          <a:xfrm>
            <a:off x="3718969" y="2526939"/>
            <a:ext cx="640080" cy="274320"/>
          </a:xfrm>
          <a:prstGeom prst="rect">
            <a:avLst/>
          </a:prstGeom>
          <a:noFill/>
        </p:spPr>
        <p:txBody>
          <a:bodyPr wrap="square" lIns="0" tIns="0" rIns="0" bIns="0" rtlCol="0" anchor="t">
            <a:noAutofit/>
          </a:bodyPr>
          <a:lstStyle/>
          <a:p>
            <a:pPr algn="ctr"/>
            <a:r>
              <a:rPr lang="en-US" sz="800" b="1" dirty="0"/>
              <a:t>cached volume</a:t>
            </a:r>
            <a:endParaRPr lang="en-US" sz="1400" b="1" dirty="0"/>
          </a:p>
        </p:txBody>
      </p:sp>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5888" y="1846137"/>
            <a:ext cx="461358" cy="563883"/>
          </a:xfrm>
          <a:prstGeom prst="rect">
            <a:avLst/>
          </a:prstGeom>
        </p:spPr>
      </p:pic>
      <p:sp>
        <p:nvSpPr>
          <p:cNvPr id="381" name="TextBox 380"/>
          <p:cNvSpPr txBox="1"/>
          <p:nvPr/>
        </p:nvSpPr>
        <p:spPr>
          <a:xfrm>
            <a:off x="3548469" y="1360220"/>
            <a:ext cx="942488" cy="155632"/>
          </a:xfrm>
          <a:prstGeom prst="rect">
            <a:avLst/>
          </a:prstGeom>
          <a:noFill/>
        </p:spPr>
        <p:txBody>
          <a:bodyPr wrap="square" lIns="0" tIns="0" rIns="0" bIns="0" rtlCol="0" anchor="t">
            <a:noAutofit/>
          </a:bodyPr>
          <a:lstStyle/>
          <a:p>
            <a:pPr algn="ctr"/>
            <a:r>
              <a:rPr lang="en-US" sz="1000" b="1" dirty="0"/>
              <a:t>AWS Storage Gateway</a:t>
            </a:r>
            <a:endParaRPr lang="en-US" b="1" dirty="0"/>
          </a:p>
        </p:txBody>
      </p:sp>
      <p:cxnSp>
        <p:nvCxnSpPr>
          <p:cNvPr id="382" name="Straight Connector 381"/>
          <p:cNvCxnSpPr/>
          <p:nvPr/>
        </p:nvCxnSpPr>
        <p:spPr>
          <a:xfrm>
            <a:off x="3577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26989" y="686643"/>
            <a:ext cx="543292" cy="651950"/>
          </a:xfrm>
          <a:prstGeom prst="rect">
            <a:avLst/>
          </a:prstGeom>
        </p:spPr>
      </p:pic>
      <p:sp>
        <p:nvSpPr>
          <p:cNvPr id="284" name="TextBox 283"/>
          <p:cNvSpPr txBox="1"/>
          <p:nvPr/>
        </p:nvSpPr>
        <p:spPr>
          <a:xfrm>
            <a:off x="1416428" y="1360220"/>
            <a:ext cx="980160" cy="155632"/>
          </a:xfrm>
          <a:prstGeom prst="rect">
            <a:avLst/>
          </a:prstGeom>
          <a:noFill/>
        </p:spPr>
        <p:txBody>
          <a:bodyPr wrap="square" lIns="0" tIns="0" rIns="0" bIns="0" rtlCol="0" anchor="t">
            <a:noAutofit/>
          </a:bodyPr>
          <a:lstStyle/>
          <a:p>
            <a:pPr algn="ctr"/>
            <a:r>
              <a:rPr lang="en-US" sz="1000" b="1" dirty="0"/>
              <a:t>Amazon </a:t>
            </a:r>
          </a:p>
          <a:p>
            <a:pPr algn="ctr"/>
            <a:r>
              <a:rPr lang="en-US" sz="1000" b="1" dirty="0"/>
              <a:t>EFS</a:t>
            </a:r>
          </a:p>
        </p:txBody>
      </p:sp>
      <p:cxnSp>
        <p:nvCxnSpPr>
          <p:cNvPr id="285" name="Straight Connector 284"/>
          <p:cNvCxnSpPr/>
          <p:nvPr/>
        </p:nvCxnSpPr>
        <p:spPr>
          <a:xfrm>
            <a:off x="141280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586468" y="2531572"/>
            <a:ext cx="640080" cy="274320"/>
          </a:xfrm>
          <a:prstGeom prst="rect">
            <a:avLst/>
          </a:prstGeom>
          <a:noFill/>
        </p:spPr>
        <p:txBody>
          <a:bodyPr wrap="square" lIns="0" tIns="0" rIns="0" bIns="0" rtlCol="0" anchor="t">
            <a:noAutofit/>
          </a:bodyPr>
          <a:lstStyle/>
          <a:p>
            <a:pPr algn="ctr"/>
            <a:r>
              <a:rPr lang="en-US" sz="800" b="1" dirty="0"/>
              <a:t>file system</a:t>
            </a:r>
            <a:endParaRPr lang="en-US" sz="1400" b="1" dirty="0"/>
          </a:p>
        </p:txBody>
      </p:sp>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4618" y="1906086"/>
            <a:ext cx="503781" cy="455028"/>
          </a:xfrm>
          <a:prstGeom prst="rect">
            <a:avLst/>
          </a:prstGeom>
        </p:spPr>
      </p:pic>
      <p:cxnSp>
        <p:nvCxnSpPr>
          <p:cNvPr id="81" name="Straight Connector 80"/>
          <p:cNvCxnSpPr/>
          <p:nvPr/>
        </p:nvCxnSpPr>
        <p:spPr>
          <a:xfrm>
            <a:off x="567272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30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661078" y="2509786"/>
            <a:ext cx="899042" cy="274320"/>
          </a:xfrm>
          <a:prstGeom prst="rect">
            <a:avLst/>
          </a:prstGeom>
          <a:noFill/>
        </p:spPr>
        <p:txBody>
          <a:bodyPr wrap="square" lIns="0" tIns="0" rIns="0" bIns="0" rtlCol="0" anchor="t">
            <a:noAutofit/>
          </a:bodyPr>
          <a:lstStyle/>
          <a:p>
            <a:pPr algn="ctr"/>
            <a:r>
              <a:rPr lang="en-US" sz="800" b="1" dirty="0"/>
              <a:t>Amazon EBS</a:t>
            </a:r>
            <a:endParaRPr lang="en-US" sz="1400" b="1" dirty="0"/>
          </a:p>
        </p:txBody>
      </p:sp>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26444" y="1854526"/>
            <a:ext cx="368310" cy="514100"/>
          </a:xfrm>
          <a:prstGeom prst="rect">
            <a:avLst/>
          </a:prstGeom>
        </p:spPr>
      </p:pic>
      <p:sp>
        <p:nvSpPr>
          <p:cNvPr id="59" name="TextBox 58"/>
          <p:cNvSpPr txBox="1"/>
          <p:nvPr/>
        </p:nvSpPr>
        <p:spPr>
          <a:xfrm>
            <a:off x="5790559" y="4609819"/>
            <a:ext cx="640080" cy="274320"/>
          </a:xfrm>
          <a:prstGeom prst="rect">
            <a:avLst/>
          </a:prstGeom>
          <a:noFill/>
        </p:spPr>
        <p:txBody>
          <a:bodyPr wrap="square" lIns="0" tIns="0" rIns="0" bIns="0" rtlCol="0" anchor="t">
            <a:noAutofit/>
          </a:bodyPr>
          <a:lstStyle/>
          <a:p>
            <a:pPr algn="ctr"/>
            <a:r>
              <a:rPr lang="en-US" sz="800" b="1" dirty="0"/>
              <a:t>volume</a:t>
            </a:r>
            <a:endParaRPr lang="en-US" sz="1400" b="1" dirty="0"/>
          </a:p>
        </p:txBody>
      </p:sp>
      <p:pic>
        <p:nvPicPr>
          <p:cNvPr id="60" name="Picture 5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11582" y="3948466"/>
            <a:ext cx="398034" cy="555590"/>
          </a:xfrm>
          <a:prstGeom prst="rect">
            <a:avLst/>
          </a:prstGeom>
        </p:spPr>
      </p:pic>
      <p:sp>
        <p:nvSpPr>
          <p:cNvPr id="64" name="TextBox 63"/>
          <p:cNvSpPr txBox="1"/>
          <p:nvPr/>
        </p:nvSpPr>
        <p:spPr>
          <a:xfrm>
            <a:off x="5790559" y="3565046"/>
            <a:ext cx="640080" cy="274320"/>
          </a:xfrm>
          <a:prstGeom prst="rect">
            <a:avLst/>
          </a:prstGeom>
          <a:noFill/>
        </p:spPr>
        <p:txBody>
          <a:bodyPr wrap="square" lIns="0" tIns="0" rIns="0" bIns="0" rtlCol="0" anchor="t">
            <a:noAutofit/>
          </a:bodyPr>
          <a:lstStyle/>
          <a:p>
            <a:pPr algn="ctr"/>
            <a:r>
              <a:rPr lang="en-US" sz="800" b="1" dirty="0"/>
              <a:t>snapshot</a:t>
            </a:r>
            <a:endParaRPr lang="en-US" sz="1400" b="1" dirty="0"/>
          </a:p>
        </p:txBody>
      </p:sp>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0332" y="2916587"/>
            <a:ext cx="420534" cy="513986"/>
          </a:xfrm>
          <a:prstGeom prst="rect">
            <a:avLst/>
          </a:prstGeom>
        </p:spPr>
      </p:pic>
      <p:sp>
        <p:nvSpPr>
          <p:cNvPr id="52" name="TextBox 51"/>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9033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a:t>Database</a:t>
            </a:r>
          </a:p>
        </p:txBody>
      </p:sp>
      <p:cxnSp>
        <p:nvCxnSpPr>
          <p:cNvPr id="65" name="Straight Connector 64"/>
          <p:cNvCxnSpPr/>
          <p:nvPr/>
        </p:nvCxnSpPr>
        <p:spPr>
          <a:xfrm>
            <a:off x="75961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635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034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379940" y="709817"/>
            <a:ext cx="1643017" cy="4225614"/>
            <a:chOff x="365197" y="709817"/>
            <a:chExt cx="1643017" cy="42256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item</a:t>
              </a:r>
              <a:endParaRPr lang="en-US" sz="1400" b="1" dirty="0"/>
            </a:p>
          </p:txBody>
        </p:sp>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a:t>items</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a:t>attribute</a:t>
              </a:r>
              <a:endParaRPr lang="en-US" sz="1400" b="1" dirty="0"/>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a:t>attributes</a:t>
              </a:r>
              <a:endParaRPr lang="en-US" sz="1400" b="1" dirty="0"/>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a:t>global secondary index</a:t>
              </a:r>
              <a:endParaRPr lang="en-US" sz="1400" b="1" spc="-50" dirty="0"/>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a:t>table</a:t>
              </a:r>
              <a:endParaRPr lang="en-US" sz="1400" b="1" dirty="0"/>
            </a:p>
          </p:txBody>
        </p:sp>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4982" y="690987"/>
            <a:ext cx="548639" cy="647575"/>
          </a:xfrm>
          <a:prstGeom prst="rect">
            <a:avLst/>
          </a:prstGeom>
        </p:spPr>
      </p:pic>
      <p:sp>
        <p:nvSpPr>
          <p:cNvPr id="69" name="TextBox 68"/>
          <p:cNvSpPr txBox="1"/>
          <p:nvPr/>
        </p:nvSpPr>
        <p:spPr>
          <a:xfrm>
            <a:off x="7829128" y="2534480"/>
            <a:ext cx="640080" cy="274320"/>
          </a:xfrm>
          <a:prstGeom prst="rect">
            <a:avLst/>
          </a:prstGeom>
          <a:noFill/>
        </p:spPr>
        <p:txBody>
          <a:bodyPr wrap="square" lIns="0" tIns="0" rIns="0" bIns="0" rtlCol="0" anchor="t">
            <a:noAutofit/>
          </a:bodyPr>
          <a:lstStyle/>
          <a:p>
            <a:pPr algn="ctr"/>
            <a:r>
              <a:rPr lang="en-US" sz="800" b="1" dirty="0"/>
              <a:t>cache node</a:t>
            </a:r>
            <a:endParaRPr lang="en-US" sz="1400" b="1" dirty="0"/>
          </a:p>
        </p:txBody>
      </p:sp>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2482" y="1859873"/>
            <a:ext cx="511724" cy="530676"/>
          </a:xfrm>
          <a:prstGeom prst="rect">
            <a:avLst/>
          </a:prstGeom>
        </p:spPr>
      </p:pic>
      <p:sp>
        <p:nvSpPr>
          <p:cNvPr id="73" name="TextBox 72"/>
          <p:cNvSpPr txBox="1"/>
          <p:nvPr/>
        </p:nvSpPr>
        <p:spPr>
          <a:xfrm>
            <a:off x="7829128" y="3588345"/>
            <a:ext cx="640080" cy="274320"/>
          </a:xfrm>
          <a:prstGeom prst="rect">
            <a:avLst/>
          </a:prstGeom>
          <a:noFill/>
        </p:spPr>
        <p:txBody>
          <a:bodyPr wrap="square" lIns="0" tIns="0" rIns="0" bIns="0" rtlCol="0" anchor="t">
            <a:noAutofit/>
          </a:bodyPr>
          <a:lstStyle/>
          <a:p>
            <a:pPr algn="ctr"/>
            <a:r>
              <a:rPr lang="en-US" sz="800" b="1" dirty="0" err="1"/>
              <a:t>Memcached</a:t>
            </a:r>
            <a:endParaRPr lang="en-US" sz="1400" b="1"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5726" y="2929137"/>
            <a:ext cx="494088" cy="512387"/>
          </a:xfrm>
          <a:prstGeom prst="rect">
            <a:avLst/>
          </a:prstGeom>
        </p:spPr>
      </p:pic>
      <p:sp>
        <p:nvSpPr>
          <p:cNvPr id="77" name="TextBox 76"/>
          <p:cNvSpPr txBox="1"/>
          <p:nvPr/>
        </p:nvSpPr>
        <p:spPr>
          <a:xfrm>
            <a:off x="7829128" y="4661111"/>
            <a:ext cx="640080" cy="274320"/>
          </a:xfrm>
          <a:prstGeom prst="rect">
            <a:avLst/>
          </a:prstGeom>
          <a:noFill/>
        </p:spPr>
        <p:txBody>
          <a:bodyPr wrap="square" lIns="0" tIns="0" rIns="0" bIns="0" rtlCol="0" anchor="t">
            <a:noAutofit/>
          </a:bodyPr>
          <a:lstStyle/>
          <a:p>
            <a:pPr algn="ctr"/>
            <a:r>
              <a:rPr lang="en-US" sz="800" b="1" dirty="0" err="1"/>
              <a:t>Redis</a:t>
            </a:r>
            <a:endParaRPr lang="en-US" sz="1400" b="1" dirty="0"/>
          </a:p>
        </p:txBody>
      </p: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9985" y="3997531"/>
            <a:ext cx="494088" cy="512387"/>
          </a:xfrm>
          <a:prstGeom prst="rect">
            <a:avLst/>
          </a:prstGeom>
        </p:spPr>
      </p:pic>
      <p:sp>
        <p:nvSpPr>
          <p:cNvPr id="366" name="TextBox 365"/>
          <p:cNvSpPr txBox="1"/>
          <p:nvPr/>
        </p:nvSpPr>
        <p:spPr>
          <a:xfrm>
            <a:off x="7657249"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a:t>ElastiCache</a:t>
            </a:r>
            <a:endParaRPr lang="en-US" sz="1000" b="1" dirty="0"/>
          </a:p>
        </p:txBody>
      </p:sp>
      <p:cxnSp>
        <p:nvCxnSpPr>
          <p:cNvPr id="367" name="Straight Connector 366"/>
          <p:cNvCxnSpPr/>
          <p:nvPr/>
        </p:nvCxnSpPr>
        <p:spPr>
          <a:xfrm>
            <a:off x="7682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56109" y="718387"/>
            <a:ext cx="3942475" cy="4217044"/>
            <a:chOff x="3141507" y="718387"/>
            <a:chExt cx="3942475" cy="4217044"/>
          </a:xfrm>
        </p:grpSpPr>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instance</a:t>
              </a:r>
              <a:endParaRPr lang="en-US" sz="1400" b="1" dirty="0"/>
            </a:p>
          </p:txBody>
        </p:sp>
        <p:pic>
          <p:nvPicPr>
            <p:cNvPr id="83" name="Picture 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instance</a:t>
              </a:r>
              <a:endParaRPr lang="en-US" sz="1400" b="1" dirty="0"/>
            </a:p>
          </p:txBody>
        </p:sp>
        <p:pic>
          <p:nvPicPr>
            <p:cNvPr id="86" name="Picture 8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a:t>SQL slave</a:t>
              </a:r>
              <a:endParaRPr lang="en-US" sz="1400" b="1" dirty="0"/>
            </a:p>
          </p:txBody>
        </p:sp>
        <p:pic>
          <p:nvPicPr>
            <p:cNvPr id="89" name="Picture 8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a:t>Postgre SQL instance</a:t>
              </a:r>
              <a:endParaRPr lang="en-US" sz="1400" b="1" dirty="0"/>
            </a:p>
          </p:txBody>
        </p:sp>
        <p:pic>
          <p:nvPicPr>
            <p:cNvPr id="129" name="Picture 1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a:t>Oracle DB instance alternate</a:t>
              </a:r>
              <a:endParaRPr lang="en-US" sz="1400" b="1" dirty="0"/>
            </a:p>
          </p:txBody>
        </p:sp>
        <p:pic>
          <p:nvPicPr>
            <p:cNvPr id="133" name="Picture 1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br>
                <a:rPr lang="en-US" sz="800" b="1" spc="-50" dirty="0"/>
              </a:br>
              <a:r>
                <a:rPr lang="en-US" sz="800" b="1" spc="-50" dirty="0"/>
                <a:t>instance standby (multi-AZ)</a:t>
              </a:r>
              <a:endParaRPr lang="en-US" sz="1400" b="1" spc="-50" dirty="0"/>
            </a:p>
          </p:txBody>
        </p:sp>
        <p:pic>
          <p:nvPicPr>
            <p:cNvPr id="84" name="Picture 8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a:t>Oracle DB instance</a:t>
              </a:r>
              <a:endParaRPr lang="en-US" sz="1400" b="1" dirty="0"/>
            </a:p>
          </p:txBody>
        </p:sp>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a:t>PIOP</a:t>
              </a:r>
              <a:endParaRPr lang="en-US" sz="1400" b="1" dirty="0"/>
            </a:p>
          </p:txBody>
        </p:sp>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a:t>MySQL </a:t>
              </a:r>
              <a:br>
                <a:rPr lang="en-US" sz="800" b="1" spc="-60" dirty="0"/>
              </a:br>
              <a:r>
                <a:rPr lang="en-US" sz="800" b="1" spc="-60" dirty="0"/>
                <a:t>instance alternate</a:t>
              </a:r>
              <a:endParaRPr lang="en-US" sz="1400" b="1" spc="-60" dirty="0"/>
            </a:p>
          </p:txBody>
        </p:sp>
        <p:pic>
          <p:nvPicPr>
            <p:cNvPr id="130" name="Picture 1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br>
                <a:rPr lang="en-US" sz="800" b="1" dirty="0"/>
              </a:br>
              <a:r>
                <a:rPr lang="en-US" sz="800" b="1" dirty="0"/>
                <a:t>instance read replica</a:t>
              </a:r>
              <a:endParaRPr lang="en-US" sz="1400" b="1" dirty="0"/>
            </a:p>
          </p:txBody>
        </p:sp>
        <p:pic>
          <p:nvPicPr>
            <p:cNvPr id="85" name="Picture 8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a:t>MS SQL instance</a:t>
              </a:r>
              <a:endParaRPr lang="en-US" sz="1400" b="1" dirty="0"/>
            </a:p>
          </p:txBody>
        </p:sp>
        <p:pic>
          <p:nvPicPr>
            <p:cNvPr id="88" name="Picture 8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a:t>SQL master</a:t>
              </a:r>
              <a:endParaRPr lang="en-US" sz="1400" b="1" dirty="0"/>
            </a:p>
          </p:txBody>
        </p:sp>
        <p:pic>
          <p:nvPicPr>
            <p:cNvPr id="91" name="Picture 9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a:t>MS SQL </a:t>
              </a:r>
              <a:br>
                <a:rPr lang="en-US" sz="800" b="1" spc="-60" dirty="0"/>
              </a:br>
              <a:r>
                <a:rPr lang="en-US" sz="800" b="1" spc="-60" dirty="0"/>
                <a:t>instance alternate</a:t>
              </a:r>
              <a:endParaRPr lang="en-US" sz="1400" b="1" spc="-60" dirty="0"/>
            </a:p>
          </p:txBody>
        </p:sp>
        <p:pic>
          <p:nvPicPr>
            <p:cNvPr id="131" name="Picture 1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RDS</a:t>
              </a:r>
              <a:endParaRPr lang="en-US" b="1" dirty="0"/>
            </a:p>
          </p:txBody>
        </p:sp>
      </p:grpSp>
      <p:sp>
        <p:nvSpPr>
          <p:cNvPr id="67" name="TextBox 66"/>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Database icons continue on next slide</a:t>
            </a:r>
          </a:p>
        </p:txBody>
      </p:sp>
      <p:grpSp>
        <p:nvGrpSpPr>
          <p:cNvPr id="76" name="Group 75"/>
          <p:cNvGrpSpPr/>
          <p:nvPr/>
        </p:nvGrpSpPr>
        <p:grpSpPr>
          <a:xfrm>
            <a:off x="6215092" y="696397"/>
            <a:ext cx="1260268" cy="819455"/>
            <a:chOff x="7281825" y="696397"/>
            <a:chExt cx="1260268" cy="819455"/>
          </a:xfrm>
        </p:grpSpPr>
        <p:pic>
          <p:nvPicPr>
            <p:cNvPr id="81" name="Picture 8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35465" y="696397"/>
              <a:ext cx="548639" cy="620647"/>
            </a:xfrm>
            <a:prstGeom prst="rect">
              <a:avLst/>
            </a:prstGeom>
          </p:spPr>
        </p:pic>
        <p:sp>
          <p:nvSpPr>
            <p:cNvPr id="96" name="TextBox 95"/>
            <p:cNvSpPr txBox="1"/>
            <p:nvPr/>
          </p:nvSpPr>
          <p:spPr>
            <a:xfrm>
              <a:off x="7281825" y="1360220"/>
              <a:ext cx="1260268" cy="155632"/>
            </a:xfrm>
            <a:prstGeom prst="rect">
              <a:avLst/>
            </a:prstGeom>
            <a:noFill/>
          </p:spPr>
          <p:txBody>
            <a:bodyPr wrap="square" lIns="0" tIns="0" rIns="0" bIns="0" rtlCol="0" anchor="t">
              <a:noAutofit/>
            </a:bodyPr>
            <a:lstStyle/>
            <a:p>
              <a:pPr algn="ctr"/>
              <a:r>
                <a:rPr lang="en-US" sz="1000" b="1" dirty="0"/>
                <a:t>Amazon </a:t>
              </a:r>
              <a:r>
                <a:rPr lang="en-US" sz="1000" b="1" dirty="0" err="1"/>
                <a:t>DynamoDB</a:t>
              </a:r>
              <a:r>
                <a:rPr lang="en-US" sz="1000" b="1" dirty="0"/>
                <a:t> Accelerator</a:t>
              </a:r>
            </a:p>
          </p:txBody>
        </p:sp>
      </p:grpSp>
      <p:cxnSp>
        <p:nvCxnSpPr>
          <p:cNvPr id="99" name="Straight Connector 98"/>
          <p:cNvCxnSpPr/>
          <p:nvPr/>
        </p:nvCxnSpPr>
        <p:spPr>
          <a:xfrm>
            <a:off x="6173616" y="1739909"/>
            <a:ext cx="13432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955800"/>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AWS PPT template</Template>
  <TotalTime>12502</TotalTime>
  <Words>1302</Words>
  <Application>Microsoft Macintosh PowerPoint</Application>
  <PresentationFormat>On-screen Show (16:9)</PresentationFormat>
  <Paragraphs>547</Paragraphs>
  <Slides>51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Consolas</vt:lpstr>
      <vt:lpstr>Helvetica Neue</vt:lpstr>
      <vt:lpstr>Lucida Console</vt:lpstr>
      <vt:lpstr>Times New Roman</vt:lpstr>
      <vt:lpstr>Verdana</vt:lpstr>
      <vt:lpstr>DeckTemplate-AWS</vt:lpstr>
      <vt:lpstr>AWS Simple Icons </vt:lpstr>
      <vt:lpstr>Table of Contents</vt:lpstr>
      <vt:lpstr>Compute</vt:lpstr>
      <vt:lpstr>Compute</vt:lpstr>
      <vt:lpstr>Compute (Continued)</vt:lpstr>
      <vt:lpstr>Storage</vt:lpstr>
      <vt:lpstr>Storage</vt:lpstr>
      <vt:lpstr>Database</vt:lpstr>
      <vt:lpstr>Database</vt:lpstr>
      <vt:lpstr>Database (Continued)</vt:lpstr>
      <vt:lpstr>Networking &amp; Content Delivery</vt:lpstr>
      <vt:lpstr>Networking &amp; Content Delivery</vt:lpstr>
      <vt:lpstr>Migration</vt:lpstr>
      <vt:lpstr>Migration</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(Continued)</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Contact Center</vt:lpstr>
      <vt:lpstr>Contact Center</vt:lpstr>
      <vt:lpstr>General</vt:lpstr>
      <vt:lpstr>On-Demand Workforce</vt:lpstr>
      <vt:lpstr>SDKs</vt:lpstr>
      <vt:lpstr>Groups</vt:lpstr>
      <vt:lpstr>Groups (Continued)</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Microsoft Office User</cp:lastModifiedBy>
  <cp:revision>482</cp:revision>
  <cp:lastPrinted>2015-12-08T20:42:53Z</cp:lastPrinted>
  <dcterms:created xsi:type="dcterms:W3CDTF">2015-09-11T19:32:07Z</dcterms:created>
  <dcterms:modified xsi:type="dcterms:W3CDTF">2018-02-14T15:14:38Z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