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4" r:id="rId3"/>
    <p:sldId id="455" r:id="rId4"/>
    <p:sldId id="456" r:id="rId5"/>
    <p:sldId id="432" r:id="rId6"/>
    <p:sldId id="449" r:id="rId7"/>
    <p:sldId id="441" r:id="rId8"/>
    <p:sldId id="443" r:id="rId9"/>
    <p:sldId id="444" r:id="rId10"/>
    <p:sldId id="445" r:id="rId11"/>
    <p:sldId id="451" r:id="rId12"/>
    <p:sldId id="450" r:id="rId13"/>
    <p:sldId id="452" r:id="rId14"/>
    <p:sldId id="438" r:id="rId15"/>
    <p:sldId id="433" r:id="rId16"/>
    <p:sldId id="439" r:id="rId17"/>
    <p:sldId id="453" r:id="rId18"/>
    <p:sldId id="434" r:id="rId19"/>
    <p:sldId id="440" r:id="rId20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8000"/>
    <a:srgbClr val="336699"/>
    <a:srgbClr val="0099CC"/>
    <a:srgbClr val="66CCFF"/>
    <a:srgbClr val="33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>
        <p:scale>
          <a:sx n="82" d="100"/>
          <a:sy n="82" d="100"/>
        </p:scale>
        <p:origin x="-11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100"/>
        <a:sy n="83" d="100"/>
      </p:scale>
      <p:origin x="0" y="16056"/>
    </p:cViewPr>
  </p:sorterViewPr>
  <p:notesViewPr>
    <p:cSldViewPr>
      <p:cViewPr varScale="1">
        <p:scale>
          <a:sx n="63" d="100"/>
          <a:sy n="63" d="100"/>
        </p:scale>
        <p:origin x="-289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FEE524-5E8B-49D0-AEB2-9078CDE7AA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8936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7" rIns="91414" bIns="4570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596EE8-682D-4168-83E9-C2069B50EDB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15835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75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02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5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78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4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8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66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440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73355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1033" name="Picture 9" descr="signature_horizon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8" b="15958"/>
          <a:stretch>
            <a:fillRect/>
          </a:stretch>
        </p:blipFill>
        <p:spPr bwMode="auto">
          <a:xfrm>
            <a:off x="8591550" y="6324600"/>
            <a:ext cx="55245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ignature_horizon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46" b="14894"/>
          <a:stretch>
            <a:fillRect/>
          </a:stretch>
        </p:blipFill>
        <p:spPr bwMode="auto">
          <a:xfrm>
            <a:off x="0" y="6324600"/>
            <a:ext cx="457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rasbourg.eu/developpement-rayonnement/developpement-economique/filieres-innovantes/mobilites-innovantes" TargetMode="Externa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.ecolan@rennes-metropole.fr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28588"/>
            <a:ext cx="9144000" cy="2524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2050" name="Picture 2" descr="adre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t="23462" r="3880" b="32802"/>
          <a:stretch>
            <a:fillRect/>
          </a:stretch>
        </p:blipFill>
        <p:spPr bwMode="auto">
          <a:xfrm>
            <a:off x="533400" y="6477000"/>
            <a:ext cx="1600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9512" y="871547"/>
            <a:ext cx="8534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>
              <a:buFont typeface="Wingdings" pitchFamily="2" charset="2"/>
              <a:buNone/>
            </a:pPr>
            <a:endParaRPr lang="fr-FR" altLang="fr-FR" sz="800" dirty="0">
              <a:latin typeface="Trebuchet MS" pitchFamily="34" charset="0"/>
            </a:endParaRPr>
          </a:p>
          <a:p>
            <a:pPr lvl="1" algn="ctr"/>
            <a:r>
              <a:rPr lang="fr-FR" altLang="fr-FR" sz="2200" dirty="0" smtClean="0">
                <a:latin typeface="Trebuchet MS" pitchFamily="34" charset="0"/>
              </a:rPr>
              <a:t>Camp OSV</a:t>
            </a:r>
          </a:p>
          <a:p>
            <a:pPr lvl="1" algn="ctr"/>
            <a:endParaRPr lang="fr-FR" altLang="fr-FR" sz="2200" dirty="0" smtClean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600" b="1" dirty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endParaRPr lang="fr-FR" altLang="fr-FR" sz="1800" b="1" dirty="0" smtClean="0">
              <a:latin typeface="Trebuchet MS" pitchFamily="34" charset="0"/>
            </a:endParaRPr>
          </a:p>
          <a:p>
            <a:pPr lvl="1" algn="ctr">
              <a:buFont typeface="Wingdings" pitchFamily="2" charset="2"/>
              <a:buNone/>
            </a:pPr>
            <a:r>
              <a:rPr lang="fr-FR" altLang="fr-FR" sz="1800" b="1" dirty="0" smtClean="0">
                <a:latin typeface="Trebuchet MS" pitchFamily="34" charset="0"/>
              </a:rPr>
              <a:t>27 avril 2016</a:t>
            </a:r>
            <a:endParaRPr lang="fr-FR" altLang="fr-FR" sz="1800" b="1" dirty="0">
              <a:latin typeface="Trebuchet MS" pitchFamily="34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732240" y="96887"/>
            <a:ext cx="244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latin typeface="Arial" charset="0"/>
                <a:cs typeface="Arial" charset="0"/>
              </a:rPr>
              <a:t>Vehicle</a:t>
            </a:r>
            <a:endParaRPr lang="fr-FR" altLang="fr-FR" sz="1800" dirty="0">
              <a:latin typeface="Arial" charset="0"/>
            </a:endParaRPr>
          </a:p>
        </p:txBody>
      </p:sp>
      <p:sp>
        <p:nvSpPr>
          <p:cNvPr id="2" name="AutoShape 2" descr="Afficher l'image d'origine"/>
          <p:cNvSpPr>
            <a:spLocks noChangeAspect="1" noChangeArrowheads="1"/>
          </p:cNvSpPr>
          <p:nvPr/>
        </p:nvSpPr>
        <p:spPr bwMode="auto">
          <a:xfrm>
            <a:off x="155575" y="-2011363"/>
            <a:ext cx="66294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1319" r="37163" b="21549"/>
          <a:stretch/>
        </p:blipFill>
        <p:spPr bwMode="auto">
          <a:xfrm>
            <a:off x="1327254" y="1601705"/>
            <a:ext cx="6485106" cy="40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79339" y="560027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rebuchet MS"/>
              </a:rPr>
              <a:t>© </a:t>
            </a:r>
            <a:r>
              <a:rPr lang="fr-FR" sz="1200" dirty="0" err="1" smtClean="0">
                <a:latin typeface="Trebuchet MS" panose="020B0603020202020204" pitchFamily="34" charset="0"/>
              </a:rPr>
              <a:t>Bansky</a:t>
            </a:r>
            <a:endParaRPr lang="fr-FR" sz="1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5536" y="3501008"/>
            <a:ext cx="842471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500" dirty="0" smtClean="0">
                <a:latin typeface="Trebuchet MS" panose="020B0603020202020204" pitchFamily="34" charset="0"/>
              </a:rPr>
              <a:t>Part élevée de la voiture dans les déplacements quotidiens, notamment à l’échelle de la métropole hors Rennes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 smtClean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 smtClean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 smtClean="0">
              <a:latin typeface="Trebuchet MS" panose="020B0603020202020204" pitchFamily="34" charset="0"/>
            </a:endParaRPr>
          </a:p>
          <a:p>
            <a:pPr marL="174625">
              <a:lnSpc>
                <a:spcPct val="120000"/>
              </a:lnSpc>
            </a:pPr>
            <a:endParaRPr lang="fr-FR" sz="18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90% de la population bien desservie par les transports collectifs  mais &gt;1/4 population hors Rennes éloignée de plus de 450 m des </a:t>
            </a:r>
            <a:r>
              <a:rPr lang="fr-FR" sz="1500" dirty="0">
                <a:latin typeface="Trebuchet MS" panose="020B0603020202020204" pitchFamily="34" charset="0"/>
              </a:rPr>
              <a:t>transports collectifs </a:t>
            </a:r>
            <a:endParaRPr lang="fr-FR" sz="1500" dirty="0" smtClean="0"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part élevée des déplacements motorisés et une part non négligeable de la population n’est pas à proximité des transports collectifs (émissions de GES) ; une offre TC qui ne répond pas à tous les </a:t>
            </a: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besoins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-5400000">
            <a:off x="7017368" y="4620035"/>
            <a:ext cx="3996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>
              <a:spcBef>
                <a:spcPts val="0"/>
              </a:spcBef>
            </a:pPr>
            <a:r>
              <a:rPr lang="fr-FR" altLang="fr-FR" sz="1000" dirty="0">
                <a:latin typeface="Trebuchet MS" pitchFamily="34" charset="0"/>
              </a:rPr>
              <a:t>Source : </a:t>
            </a:r>
            <a:r>
              <a:rPr lang="fr-FR" altLang="fr-FR" sz="1000" dirty="0" smtClean="0">
                <a:latin typeface="Trebuchet MS" pitchFamily="34" charset="0"/>
              </a:rPr>
              <a:t> Observatoire Déplacements 2015 - AUDIAR</a:t>
            </a:r>
            <a:endParaRPr lang="fr-FR" altLang="fr-FR" sz="1000" dirty="0">
              <a:latin typeface="Trebuchet MS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17" y="1412776"/>
            <a:ext cx="4177481" cy="217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64021"/>
            <a:ext cx="7344816" cy="18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part élevée des déplacements motorisés et une part non négligeable de la population n’est pas à proximité des transports collectifs (émissions de GES) ; une offre TC qui ne répond pas à tous les </a:t>
            </a: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besoins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1926" y="1481436"/>
            <a:ext cx="2324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265113">
              <a:lnSpc>
                <a:spcPct val="120000"/>
              </a:lnSpc>
              <a:buFont typeface="Wingdings"/>
              <a:buChar char="à"/>
              <a:tabLst>
                <a:tab pos="355600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Une organisation des transports vers les pôles d’attractivité et le cœur de métropole</a:t>
            </a:r>
          </a:p>
          <a:p>
            <a:pPr marL="354013" indent="-265113">
              <a:lnSpc>
                <a:spcPct val="120000"/>
              </a:lnSpc>
              <a:buFont typeface="Wingdings"/>
              <a:buChar char="à"/>
              <a:tabLst>
                <a:tab pos="355600" algn="l"/>
              </a:tabLst>
            </a:pPr>
            <a:endParaRPr lang="fr-FR" sz="1500" dirty="0" smtClean="0">
              <a:latin typeface="Trebuchet MS" panose="020B0603020202020204" pitchFamily="34" charset="0"/>
            </a:endParaRPr>
          </a:p>
          <a:p>
            <a:pPr marL="354013" indent="-265113">
              <a:lnSpc>
                <a:spcPct val="120000"/>
              </a:lnSpc>
              <a:buFont typeface="Wingdings"/>
              <a:buChar char="à"/>
              <a:tabLst>
                <a:tab pos="355600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Une </a:t>
            </a:r>
            <a:r>
              <a:rPr lang="fr-FR" sz="1500" dirty="0">
                <a:latin typeface="Trebuchet MS" panose="020B0603020202020204" pitchFamily="34" charset="0"/>
              </a:rPr>
              <a:t>part </a:t>
            </a:r>
            <a:r>
              <a:rPr lang="fr-FR" sz="1500" dirty="0" smtClean="0">
                <a:latin typeface="Trebuchet MS" panose="020B0603020202020204" pitchFamily="34" charset="0"/>
              </a:rPr>
              <a:t>modale élevée </a:t>
            </a:r>
            <a:r>
              <a:rPr lang="fr-FR" sz="1500" dirty="0">
                <a:latin typeface="Trebuchet MS" panose="020B0603020202020204" pitchFamily="34" charset="0"/>
              </a:rPr>
              <a:t>des transports </a:t>
            </a:r>
            <a:r>
              <a:rPr lang="fr-FR" sz="1500" dirty="0" smtClean="0">
                <a:latin typeface="Trebuchet MS" panose="020B0603020202020204" pitchFamily="34" charset="0"/>
              </a:rPr>
              <a:t>collectifs, dont la progression se ralentit (hors Rennes)</a:t>
            </a:r>
          </a:p>
          <a:p>
            <a:pPr marL="354013" indent="-265113">
              <a:lnSpc>
                <a:spcPct val="120000"/>
              </a:lnSpc>
              <a:buFont typeface="Wingdings"/>
              <a:buChar char="à"/>
              <a:tabLst>
                <a:tab pos="355600" algn="l"/>
              </a:tabLst>
            </a:pPr>
            <a:endParaRPr lang="fr-FR" sz="1500" dirty="0" smtClean="0">
              <a:latin typeface="Trebuchet MS" panose="020B0603020202020204" pitchFamily="34" charset="0"/>
            </a:endParaRPr>
          </a:p>
          <a:p>
            <a:pPr marL="354013" indent="-265113">
              <a:lnSpc>
                <a:spcPct val="120000"/>
              </a:lnSpc>
              <a:buFont typeface="Wingdings"/>
              <a:buChar char="à"/>
              <a:tabLst>
                <a:tab pos="355600" algn="l"/>
              </a:tabLst>
            </a:pPr>
            <a:endParaRPr lang="fr-FR" sz="1500" dirty="0" smtClean="0">
              <a:latin typeface="Trebuchet MS" panose="020B0603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05" y="1410742"/>
            <a:ext cx="5589535" cy="489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56815" y="6381328"/>
            <a:ext cx="7675625" cy="36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2">
              <a:lnSpc>
                <a:spcPct val="120000"/>
              </a:lnSpc>
              <a:tabLst>
                <a:tab pos="530225" algn="l"/>
              </a:tabLst>
            </a:pPr>
            <a:r>
              <a:rPr lang="fr-FR" sz="1600" dirty="0">
                <a:latin typeface="Trebuchet MS" panose="020B0603020202020204" pitchFamily="34" charset="0"/>
                <a:sym typeface="Wingdings 3"/>
              </a:rPr>
              <a:t>	</a:t>
            </a:r>
            <a:r>
              <a:rPr lang="fr-FR" sz="1600" i="1" dirty="0">
                <a:latin typeface="Trebuchet MS" panose="020B0603020202020204" pitchFamily="34" charset="0"/>
                <a:sym typeface="Wingdings 3"/>
              </a:rPr>
              <a:t>Question des déplacements de périphérie à périphérie… </a:t>
            </a:r>
            <a:endParaRPr lang="fr-FR" sz="16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part élevée des déplacements motorisés et une part non négligeable de la population n’est pas à proximité des transports collectifs (émissions de GES) ; une offre TC qui ne répond pas à tous les </a:t>
            </a: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besoins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794" y="3656543"/>
            <a:ext cx="842471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&gt; 90</a:t>
            </a:r>
            <a:r>
              <a:rPr lang="fr-FR" sz="1600" dirty="0">
                <a:latin typeface="Trebuchet MS" panose="020B0603020202020204" pitchFamily="34" charset="0"/>
              </a:rPr>
              <a:t>% </a:t>
            </a:r>
            <a:r>
              <a:rPr lang="fr-FR" sz="1600" dirty="0" smtClean="0">
                <a:latin typeface="Trebuchet MS" panose="020B0603020202020204" pitchFamily="34" charset="0"/>
              </a:rPr>
              <a:t>des emplois de l’agglomération desservis par les transports collectifs mais 1/4 de ces emplois hors </a:t>
            </a:r>
            <a:r>
              <a:rPr lang="fr-FR" sz="1600" dirty="0">
                <a:latin typeface="Trebuchet MS" panose="020B0603020202020204" pitchFamily="34" charset="0"/>
              </a:rPr>
              <a:t>Rennes </a:t>
            </a:r>
            <a:r>
              <a:rPr lang="fr-FR" sz="1600" dirty="0" smtClean="0">
                <a:latin typeface="Trebuchet MS" panose="020B0603020202020204" pitchFamily="34" charset="0"/>
              </a:rPr>
              <a:t>éloignés </a:t>
            </a:r>
            <a:r>
              <a:rPr lang="fr-FR" sz="1600" dirty="0">
                <a:latin typeface="Trebuchet MS" panose="020B0603020202020204" pitchFamily="34" charset="0"/>
              </a:rPr>
              <a:t>de plus de 450 m des transports collectifs 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600" dirty="0">
                <a:latin typeface="Trebuchet MS" panose="020B0603020202020204" pitchFamily="34" charset="0"/>
              </a:rPr>
              <a:t>Les coûts liés </a:t>
            </a:r>
            <a:r>
              <a:rPr lang="fr-FR" sz="1600" dirty="0" smtClean="0">
                <a:latin typeface="Trebuchet MS" panose="020B0603020202020204" pitchFamily="34" charset="0"/>
              </a:rPr>
              <a:t>aux </a:t>
            </a:r>
            <a:r>
              <a:rPr lang="fr-FR" sz="1600" dirty="0">
                <a:latin typeface="Trebuchet MS" panose="020B0603020202020204" pitchFamily="34" charset="0"/>
              </a:rPr>
              <a:t>déplacements sont supportés en grande majorité par les usagers (&gt; 80%) du fait de la très forte part de la voiture individuelle (propriété, usage, carburant, entretien, stationnement, etc.)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600" dirty="0" smtClean="0">
              <a:latin typeface="Trebuchet MS" panose="020B0603020202020204" pitchFamily="34" charset="0"/>
            </a:endParaRPr>
          </a:p>
          <a:p>
            <a:pPr marL="533400" indent="-358775">
              <a:lnSpc>
                <a:spcPct val="120000"/>
              </a:lnSpc>
              <a:tabLst>
                <a:tab pos="530225" algn="l"/>
              </a:tabLst>
            </a:pPr>
            <a:r>
              <a:rPr lang="fr-FR" sz="1600" dirty="0" smtClean="0">
                <a:latin typeface="Trebuchet MS" panose="020B0603020202020204" pitchFamily="34" charset="0"/>
                <a:sym typeface="Wingdings 3"/>
              </a:rPr>
              <a:t>	</a:t>
            </a:r>
            <a:r>
              <a:rPr lang="fr-FR" sz="1600" i="1" dirty="0" smtClean="0">
                <a:latin typeface="Trebuchet MS" panose="020B0603020202020204" pitchFamily="34" charset="0"/>
              </a:rPr>
              <a:t>Recherche de nouvelles mobilités (covoiturage, </a:t>
            </a:r>
            <a:r>
              <a:rPr lang="fr-FR" sz="1600" i="1" dirty="0" err="1" smtClean="0">
                <a:latin typeface="Trebuchet MS" panose="020B0603020202020204" pitchFamily="34" charset="0"/>
              </a:rPr>
              <a:t>autopartage</a:t>
            </a:r>
            <a:r>
              <a:rPr lang="fr-FR" sz="1600" i="1" dirty="0" smtClean="0">
                <a:latin typeface="Trebuchet MS" panose="020B0603020202020204" pitchFamily="34" charset="0"/>
              </a:rPr>
              <a:t>, etc.) comme alternatives à la voiture solo…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1640319"/>
            <a:ext cx="8271472" cy="195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part élevée des déplacements motorisés et une part non négligeable de la population n’est pas à proximité des transports collectifs (émissions de GES) ; une offre TC qui ne répond pas à tous les </a:t>
            </a: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besoins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6585982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>
              <a:spcBef>
                <a:spcPts val="0"/>
              </a:spcBef>
            </a:pPr>
            <a:r>
              <a:rPr lang="fr-FR" altLang="fr-FR" sz="1000" dirty="0">
                <a:latin typeface="Trebuchet MS" pitchFamily="34" charset="0"/>
              </a:rPr>
              <a:t>Source : </a:t>
            </a:r>
            <a:r>
              <a:rPr lang="fr-FR" altLang="fr-FR" sz="1000" dirty="0" smtClean="0">
                <a:latin typeface="Trebuchet MS" pitchFamily="34" charset="0"/>
              </a:rPr>
              <a:t> Observatoire Energie et Gaz à Effet de Serre en Bretagne - 2015 – Bretagne Environnement</a:t>
            </a:r>
            <a:endParaRPr lang="fr-FR" altLang="fr-FR" sz="1000" dirty="0">
              <a:latin typeface="Trebuchet M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1484784"/>
            <a:ext cx="4283968" cy="47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Une stabilisation des émissions de gaz à effet de serre liées aux déplacements </a:t>
            </a:r>
          </a:p>
          <a:p>
            <a:pPr marL="174625">
              <a:lnSpc>
                <a:spcPct val="120000"/>
              </a:lnSpc>
            </a:pPr>
            <a:endParaRPr lang="fr-FR" sz="1600" dirty="0" smtClean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Des émissions de gaz à effet de serre concentrées sur :</a:t>
            </a:r>
          </a:p>
          <a:p>
            <a:pPr marL="1074738" indent="-349250">
              <a:lnSpc>
                <a:spcPct val="120000"/>
              </a:lnSpc>
              <a:tabLst>
                <a:tab pos="993775" algn="l"/>
              </a:tabLst>
            </a:pPr>
            <a:r>
              <a:rPr lang="fr-FR" sz="1600" dirty="0" smtClean="0">
                <a:latin typeface="Trebuchet MS" panose="020B0603020202020204" pitchFamily="34" charset="0"/>
                <a:sym typeface="Wingdings 3"/>
              </a:rPr>
              <a:t>	</a:t>
            </a:r>
            <a:r>
              <a:rPr lang="fr-FR" sz="1500" dirty="0" smtClean="0">
                <a:latin typeface="Trebuchet MS" panose="020B0603020202020204" pitchFamily="34" charset="0"/>
                <a:sym typeface="Wingdings 3"/>
              </a:rPr>
              <a:t>l</a:t>
            </a:r>
            <a:r>
              <a:rPr lang="fr-FR" sz="1500" dirty="0" smtClean="0">
                <a:latin typeface="Trebuchet MS" panose="020B0603020202020204" pitchFamily="34" charset="0"/>
              </a:rPr>
              <a:t>es déplacements destinés aux : </a:t>
            </a:r>
          </a:p>
          <a:p>
            <a:pPr marL="1162050" indent="-171450" defTabSz="990600">
              <a:lnSpc>
                <a:spcPct val="120000"/>
              </a:lnSpc>
              <a:buFontTx/>
              <a:buChar char="-"/>
              <a:tabLst>
                <a:tab pos="1162050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Travail</a:t>
            </a:r>
          </a:p>
          <a:p>
            <a:pPr marL="1162050" indent="-171450" defTabSz="990600">
              <a:lnSpc>
                <a:spcPct val="120000"/>
              </a:lnSpc>
              <a:buFontTx/>
              <a:buChar char="-"/>
              <a:tabLst>
                <a:tab pos="1162050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Achats</a:t>
            </a:r>
          </a:p>
          <a:p>
            <a:pPr marL="1162050" indent="-171450" defTabSz="990600">
              <a:lnSpc>
                <a:spcPct val="120000"/>
              </a:lnSpc>
              <a:buFontTx/>
              <a:buChar char="-"/>
              <a:tabLst>
                <a:tab pos="1162050" algn="l"/>
              </a:tabLst>
            </a:pPr>
            <a:r>
              <a:rPr lang="fr-FR" sz="1500" dirty="0" smtClean="0">
                <a:latin typeface="Trebuchet MS" panose="020B0603020202020204" pitchFamily="34" charset="0"/>
              </a:rPr>
              <a:t>Motifs divers (santé, famille)</a:t>
            </a:r>
          </a:p>
          <a:p>
            <a:pPr marL="1074738" indent="-349250">
              <a:lnSpc>
                <a:spcPct val="120000"/>
              </a:lnSpc>
              <a:tabLst>
                <a:tab pos="895350" algn="l"/>
              </a:tabLst>
            </a:pPr>
            <a:r>
              <a:rPr lang="fr-FR" sz="1500" dirty="0" smtClean="0">
                <a:latin typeface="Trebuchet MS" panose="020B0603020202020204" pitchFamily="34" charset="0"/>
                <a:sym typeface="Wingdings 3"/>
              </a:rPr>
              <a:t>	l</a:t>
            </a:r>
            <a:r>
              <a:rPr lang="fr-FR" sz="1500" dirty="0" smtClean="0">
                <a:latin typeface="Trebuchet MS" panose="020B0603020202020204" pitchFamily="34" charset="0"/>
              </a:rPr>
              <a:t>e transport de marchandises logistique ou « dernier kilomètre »</a:t>
            </a:r>
            <a:endParaRPr lang="fr-FR" sz="1500" dirty="0">
              <a:latin typeface="Trebuchet MS" panose="020B0603020202020204" pitchFamily="34" charset="0"/>
            </a:endParaRPr>
          </a:p>
          <a:p>
            <a:pPr marL="174625">
              <a:lnSpc>
                <a:spcPct val="120000"/>
              </a:lnSpc>
            </a:pPr>
            <a:endParaRPr lang="fr-FR" sz="1600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>
                <a:latin typeface="Trebuchet MS" panose="020B0603020202020204" pitchFamily="34" charset="0"/>
              </a:rPr>
              <a:t>Des </a:t>
            </a:r>
            <a:r>
              <a:rPr lang="fr-FR" sz="1600" dirty="0" smtClean="0">
                <a:latin typeface="Trebuchet MS" panose="020B0603020202020204" pitchFamily="34" charset="0"/>
              </a:rPr>
              <a:t>déplacements sur de courtes distances :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opportunité pour favoriser l’usage de modes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alternatifs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51327"/>
            <a:ext cx="4527058" cy="497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Les enjeux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0838124">
            <a:off x="31592" y="5379245"/>
            <a:ext cx="492443" cy="85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Enjeux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926249"/>
            <a:ext cx="828092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 smtClean="0">
                <a:latin typeface="Trebuchet MS" panose="020B0603020202020204" pitchFamily="34" charset="0"/>
              </a:rPr>
              <a:t>Offrir une capacité </a:t>
            </a:r>
            <a:r>
              <a:rPr lang="fr-FR" sz="1700" dirty="0">
                <a:latin typeface="Trebuchet MS" panose="020B0603020202020204" pitchFamily="34" charset="0"/>
              </a:rPr>
              <a:t>à se déplacer </a:t>
            </a:r>
            <a:r>
              <a:rPr lang="fr-FR" sz="1700" dirty="0" smtClean="0">
                <a:latin typeface="Trebuchet MS" panose="020B0603020202020204" pitchFamily="34" charset="0"/>
              </a:rPr>
              <a:t>quel que soit le lieu </a:t>
            </a:r>
            <a:r>
              <a:rPr lang="fr-FR" sz="1700" dirty="0">
                <a:latin typeface="Trebuchet MS" panose="020B0603020202020204" pitchFamily="34" charset="0"/>
              </a:rPr>
              <a:t>de résidence, </a:t>
            </a:r>
            <a:r>
              <a:rPr lang="fr-FR" sz="1700" dirty="0" smtClean="0">
                <a:latin typeface="Trebuchet MS" panose="020B0603020202020204" pitchFamily="34" charset="0"/>
              </a:rPr>
              <a:t>l’âge</a:t>
            </a:r>
            <a:r>
              <a:rPr lang="fr-FR" sz="1700" dirty="0">
                <a:latin typeface="Trebuchet MS" panose="020B0603020202020204" pitchFamily="34" charset="0"/>
              </a:rPr>
              <a:t>, </a:t>
            </a:r>
            <a:r>
              <a:rPr lang="fr-FR" sz="1700" dirty="0" smtClean="0">
                <a:latin typeface="Trebuchet MS" panose="020B0603020202020204" pitchFamily="34" charset="0"/>
              </a:rPr>
              <a:t>le niveau social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700" dirty="0" smtClean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 smtClean="0">
                <a:latin typeface="Trebuchet MS" panose="020B0603020202020204" pitchFamily="34" charset="0"/>
              </a:rPr>
              <a:t>Rendre accessibles les équipements métropolitains mais également les services et équipements du quotidien (rôle différent des communes en lien avec l’armature urbaine) 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7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>
                <a:latin typeface="Trebuchet MS" panose="020B0603020202020204" pitchFamily="34" charset="0"/>
              </a:rPr>
              <a:t>Offrir une </a:t>
            </a:r>
            <a:r>
              <a:rPr lang="fr-FR" sz="1700" dirty="0" smtClean="0">
                <a:latin typeface="Trebuchet MS" panose="020B0603020202020204" pitchFamily="34" charset="0"/>
              </a:rPr>
              <a:t>alternative à la voiture particulière et </a:t>
            </a:r>
            <a:r>
              <a:rPr lang="fr-FR" sz="1700" dirty="0">
                <a:latin typeface="Trebuchet MS" panose="020B0603020202020204" pitchFamily="34" charset="0"/>
              </a:rPr>
              <a:t>aux transports collectifs pour les populations les plus éloignées (périphérie</a:t>
            </a:r>
            <a:r>
              <a:rPr lang="fr-FR" sz="1700" dirty="0" smtClean="0">
                <a:latin typeface="Trebuchet MS" panose="020B0603020202020204" pitchFamily="34" charset="0"/>
              </a:rPr>
              <a:t>) ou pour des situations spécifiques (vieillissement, précarité, handicap)</a:t>
            </a:r>
            <a:endParaRPr lang="fr-FR" sz="17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7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 smtClean="0">
                <a:latin typeface="Trebuchet MS" panose="020B0603020202020204" pitchFamily="34" charset="0"/>
              </a:rPr>
              <a:t>Réduire les </a:t>
            </a:r>
            <a:r>
              <a:rPr lang="fr-FR" sz="1700" dirty="0">
                <a:latin typeface="Trebuchet MS" panose="020B0603020202020204" pitchFamily="34" charset="0"/>
              </a:rPr>
              <a:t>km parcourus en voiture notamment en périurbain (coûts pour les ménages et pour l’environnement</a:t>
            </a:r>
            <a:r>
              <a:rPr lang="fr-FR" sz="1700" dirty="0" smtClean="0">
                <a:latin typeface="Trebuchet MS" panose="020B0603020202020204" pitchFamily="34" charset="0"/>
              </a:rPr>
              <a:t>)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7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 smtClean="0">
                <a:latin typeface="Trebuchet MS" panose="020B0603020202020204" pitchFamily="34" charset="0"/>
              </a:rPr>
              <a:t>Diminuer les émissions de Co2 liées aux transports et améliorer les conditions de santé publique (qualité de l’air, notamment en ville)</a:t>
            </a: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endParaRPr lang="fr-FR" sz="1700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530225" indent="-354013">
              <a:lnSpc>
                <a:spcPct val="120000"/>
              </a:lnSpc>
              <a:buFont typeface="Wingdings"/>
              <a:buChar char="à"/>
              <a:tabLst>
                <a:tab pos="530225" algn="l"/>
              </a:tabLst>
            </a:pPr>
            <a:r>
              <a:rPr lang="fr-FR" sz="17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Réduire la dépendance énergétique du territoire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Pistes de besoins pour le territoire métropolitain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0838124">
            <a:off x="31592" y="5332919"/>
            <a:ext cx="492443" cy="94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Besoins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980728"/>
            <a:ext cx="83548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u="sng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u="sng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Complément </a:t>
            </a:r>
            <a:r>
              <a:rPr lang="fr-FR" sz="1600" u="sng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aux mobilités </a:t>
            </a:r>
            <a:r>
              <a:rPr lang="fr-FR" sz="1600" u="sng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collectives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lvl="0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Orientation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n°2 du PDU / développement des TC et expérimentation de solutions nouvelles périphérie /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périphérie</a:t>
            </a:r>
            <a:endParaRPr lang="fr-FR" sz="1200" u="sng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Offre TC qui ne répond pas aujourd'hui à tous les besoins 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Recherche 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d'autres services qui pourraient être rendus par les véhicules </a:t>
            </a:r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particuliers</a:t>
            </a:r>
          </a:p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Réponses sociale et énergétique</a:t>
            </a:r>
            <a:endParaRPr lang="fr-FR" sz="1200" i="1" dirty="0" smtClean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lvl="0"/>
            <a:r>
              <a:rPr lang="fr-FR" sz="1500" u="sng" dirty="0">
                <a:latin typeface="Trebuchet MS" panose="020B0603020202020204" pitchFamily="34" charset="0"/>
              </a:rPr>
              <a:t> </a:t>
            </a:r>
          </a:p>
          <a:p>
            <a:r>
              <a:rPr lang="fr-FR" sz="1600" u="sng" dirty="0" smtClean="0">
                <a:latin typeface="Trebuchet MS" panose="020B0603020202020204" pitchFamily="34" charset="0"/>
              </a:rPr>
              <a:t>Accompagnement de </a:t>
            </a:r>
            <a:r>
              <a:rPr lang="fr-FR" sz="1600" u="sng" dirty="0">
                <a:latin typeface="Trebuchet MS" panose="020B0603020202020204" pitchFamily="34" charset="0"/>
              </a:rPr>
              <a:t>la population </a:t>
            </a:r>
            <a:r>
              <a:rPr lang="fr-FR" sz="1600" u="sng" dirty="0" smtClean="0">
                <a:latin typeface="Trebuchet MS" panose="020B0603020202020204" pitchFamily="34" charset="0"/>
              </a:rPr>
              <a:t>: </a:t>
            </a:r>
          </a:p>
          <a:p>
            <a:endParaRPr lang="fr-FR" sz="1500" u="sng" dirty="0">
              <a:latin typeface="Trebuchet MS" panose="020B0603020202020204" pitchFamily="34" charset="0"/>
            </a:endParaRPr>
          </a:p>
          <a:p>
            <a:pPr marL="285750" indent="-285750">
              <a:buFont typeface="Wingdings 3"/>
              <a:buChar char="Ê"/>
            </a:pPr>
            <a:r>
              <a:rPr lang="fr-FR" sz="1500" u="sng" dirty="0">
                <a:latin typeface="Trebuchet MS" panose="020B0603020202020204" pitchFamily="34" charset="0"/>
              </a:rPr>
              <a:t>V</a:t>
            </a:r>
            <a:r>
              <a:rPr lang="fr-FR" sz="1500" u="sng" dirty="0" smtClean="0">
                <a:latin typeface="Trebuchet MS" panose="020B0603020202020204" pitchFamily="34" charset="0"/>
              </a:rPr>
              <a:t>ieillissement </a:t>
            </a:r>
            <a:r>
              <a:rPr lang="fr-FR" sz="1500" u="sng" dirty="0">
                <a:latin typeface="Trebuchet MS" panose="020B0603020202020204" pitchFamily="34" charset="0"/>
              </a:rPr>
              <a:t>/ </a:t>
            </a:r>
            <a:r>
              <a:rPr lang="fr-FR" sz="1500" u="sng" dirty="0" smtClean="0">
                <a:latin typeface="Trebuchet MS" panose="020B0603020202020204" pitchFamily="34" charset="0"/>
              </a:rPr>
              <a:t>précarisation </a:t>
            </a:r>
            <a:endParaRPr lang="fr-FR" sz="1500" dirty="0" smtClean="0">
              <a:latin typeface="Trebuchet MS" panose="020B0603020202020204" pitchFamily="34" charset="0"/>
            </a:endParaRPr>
          </a:p>
          <a:p>
            <a:pPr marL="450850" indent="-184150">
              <a:tabLst>
                <a:tab pos="450850" algn="l"/>
              </a:tabLst>
            </a:pPr>
            <a:r>
              <a:rPr lang="fr-FR" sz="1200" dirty="0" smtClean="0">
                <a:latin typeface="Trebuchet MS" panose="020B0603020202020204" pitchFamily="34" charset="0"/>
              </a:rPr>
              <a:t>Orientation </a:t>
            </a:r>
            <a:r>
              <a:rPr lang="fr-FR" sz="1200" dirty="0">
                <a:latin typeface="Trebuchet MS" panose="020B0603020202020204" pitchFamily="34" charset="0"/>
              </a:rPr>
              <a:t>n°6 du PDU / prise en compte handicap / </a:t>
            </a:r>
            <a:r>
              <a:rPr lang="fr-FR" sz="1200" dirty="0" smtClean="0">
                <a:latin typeface="Trebuchet MS" panose="020B0603020202020204" pitchFamily="34" charset="0"/>
              </a:rPr>
              <a:t>vieillissement)</a:t>
            </a:r>
            <a:endParaRPr lang="fr-FR" sz="1200" dirty="0">
              <a:latin typeface="Trebuchet MS" panose="020B0603020202020204" pitchFamily="34" charset="0"/>
            </a:endParaRPr>
          </a:p>
          <a:p>
            <a:pPr marL="266700"/>
            <a:r>
              <a:rPr lang="fr-FR" sz="1500" dirty="0" smtClean="0">
                <a:latin typeface="Trebuchet MS" panose="020B0603020202020204" pitchFamily="34" charset="0"/>
              </a:rPr>
              <a:t>Accompagnement des personnes vieillissantes, </a:t>
            </a:r>
            <a:r>
              <a:rPr lang="fr-FR" sz="1500" dirty="0">
                <a:latin typeface="Trebuchet MS" panose="020B0603020202020204" pitchFamily="34" charset="0"/>
              </a:rPr>
              <a:t>notamment en périphérie (2</a:t>
            </a:r>
            <a:r>
              <a:rPr lang="fr-FR" sz="1500" baseline="30000" dirty="0">
                <a:latin typeface="Trebuchet MS" panose="020B0603020202020204" pitchFamily="34" charset="0"/>
              </a:rPr>
              <a:t>ème</a:t>
            </a:r>
            <a:r>
              <a:rPr lang="fr-FR" sz="1500" dirty="0">
                <a:latin typeface="Trebuchet MS" panose="020B0603020202020204" pitchFamily="34" charset="0"/>
              </a:rPr>
              <a:t> couronne) </a:t>
            </a:r>
            <a:r>
              <a:rPr lang="fr-FR" sz="15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500" dirty="0" smtClean="0">
                <a:latin typeface="Trebuchet MS" panose="020B0603020202020204" pitchFamily="34" charset="0"/>
              </a:rPr>
              <a:t>population </a:t>
            </a:r>
            <a:r>
              <a:rPr lang="fr-FR" sz="1500" dirty="0">
                <a:latin typeface="Trebuchet MS" panose="020B0603020202020204" pitchFamily="34" charset="0"/>
              </a:rPr>
              <a:t>dispersée (hameaux), services </a:t>
            </a:r>
            <a:r>
              <a:rPr lang="fr-FR" sz="1500" dirty="0" smtClean="0">
                <a:latin typeface="Trebuchet MS" panose="020B0603020202020204" pitchFamily="34" charset="0"/>
              </a:rPr>
              <a:t>éloignés, </a:t>
            </a:r>
            <a:r>
              <a:rPr lang="fr-FR" sz="1500" dirty="0">
                <a:latin typeface="Trebuchet MS" panose="020B0603020202020204" pitchFamily="34" charset="0"/>
              </a:rPr>
              <a:t>précarité (faible mobilité</a:t>
            </a:r>
            <a:r>
              <a:rPr lang="fr-FR" sz="1500" dirty="0" smtClean="0">
                <a:latin typeface="Trebuchet MS" panose="020B0603020202020204" pitchFamily="34" charset="0"/>
              </a:rPr>
              <a:t>)</a:t>
            </a:r>
          </a:p>
          <a:p>
            <a:pPr marL="266700"/>
            <a:r>
              <a:rPr lang="fr-FR" sz="1400" i="1" dirty="0" smtClean="0">
                <a:latin typeface="Trebuchet MS" panose="020B0603020202020204" pitchFamily="34" charset="0"/>
              </a:rPr>
              <a:t>Secteur-test : CIAS Mordelles (Le </a:t>
            </a:r>
            <a:r>
              <a:rPr lang="fr-FR" sz="1400" i="1" dirty="0" err="1" smtClean="0">
                <a:latin typeface="Trebuchet MS" panose="020B0603020202020204" pitchFamily="34" charset="0"/>
              </a:rPr>
              <a:t>Rheu</a:t>
            </a:r>
            <a:r>
              <a:rPr lang="fr-FR" sz="1400" i="1" dirty="0" smtClean="0">
                <a:latin typeface="Trebuchet MS" panose="020B0603020202020204" pitchFamily="34" charset="0"/>
              </a:rPr>
              <a:t> / Mordelles / </a:t>
            </a:r>
            <a:r>
              <a:rPr lang="fr-FR" sz="1400" i="1" dirty="0" err="1" smtClean="0">
                <a:latin typeface="Trebuchet MS" panose="020B0603020202020204" pitchFamily="34" charset="0"/>
              </a:rPr>
              <a:t>Chavagne</a:t>
            </a:r>
            <a:r>
              <a:rPr lang="fr-FR" sz="1400" i="1" dirty="0" smtClean="0">
                <a:latin typeface="Trebuchet MS" panose="020B0603020202020204" pitchFamily="34" charset="0"/>
              </a:rPr>
              <a:t> / </a:t>
            </a:r>
            <a:r>
              <a:rPr lang="fr-FR" sz="1400" i="1" dirty="0" err="1" smtClean="0">
                <a:latin typeface="Trebuchet MS" panose="020B0603020202020204" pitchFamily="34" charset="0"/>
              </a:rPr>
              <a:t>Vezin</a:t>
            </a:r>
            <a:r>
              <a:rPr lang="fr-FR" sz="1400" i="1" dirty="0" smtClean="0">
                <a:latin typeface="Trebuchet MS" panose="020B0603020202020204" pitchFamily="34" charset="0"/>
              </a:rPr>
              <a:t>-le-Coquet / Cintré + Bréal-sous-</a:t>
            </a:r>
            <a:r>
              <a:rPr lang="fr-FR" sz="1400" i="1" dirty="0" err="1" smtClean="0">
                <a:latin typeface="Trebuchet MS" panose="020B0603020202020204" pitchFamily="34" charset="0"/>
              </a:rPr>
              <a:t>Monfort</a:t>
            </a:r>
            <a:r>
              <a:rPr lang="fr-FR" sz="1400" i="1" dirty="0" smtClean="0">
                <a:latin typeface="Trebuchet MS" panose="020B0603020202020204" pitchFamily="34" charset="0"/>
              </a:rPr>
              <a:t>) ?</a:t>
            </a:r>
            <a:endParaRPr lang="fr-FR" sz="1400" i="1" dirty="0">
              <a:latin typeface="Trebuchet MS" panose="020B0603020202020204" pitchFamily="34" charset="0"/>
            </a:endParaRPr>
          </a:p>
          <a:p>
            <a:pPr lvl="0"/>
            <a:endParaRPr lang="fr-FR" sz="1500" dirty="0" smtClean="0">
              <a:latin typeface="Trebuchet MS" panose="020B0603020202020204" pitchFamily="34" charset="0"/>
            </a:endParaRPr>
          </a:p>
          <a:p>
            <a:r>
              <a:rPr lang="fr-FR" sz="1500" u="sng" dirty="0" smtClean="0">
                <a:latin typeface="Trebuchet MS" panose="020B0603020202020204" pitchFamily="34" charset="0"/>
                <a:sym typeface="Wingdings 3"/>
              </a:rPr>
              <a:t> « Nouveaux périurbains » </a:t>
            </a:r>
            <a:r>
              <a:rPr lang="fr-FR" sz="1500" u="sng" dirty="0" smtClean="0">
                <a:latin typeface="Trebuchet MS" panose="020B0603020202020204" pitchFamily="34" charset="0"/>
              </a:rPr>
              <a:t>/ précarisation</a:t>
            </a:r>
            <a:endParaRPr lang="fr-FR" sz="1500" dirty="0" smtClean="0">
              <a:latin typeface="Trebuchet MS" panose="020B0603020202020204" pitchFamily="34" charset="0"/>
            </a:endParaRPr>
          </a:p>
          <a:p>
            <a:pPr marL="266700" lvl="0"/>
            <a:r>
              <a:rPr lang="fr-FR" sz="1500" dirty="0" smtClean="0">
                <a:latin typeface="Trebuchet MS" panose="020B0603020202020204" pitchFamily="34" charset="0"/>
              </a:rPr>
              <a:t>Jeunes, familles monoparentales</a:t>
            </a:r>
          </a:p>
          <a:p>
            <a:pPr marL="266700" lvl="0"/>
            <a:r>
              <a:rPr lang="fr-FR" sz="1500" dirty="0" smtClean="0">
                <a:latin typeface="Trebuchet MS" panose="020B0603020202020204" pitchFamily="34" charset="0"/>
              </a:rPr>
              <a:t>Service de déplacements alternatifs pour les personnes ayant des difficultés à se déplacer dans un nouveau contexte géographique (lisibilité déplacements / coût énergies fossiles)</a:t>
            </a:r>
          </a:p>
          <a:p>
            <a:pPr lvl="0"/>
            <a:endParaRPr lang="fr-FR" sz="1500" i="1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500" i="1" dirty="0" smtClean="0">
                <a:latin typeface="Trebuchet MS" panose="020B0603020202020204" pitchFamily="34" charset="0"/>
              </a:rPr>
              <a:t>Besoin de	services </a:t>
            </a:r>
            <a:r>
              <a:rPr lang="fr-FR" sz="1500" i="1" dirty="0">
                <a:latin typeface="Trebuchet MS" panose="020B0603020202020204" pitchFamily="34" charset="0"/>
              </a:rPr>
              <a:t>ponctuels (accès aux soins, etc.) </a:t>
            </a:r>
            <a:endParaRPr lang="fr-FR" sz="1500" i="1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500" i="1" dirty="0">
                <a:latin typeface="Trebuchet MS" panose="020B0603020202020204" pitchFamily="34" charset="0"/>
              </a:rPr>
              <a:t>	</a:t>
            </a:r>
            <a:r>
              <a:rPr lang="fr-FR" sz="1500" i="1" dirty="0" smtClean="0">
                <a:latin typeface="Trebuchet MS" panose="020B0603020202020204" pitchFamily="34" charset="0"/>
              </a:rPr>
              <a:t>ou </a:t>
            </a:r>
            <a:r>
              <a:rPr lang="fr-FR" sz="1500" i="1" dirty="0">
                <a:latin typeface="Trebuchet MS" panose="020B0603020202020204" pitchFamily="34" charset="0"/>
              </a:rPr>
              <a:t>réguliers (visites familiales, activités, etc.) </a:t>
            </a:r>
            <a:endParaRPr lang="fr-FR" sz="1500" i="1" dirty="0" smtClean="0">
              <a:latin typeface="Trebuchet MS" panose="020B0603020202020204" pitchFamily="34" charset="0"/>
            </a:endParaRPr>
          </a:p>
          <a:p>
            <a:pPr lvl="0"/>
            <a:endParaRPr lang="fr-FR" sz="1600" dirty="0">
              <a:latin typeface="Trebuchet MS" panose="020B0603020202020204" pitchFamily="34" charset="0"/>
            </a:endParaRPr>
          </a:p>
          <a:p>
            <a:r>
              <a:rPr lang="fr-FR" sz="1600" u="sng" dirty="0" smtClean="0">
                <a:latin typeface="Trebuchet MS" panose="020B0603020202020204" pitchFamily="34" charset="0"/>
                <a:sym typeface="Wingdings 3"/>
              </a:rPr>
              <a:t>Déplacements spécifiques</a:t>
            </a:r>
            <a:endParaRPr lang="fr-FR" sz="1600" dirty="0">
              <a:latin typeface="Trebuchet MS" panose="020B0603020202020204" pitchFamily="34" charset="0"/>
            </a:endParaRP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Horaires atypiques, secteurs moins bien desservis par les TC</a:t>
            </a:r>
            <a:endParaRPr lang="fr-FR" sz="15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>
                <a:latin typeface="Trebuchet MS" pitchFamily="34" charset="0"/>
              </a:rPr>
              <a:t>Pistes de besoins pour le territoire métropolitain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0838124">
            <a:off x="31592" y="5332919"/>
            <a:ext cx="492443" cy="94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Besoins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052736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Accompagnement </a:t>
            </a:r>
            <a:r>
              <a:rPr lang="fr-FR" sz="1600" u="sng" dirty="0">
                <a:latin typeface="Trebuchet MS" panose="020B0603020202020204" pitchFamily="34" charset="0"/>
              </a:rPr>
              <a:t>des enfants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Trajets domicile / école (alternative pédibus, notamment hors zones agglomérée) ou école / centre de loisirs</a:t>
            </a:r>
          </a:p>
          <a:p>
            <a:endParaRPr lang="fr-FR" sz="1500" dirty="0">
              <a:latin typeface="Trebuchet MS" panose="020B0603020202020204" pitchFamily="34" charset="0"/>
            </a:endParaRPr>
          </a:p>
          <a:p>
            <a:pPr lvl="0"/>
            <a:r>
              <a:rPr lang="fr-FR" sz="1600" u="sng" dirty="0">
                <a:latin typeface="Trebuchet MS" panose="020B0603020202020204" pitchFamily="34" charset="0"/>
              </a:rPr>
              <a:t>Accès à l'emploi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Desserte des zones d'activités </a:t>
            </a:r>
          </a:p>
          <a:p>
            <a:pPr lvl="0"/>
            <a:r>
              <a:rPr lang="fr-FR" sz="1500" dirty="0">
                <a:latin typeface="Trebuchet MS" panose="020B0603020202020204" pitchFamily="34" charset="0"/>
              </a:rPr>
              <a:t>Connexion arrêt TC / entreprises ?</a:t>
            </a:r>
          </a:p>
          <a:p>
            <a:pPr lvl="0"/>
            <a:r>
              <a:rPr lang="fr-FR" sz="1500" dirty="0">
                <a:latin typeface="Trebuchet MS" panose="020B0603020202020204" pitchFamily="34" charset="0"/>
              </a:rPr>
              <a:t>En lien avec un Plan de Déplacements Inter-Entreprises ? </a:t>
            </a:r>
          </a:p>
          <a:p>
            <a:pPr lvl="0"/>
            <a:endParaRPr lang="fr-FR" sz="1500" u="sng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Desserte </a:t>
            </a:r>
            <a:r>
              <a:rPr lang="fr-FR" sz="1600" u="sng" dirty="0">
                <a:latin typeface="Trebuchet MS" panose="020B0603020202020204" pitchFamily="34" charset="0"/>
              </a:rPr>
              <a:t>équipements métropolitains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Aéroport, liaison Mermoz (métro) / </a:t>
            </a:r>
            <a:r>
              <a:rPr lang="fr-FR" sz="1500" dirty="0" smtClean="0">
                <a:latin typeface="Trebuchet MS" panose="020B0603020202020204" pitchFamily="34" charset="0"/>
              </a:rPr>
              <a:t>aéroport ? Gare ferroviaire ?</a:t>
            </a:r>
          </a:p>
          <a:p>
            <a:r>
              <a:rPr lang="fr-FR" sz="1500" dirty="0" smtClean="0">
                <a:latin typeface="Trebuchet MS" panose="020B0603020202020204" pitchFamily="34" charset="0"/>
              </a:rPr>
              <a:t>Parc des expositions ? Vilaine Aval ?</a:t>
            </a:r>
          </a:p>
          <a:p>
            <a:r>
              <a:rPr lang="fr-FR" sz="1500" dirty="0" smtClean="0">
                <a:latin typeface="Trebuchet MS" panose="020B0603020202020204" pitchFamily="34" charset="0"/>
              </a:rPr>
              <a:t>Cimetières / crématorium / hôpitaux ? Prison</a:t>
            </a:r>
            <a:r>
              <a:rPr lang="fr-FR" sz="1500" dirty="0">
                <a:latin typeface="Trebuchet MS" panose="020B0603020202020204" pitchFamily="34" charset="0"/>
              </a:rPr>
              <a:t> ?</a:t>
            </a:r>
          </a:p>
          <a:p>
            <a:pPr lvl="0"/>
            <a:endParaRPr lang="fr-FR" sz="1500" u="sng" dirty="0">
              <a:latin typeface="Trebuchet MS" panose="020B0603020202020204" pitchFamily="34" charset="0"/>
            </a:endParaRPr>
          </a:p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Tourisme</a:t>
            </a:r>
            <a:endParaRPr lang="fr-FR" sz="1600" u="sng" dirty="0">
              <a:latin typeface="Trebuchet MS" panose="020B0603020202020204" pitchFamily="34" charset="0"/>
            </a:endParaRPr>
          </a:p>
          <a:p>
            <a:r>
              <a:rPr lang="fr-FR" sz="1500" dirty="0" smtClean="0">
                <a:latin typeface="Trebuchet MS" panose="020B0603020202020204" pitchFamily="34" charset="0"/>
              </a:rPr>
              <a:t>Visite du territoire métropolitain dans un véhicule innovant</a:t>
            </a:r>
          </a:p>
          <a:p>
            <a:r>
              <a:rPr lang="fr-FR" sz="1500" dirty="0" smtClean="0">
                <a:latin typeface="Trebuchet MS" panose="020B0603020202020204" pitchFamily="34" charset="0"/>
              </a:rPr>
              <a:t>Desserte d’un événement ponctuel depuis la ville-centre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 </a:t>
            </a:r>
          </a:p>
          <a:p>
            <a:pPr lvl="0"/>
            <a:r>
              <a:rPr lang="fr-FR" sz="1600" u="sng" dirty="0">
                <a:latin typeface="Trebuchet MS" panose="020B0603020202020204" pitchFamily="34" charset="0"/>
              </a:rPr>
              <a:t>Livraisons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Dernier kilomètre déjà géré par vélo ou camionnette </a:t>
            </a:r>
          </a:p>
          <a:p>
            <a:pPr lvl="0"/>
            <a:r>
              <a:rPr lang="fr-FR" sz="1500" i="1" dirty="0">
                <a:latin typeface="Trebuchet MS" panose="020B0603020202020204" pitchFamily="34" charset="0"/>
              </a:rPr>
              <a:t>MAIS manque véhicule plus utilitaire, plus de volume, large </a:t>
            </a:r>
            <a:r>
              <a:rPr lang="fr-FR" sz="1500" i="1" dirty="0" smtClean="0">
                <a:latin typeface="Trebuchet MS" panose="020B0603020202020204" pitchFamily="34" charset="0"/>
              </a:rPr>
              <a:t>ouverture</a:t>
            </a:r>
            <a:endParaRPr lang="fr-FR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>
                <a:latin typeface="Trebuchet MS" pitchFamily="34" charset="0"/>
              </a:rPr>
              <a:t>Pistes de besoins pour le territoire métropolitain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0838124">
            <a:off x="31592" y="5332919"/>
            <a:ext cx="492443" cy="94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Besoins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045180"/>
            <a:ext cx="85324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Flotte </a:t>
            </a:r>
            <a:r>
              <a:rPr lang="fr-FR" sz="1600" u="sng" dirty="0">
                <a:latin typeface="Trebuchet MS" panose="020B0603020202020204" pitchFamily="34" charset="0"/>
              </a:rPr>
              <a:t>de véhicules </a:t>
            </a:r>
            <a:r>
              <a:rPr lang="fr-FR" sz="1600" u="sng" dirty="0" smtClean="0">
                <a:latin typeface="Trebuchet MS" panose="020B0603020202020204" pitchFamily="34" charset="0"/>
              </a:rPr>
              <a:t>professionnels </a:t>
            </a:r>
            <a:endParaRPr lang="fr-FR" sz="1600" u="sng" dirty="0">
              <a:latin typeface="Trebuchet MS" panose="020B0603020202020204" pitchFamily="34" charset="0"/>
            </a:endParaRPr>
          </a:p>
          <a:p>
            <a:r>
              <a:rPr lang="fr-FR" sz="1500" dirty="0">
                <a:latin typeface="Trebuchet MS" panose="020B0603020202020204" pitchFamily="34" charset="0"/>
              </a:rPr>
              <a:t>Pour déplacements urbains (cœur de métropole)</a:t>
            </a:r>
          </a:p>
          <a:p>
            <a:r>
              <a:rPr lang="fr-FR" sz="1500" dirty="0">
                <a:latin typeface="Trebuchet MS" panose="020B0603020202020204" pitchFamily="34" charset="0"/>
              </a:rPr>
              <a:t>Rennes Métropole en test ? </a:t>
            </a:r>
            <a:r>
              <a:rPr lang="fr-FR" sz="1500" dirty="0" smtClean="0">
                <a:latin typeface="Trebuchet MS" panose="020B0603020202020204" pitchFamily="34" charset="0"/>
              </a:rPr>
              <a:t>Parc 860 véhicules avec renouvellement env. 1/10</a:t>
            </a:r>
            <a:r>
              <a:rPr lang="fr-FR" sz="1500" baseline="30000" dirty="0" smtClean="0">
                <a:latin typeface="Trebuchet MS" panose="020B0603020202020204" pitchFamily="34" charset="0"/>
              </a:rPr>
              <a:t>ème</a:t>
            </a:r>
            <a:r>
              <a:rPr lang="fr-FR" sz="1500" dirty="0" smtClean="0">
                <a:latin typeface="Trebuchet MS" panose="020B0603020202020204" pitchFamily="34" charset="0"/>
              </a:rPr>
              <a:t> de la flotte / an</a:t>
            </a:r>
          </a:p>
          <a:p>
            <a:endParaRPr lang="fr-FR" sz="1500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Recyclage de véhicules  « classiques »</a:t>
            </a:r>
            <a:endParaRPr lang="fr-FR" sz="1600" u="sng" dirty="0">
              <a:latin typeface="Trebuchet MS" panose="020B0603020202020204" pitchFamily="34" charset="0"/>
            </a:endParaRPr>
          </a:p>
          <a:p>
            <a:r>
              <a:rPr lang="fr-FR" sz="1500" dirty="0" smtClean="0">
                <a:latin typeface="Trebuchet MS" panose="020B0603020202020204" pitchFamily="34" charset="0"/>
              </a:rPr>
              <a:t>Avec adaptation du moteur et de la source énergétique</a:t>
            </a:r>
            <a:endParaRPr lang="fr-FR" sz="1500" dirty="0">
              <a:latin typeface="Trebuchet MS" panose="020B0603020202020204" pitchFamily="34" charset="0"/>
            </a:endParaRPr>
          </a:p>
          <a:p>
            <a:r>
              <a:rPr lang="fr-FR" sz="1500" dirty="0">
                <a:latin typeface="Trebuchet MS" panose="020B0603020202020204" pitchFamily="34" charset="0"/>
              </a:rPr>
              <a:t>Rennes Métropole en test ? </a:t>
            </a:r>
          </a:p>
          <a:p>
            <a:endParaRPr lang="fr-FR" sz="1500" dirty="0" smtClean="0">
              <a:latin typeface="Trebuchet MS" panose="020B0603020202020204" pitchFamily="34" charset="0"/>
            </a:endParaRPr>
          </a:p>
          <a:p>
            <a:endParaRPr lang="fr-FR" sz="1500" dirty="0">
              <a:latin typeface="Trebuchet MS" panose="020B0603020202020204" pitchFamily="34" charset="0"/>
            </a:endParaRPr>
          </a:p>
          <a:p>
            <a:pPr lvl="0"/>
            <a:r>
              <a:rPr lang="fr-FR" sz="1600" u="sng" dirty="0" smtClean="0">
                <a:latin typeface="Trebuchet MS" panose="020B0603020202020204" pitchFamily="34" charset="0"/>
              </a:rPr>
              <a:t>Taille </a:t>
            </a:r>
            <a:r>
              <a:rPr lang="fr-FR" sz="1600" u="sng" dirty="0">
                <a:latin typeface="Trebuchet MS" panose="020B0603020202020204" pitchFamily="34" charset="0"/>
              </a:rPr>
              <a:t>véhicule</a:t>
            </a:r>
            <a:r>
              <a:rPr lang="fr-FR" sz="1600" dirty="0">
                <a:latin typeface="Trebuchet MS" panose="020B0603020202020204" pitchFamily="34" charset="0"/>
              </a:rPr>
              <a:t> : 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pPr lvl="0"/>
            <a:endParaRPr lang="fr-FR" sz="1500" dirty="0">
              <a:latin typeface="Trebuchet MS" panose="020B0603020202020204" pitchFamily="34" charset="0"/>
            </a:endParaRP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Individuel : 2 places ? </a:t>
            </a:r>
          </a:p>
          <a:p>
            <a:pPr lvl="0"/>
            <a:endParaRPr lang="fr-FR" sz="1500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Semi-collectif / collectif  : 6 places ? 8 places ? 10 places ? </a:t>
            </a: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OU </a:t>
            </a:r>
            <a:r>
              <a:rPr lang="fr-FR" sz="1500" dirty="0">
                <a:latin typeface="Trebuchet MS" panose="020B0603020202020204" pitchFamily="34" charset="0"/>
              </a:rPr>
              <a:t>petits véhicules qui peuvent former un "train" </a:t>
            </a:r>
            <a:endParaRPr lang="fr-FR" sz="1500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(</a:t>
            </a:r>
            <a:r>
              <a:rPr lang="fr-FR" sz="1500" dirty="0">
                <a:latin typeface="Trebuchet MS" panose="020B0603020202020204" pitchFamily="34" charset="0"/>
              </a:rPr>
              <a:t>cf. projet "Cristal" </a:t>
            </a:r>
            <a:r>
              <a:rPr lang="fr-FR" sz="1500" dirty="0" smtClean="0">
                <a:latin typeface="Trebuchet MS" panose="020B0603020202020204" pitchFamily="34" charset="0"/>
              </a:rPr>
              <a:t>Strasbourg : </a:t>
            </a:r>
            <a:r>
              <a:rPr lang="fr-FR" sz="1500" dirty="0" smtClean="0">
                <a:solidFill>
                  <a:srgbClr val="3366CC"/>
                </a:solidFill>
                <a:latin typeface="Trebuchet MS" panose="020B0603020202020204" pitchFamily="34" charset="0"/>
                <a:hlinkClick r:id="rId5"/>
              </a:rPr>
              <a:t>http</a:t>
            </a:r>
            <a:r>
              <a:rPr lang="fr-FR" sz="1500" dirty="0">
                <a:solidFill>
                  <a:srgbClr val="3366CC"/>
                </a:solidFill>
                <a:latin typeface="Trebuchet MS" panose="020B0603020202020204" pitchFamily="34" charset="0"/>
                <a:hlinkClick r:id="rId5"/>
              </a:rPr>
              <a:t>://</a:t>
            </a:r>
            <a:r>
              <a:rPr lang="fr-FR" sz="1500" dirty="0" smtClean="0">
                <a:solidFill>
                  <a:srgbClr val="3366CC"/>
                </a:solidFill>
                <a:latin typeface="Trebuchet MS" panose="020B0603020202020204" pitchFamily="34" charset="0"/>
                <a:hlinkClick r:id="rId5"/>
              </a:rPr>
              <a:t>www.strasbourg.eu/developpement-rayonnement/developpement-economique/filieres-innovantes/mobilites-innovantes</a:t>
            </a:r>
            <a:r>
              <a:rPr lang="fr-FR" sz="1500" dirty="0">
                <a:latin typeface="Trebuchet MS" panose="020B0603020202020204" pitchFamily="34" charset="0"/>
              </a:rPr>
              <a:t>)</a:t>
            </a:r>
            <a:endParaRPr lang="fr-FR" sz="1500" dirty="0" smtClean="0">
              <a:latin typeface="Trebuchet MS" panose="020B0603020202020204" pitchFamily="34" charset="0"/>
            </a:endParaRPr>
          </a:p>
          <a:p>
            <a:endParaRPr lang="fr-FR" sz="1500" dirty="0" smtClean="0">
              <a:latin typeface="Trebuchet MS" panose="020B0603020202020204" pitchFamily="34" charset="0"/>
            </a:endParaRPr>
          </a:p>
          <a:p>
            <a:r>
              <a:rPr lang="fr-FR" sz="1500" dirty="0" smtClean="0">
                <a:latin typeface="Trebuchet MS" panose="020B0603020202020204" pitchFamily="34" charset="0"/>
              </a:rPr>
              <a:t>Véhicule adapté au handicap (</a:t>
            </a:r>
            <a:r>
              <a:rPr lang="fr-FR" sz="1500" dirty="0">
                <a:latin typeface="Trebuchet MS" panose="020B0603020202020204" pitchFamily="34" charset="0"/>
              </a:rPr>
              <a:t>appareillage, accès véhicule adapté, etc.)</a:t>
            </a:r>
          </a:p>
          <a:p>
            <a:pPr lvl="0"/>
            <a:endParaRPr lang="fr-FR" sz="1500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500" dirty="0" smtClean="0">
                <a:latin typeface="Trebuchet MS" panose="020B0603020202020204" pitchFamily="34" charset="0"/>
              </a:rPr>
              <a:t>Véhicule utilitaire</a:t>
            </a:r>
          </a:p>
          <a:p>
            <a:pPr lvl="0"/>
            <a:endParaRPr lang="fr-FR" sz="1500" dirty="0">
              <a:latin typeface="Trebuchet MS" panose="020B0603020202020204" pitchFamily="34" charset="0"/>
            </a:endParaRPr>
          </a:p>
          <a:p>
            <a:r>
              <a:rPr lang="fr-FR" sz="1500" dirty="0">
                <a:latin typeface="Trebuchet MS" panose="020B0603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61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La question du modèle économique ? </a:t>
            </a:r>
            <a:r>
              <a:rPr lang="fr-FR" altLang="fr-FR" sz="2200" dirty="0">
                <a:latin typeface="Trebuchet MS" pitchFamily="34" charset="0"/>
              </a:rPr>
              <a:t>f</a:t>
            </a:r>
            <a:r>
              <a:rPr lang="fr-FR" altLang="fr-FR" sz="2200" dirty="0" smtClean="0">
                <a:latin typeface="Trebuchet MS" pitchFamily="34" charset="0"/>
              </a:rPr>
              <a:t>onctionnel ?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0838124">
            <a:off x="31592" y="2063450"/>
            <a:ext cx="492443" cy="420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err="1" smtClean="0">
                <a:solidFill>
                  <a:srgbClr val="336699"/>
                </a:solidFill>
                <a:latin typeface="Tahoma" pitchFamily="34" charset="0"/>
              </a:rPr>
              <a:t>Economie</a:t>
            </a:r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 et fonctionnalité du projet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908720"/>
            <a:ext cx="87149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 dirty="0" smtClean="0">
                <a:latin typeface="Trebuchet MS" panose="020B0603020202020204" pitchFamily="34" charset="0"/>
              </a:rPr>
              <a:t>Démarche d’économie circulaire </a:t>
            </a:r>
          </a:p>
          <a:p>
            <a:pPr lvl="0"/>
            <a:r>
              <a:rPr lang="fr-FR" sz="16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 Production d’énergie locale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pPr lvl="0"/>
            <a:endParaRPr lang="fr-FR" sz="1600" dirty="0"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latin typeface="Trebuchet MS" panose="020B0603020202020204" pitchFamily="34" charset="0"/>
              </a:rPr>
              <a:t>Part </a:t>
            </a:r>
            <a:r>
              <a:rPr lang="fr-FR" sz="1600" dirty="0">
                <a:latin typeface="Trebuchet MS" panose="020B0603020202020204" pitchFamily="34" charset="0"/>
              </a:rPr>
              <a:t>du service prise en charge par la collectivité ? 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r>
              <a:rPr lang="fr-F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rebuchet MS" panose="020B0603020202020204" pitchFamily="34" charset="0"/>
              </a:rPr>
              <a:t>MAIS </a:t>
            </a:r>
            <a:r>
              <a:rPr lang="fr-FR" sz="1600" dirty="0">
                <a:latin typeface="Trebuchet MS" panose="020B0603020202020204" pitchFamily="34" charset="0"/>
              </a:rPr>
              <a:t>raréfaction des ressources des collectivités…. 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latin typeface="Trebuchet MS" panose="020B0603020202020204" pitchFamily="34" charset="0"/>
              </a:rPr>
              <a:t>Investissement dans l’organisation et la gestion d’un service public ?</a:t>
            </a:r>
            <a:endParaRPr lang="fr-FR" sz="1600" dirty="0">
              <a:latin typeface="Trebuchet MS" panose="020B0603020202020204" pitchFamily="34" charset="0"/>
            </a:endParaRPr>
          </a:p>
          <a:p>
            <a:r>
              <a:rPr lang="fr-FR" sz="1600" dirty="0">
                <a:latin typeface="Trebuchet MS" panose="020B0603020202020204" pitchFamily="34" charset="0"/>
              </a:rPr>
              <a:t> 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endParaRPr lang="fr-FR" sz="1600" dirty="0">
              <a:latin typeface="Trebuchet MS" panose="020B0603020202020204" pitchFamily="34" charset="0"/>
            </a:endParaRPr>
          </a:p>
          <a:p>
            <a:r>
              <a:rPr lang="fr-FR" sz="1600" dirty="0">
                <a:latin typeface="Trebuchet MS" panose="020B0603020202020204" pitchFamily="34" charset="0"/>
              </a:rPr>
              <a:t>Quel consentement à payer par les utilisateurs </a:t>
            </a:r>
            <a:r>
              <a:rPr lang="fr-FR" sz="1600" dirty="0" smtClean="0">
                <a:latin typeface="Trebuchet MS" panose="020B0603020202020204" pitchFamily="34" charset="0"/>
              </a:rPr>
              <a:t>? </a:t>
            </a:r>
          </a:p>
          <a:p>
            <a:r>
              <a:rPr lang="fr-FR" sz="16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rebuchet MS" panose="020B0603020202020204" pitchFamily="34" charset="0"/>
              </a:rPr>
              <a:t>Pour besoins « du quotidien » ou des besoins ponctuels (événement, etc.)</a:t>
            </a:r>
            <a:endParaRPr lang="fr-FR" sz="1600" dirty="0">
              <a:latin typeface="Trebuchet MS" panose="020B0603020202020204" pitchFamily="34" charset="0"/>
            </a:endParaRPr>
          </a:p>
          <a:p>
            <a:r>
              <a:rPr lang="fr-FR" sz="1600" dirty="0">
                <a:latin typeface="Trebuchet MS" panose="020B0603020202020204" pitchFamily="34" charset="0"/>
              </a:rPr>
              <a:t> 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endParaRPr lang="fr-FR" sz="1600" dirty="0"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latin typeface="Trebuchet MS" panose="020B0603020202020204" pitchFamily="34" charset="0"/>
              </a:rPr>
              <a:t>Participation </a:t>
            </a:r>
            <a:r>
              <a:rPr lang="fr-FR" sz="1600" dirty="0">
                <a:latin typeface="Trebuchet MS" panose="020B0603020202020204" pitchFamily="34" charset="0"/>
              </a:rPr>
              <a:t>financière des organismes de santé </a:t>
            </a:r>
            <a:r>
              <a:rPr lang="fr-FR" sz="1600" dirty="0" smtClean="0">
                <a:latin typeface="Trebuchet MS" panose="020B0603020202020204" pitchFamily="34" charset="0"/>
              </a:rPr>
              <a:t>ou </a:t>
            </a:r>
            <a:r>
              <a:rPr lang="fr-FR" sz="1600" dirty="0" err="1" smtClean="0">
                <a:latin typeface="Trebuchet MS" panose="020B0603020202020204" pitchFamily="34" charset="0"/>
              </a:rPr>
              <a:t>para-publics</a:t>
            </a:r>
            <a:r>
              <a:rPr lang="fr-FR" sz="1600" dirty="0" smtClean="0">
                <a:latin typeface="Trebuchet MS" panose="020B0603020202020204" pitchFamily="34" charset="0"/>
              </a:rPr>
              <a:t> (caisses retraite) ?</a:t>
            </a:r>
          </a:p>
          <a:p>
            <a:pPr lvl="0"/>
            <a:r>
              <a:rPr lang="fr-F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rebuchet MS" panose="020B0603020202020204" pitchFamily="34" charset="0"/>
              </a:rPr>
              <a:t>Allongement </a:t>
            </a:r>
            <a:r>
              <a:rPr lang="fr-FR" sz="1600" dirty="0">
                <a:latin typeface="Trebuchet MS" panose="020B0603020202020204" pitchFamily="34" charset="0"/>
              </a:rPr>
              <a:t>maintien à domicile, coût </a:t>
            </a:r>
            <a:r>
              <a:rPr lang="fr-FR" sz="1600" dirty="0" smtClean="0">
                <a:latin typeface="Trebuchet MS" panose="020B0603020202020204" pitchFamily="34" charset="0"/>
              </a:rPr>
              <a:t>sociétal moindre</a:t>
            </a:r>
            <a:endParaRPr lang="fr-FR" sz="1600" dirty="0">
              <a:latin typeface="Trebuchet MS" panose="020B0603020202020204" pitchFamily="34" charset="0"/>
            </a:endParaRPr>
          </a:p>
          <a:p>
            <a:r>
              <a:rPr lang="fr-FR" sz="1600" dirty="0">
                <a:latin typeface="Trebuchet MS" panose="020B0603020202020204" pitchFamily="34" charset="0"/>
              </a:rPr>
              <a:t> </a:t>
            </a:r>
            <a:endParaRPr lang="fr-FR" sz="1600" dirty="0" smtClean="0">
              <a:latin typeface="Trebuchet MS" panose="020B0603020202020204" pitchFamily="34" charset="0"/>
            </a:endParaRPr>
          </a:p>
          <a:p>
            <a:endParaRPr lang="fr-FR" sz="1600" dirty="0">
              <a:latin typeface="Trebuchet MS" panose="020B0603020202020204" pitchFamily="34" charset="0"/>
            </a:endParaRPr>
          </a:p>
          <a:p>
            <a:pPr lvl="0"/>
            <a:r>
              <a:rPr lang="fr-FR" sz="1600" dirty="0">
                <a:latin typeface="Trebuchet MS" panose="020B0603020202020204" pitchFamily="34" charset="0"/>
              </a:rPr>
              <a:t>Participation des entreprises pour la desserte des zones </a:t>
            </a:r>
            <a:r>
              <a:rPr lang="fr-FR" sz="1600" dirty="0" smtClean="0">
                <a:latin typeface="Trebuchet MS" panose="020B0603020202020204" pitchFamily="34" charset="0"/>
              </a:rPr>
              <a:t>d'activités ? </a:t>
            </a:r>
          </a:p>
          <a:p>
            <a:pPr lvl="0"/>
            <a:r>
              <a:rPr lang="fr-FR" sz="1600" dirty="0"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rebuchet MS" panose="020B0603020202020204" pitchFamily="34" charset="0"/>
              </a:rPr>
              <a:t>MAIS il existe </a:t>
            </a:r>
            <a:r>
              <a:rPr lang="fr-FR" sz="1600" dirty="0">
                <a:latin typeface="Trebuchet MS" panose="020B0603020202020204" pitchFamily="34" charset="0"/>
              </a:rPr>
              <a:t>déjà le versement </a:t>
            </a:r>
            <a:r>
              <a:rPr lang="fr-FR" sz="1600" dirty="0" smtClean="0">
                <a:latin typeface="Trebuchet MS" panose="020B0603020202020204" pitchFamily="34" charset="0"/>
              </a:rPr>
              <a:t>transport</a:t>
            </a:r>
          </a:p>
          <a:p>
            <a:pPr lvl="0"/>
            <a:endParaRPr lang="fr-FR" sz="1600" dirty="0"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latin typeface="Trebuchet MS" panose="020B0603020202020204" pitchFamily="34" charset="0"/>
              </a:rPr>
              <a:t>Réglementation : </a:t>
            </a:r>
          </a:p>
          <a:p>
            <a:pPr marL="285750" lvl="0" indent="-285750"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Q</a:t>
            </a:r>
            <a:r>
              <a:rPr lang="fr-FR" sz="1600" dirty="0" smtClean="0">
                <a:latin typeface="Trebuchet MS" panose="020B0603020202020204" pitchFamily="34" charset="0"/>
              </a:rPr>
              <a:t>uelle législation s’applique à ce type de véhicule (permis, âge, contrôle parental) ?</a:t>
            </a:r>
          </a:p>
          <a:p>
            <a:pPr marL="285750" lvl="0" indent="-285750"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Production en petit volume ou avec usages sur un territoire restreint (hors rocade, etc.)</a:t>
            </a:r>
            <a:endParaRPr lang="fr-FR" sz="1600" dirty="0">
              <a:latin typeface="Trebuchet MS" panose="020B0603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Merci pour votre attention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1535764"/>
            <a:ext cx="8642920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8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Contact : </a:t>
            </a:r>
          </a:p>
          <a:p>
            <a:pPr lvl="0"/>
            <a:endParaRPr lang="fr-FR" sz="16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Armelle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Ecolan-Guillier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pPr lvl="0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Chargée d’études</a:t>
            </a:r>
          </a:p>
          <a:p>
            <a:pPr lvl="0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Service Planification et </a:t>
            </a:r>
            <a:r>
              <a:rPr lang="fr-FR" sz="1600" dirty="0" err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Etudes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Urbaines</a:t>
            </a:r>
          </a:p>
          <a:p>
            <a:pPr lvl="0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02.99.86.62.15</a:t>
            </a:r>
          </a:p>
          <a:p>
            <a:pPr lvl="0"/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hlinkClick r:id="rId5"/>
              </a:rPr>
              <a:t>a.ecolan@rennes-metropole.fr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  <a:p>
            <a:pPr lvl="0"/>
            <a:endParaRPr lang="fr-FR" sz="1800" dirty="0">
              <a:latin typeface="Trebuchet MS" panose="020B0603020202020204" pitchFamily="34" charset="0"/>
            </a:endParaRP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endParaRPr lang="fr-FR" sz="1800" dirty="0">
              <a:latin typeface="Trebuchet MS" panose="020B0603020202020204" pitchFamily="34" charset="0"/>
            </a:endParaRPr>
          </a:p>
          <a:p>
            <a:pPr marL="633413">
              <a:lnSpc>
                <a:spcPct val="120000"/>
              </a:lnSpc>
              <a:tabLst>
                <a:tab pos="900113" algn="l"/>
              </a:tabLst>
            </a:pPr>
            <a:endParaRPr lang="fr-FR" sz="1800" dirty="0" smtClean="0">
              <a:latin typeface="Trebuchet MS" panose="020B0603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PDU… à compléter</a:t>
            </a:r>
            <a:endParaRPr lang="fr-FR" altLang="fr-FR" sz="2200" dirty="0" smtClean="0">
              <a:latin typeface="Trebuchet MS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10838124">
            <a:off x="31592" y="4799835"/>
            <a:ext cx="492443" cy="155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Les mobilités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PDU… à compléter</a:t>
            </a:r>
            <a:endParaRPr lang="fr-FR" altLang="fr-FR" sz="2200" dirty="0" smtClean="0">
              <a:latin typeface="Trebuchet MS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10838124">
            <a:off x="31592" y="4799835"/>
            <a:ext cx="492443" cy="155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Les mobilités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PDU… à compléter</a:t>
            </a:r>
            <a:endParaRPr lang="fr-FR" altLang="fr-FR" sz="2200" dirty="0" smtClean="0">
              <a:latin typeface="Trebuchet MS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10838124">
            <a:off x="31592" y="4799835"/>
            <a:ext cx="492443" cy="155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Les mobilités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4" descr="Papier de soie bleu"/>
          <p:cNvSpPr txBox="1">
            <a:spLocks noChangeArrowheads="1"/>
          </p:cNvSpPr>
          <p:nvPr/>
        </p:nvSpPr>
        <p:spPr bwMode="auto">
          <a:xfrm>
            <a:off x="76200" y="457200"/>
            <a:ext cx="88882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>
              <a:spcBef>
                <a:spcPct val="50000"/>
              </a:spcBef>
            </a:pPr>
            <a:r>
              <a:rPr lang="fr-FR" altLang="fr-FR" sz="2200" dirty="0" smtClean="0">
                <a:latin typeface="Trebuchet MS" pitchFamily="34" charset="0"/>
              </a:rPr>
              <a:t>Territoire et dynamiques…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946894"/>
            <a:ext cx="8354888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>
              <a:spcBef>
                <a:spcPct val="50000"/>
              </a:spcBef>
              <a:tabLst>
                <a:tab pos="544513" algn="l"/>
              </a:tabLst>
              <a:defRPr/>
            </a:pPr>
            <a:r>
              <a:rPr lang="fr-FR" altLang="fr-FR" sz="1500" b="1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Des questions sociales…</a:t>
            </a:r>
          </a:p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1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répartition de la population sur l’ensemble des communes (Programme Local de l’Habitat et Schéma de Cohérence Territoriale) : 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priorisation production logements selon l’ « armature urbaine » / mixité sociale au sein de chaque </a:t>
            </a: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commune</a:t>
            </a:r>
            <a:endParaRPr lang="fr-FR" sz="1400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Une 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population vieillissante (tendance </a:t>
            </a: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homogène sur l’agglomération) pouvant éprouver des difficultés de déplacements (autonomie physique et financière, etc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.) ; des seniors d’aujourd’hui qui se déplacent plus en voiture que les seniors d’hier</a:t>
            </a:r>
          </a:p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Une précarisation croissante de la population, 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notamment en périphérie (problématique coût déplacements)</a:t>
            </a:r>
            <a:endParaRPr lang="fr-FR" sz="1400" dirty="0" smtClean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174625">
              <a:spcBef>
                <a:spcPct val="50000"/>
              </a:spcBef>
              <a:tabLst>
                <a:tab pos="544513" algn="l"/>
              </a:tabLst>
              <a:defRPr/>
            </a:pPr>
            <a:endParaRPr lang="fr-FR" altLang="fr-FR" sz="15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4625">
              <a:spcBef>
                <a:spcPct val="50000"/>
              </a:spcBef>
              <a:tabLst>
                <a:tab pos="544513" algn="l"/>
              </a:tabLst>
              <a:defRPr/>
            </a:pPr>
            <a:r>
              <a:rPr lang="fr-FR" altLang="fr-FR" sz="1500" b="1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 questions environnementales…</a:t>
            </a:r>
            <a:endParaRPr lang="fr-FR" altLang="fr-FR" sz="1500" b="1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Des besoins en déplacements </a:t>
            </a:r>
            <a:r>
              <a:rPr lang="fr-FR" altLang="fr-FR" sz="1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dûs</a:t>
            </a: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à : </a:t>
            </a:r>
          </a:p>
          <a:p>
            <a:pPr marL="827088" indent="-285750">
              <a:spcBef>
                <a:spcPts val="200"/>
              </a:spcBef>
              <a:buFontTx/>
              <a:buChar char="-"/>
              <a:tabLst>
                <a:tab pos="722313" algn="l"/>
              </a:tabLst>
              <a:defRPr/>
            </a:pP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augmentation de la population de Rennes Métropole, et depuis peu surtout hors Rennes, générant des déplacements périurbains </a:t>
            </a:r>
          </a:p>
          <a:p>
            <a:pPr marL="806450" indent="-265113">
              <a:spcBef>
                <a:spcPts val="200"/>
              </a:spcBef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-	une répartition de la population sur l’ensemble des communes (PLH et </a:t>
            </a:r>
            <a:r>
              <a:rPr lang="fr-FR" altLang="fr-FR" sz="1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SCoT</a:t>
            </a: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) : </a:t>
            </a: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répartition 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des équipements et services</a:t>
            </a:r>
          </a:p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part </a:t>
            </a:r>
            <a:r>
              <a:rPr lang="fr-FR" altLang="fr-FR" sz="1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élevée des déplacements </a:t>
            </a: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motorisés et une part non négligeable de la population n’est pas à proximité des transports collectifs (émissions de GES) ; une offre TC qui ne répond pas à tous les besoins (déplacement périphérie / périphérie, </a:t>
            </a:r>
            <a:r>
              <a:rPr lang="fr-FR" sz="1400" dirty="0">
                <a:latin typeface="Trebuchet MS" panose="020B0603020202020204" pitchFamily="34" charset="0"/>
                <a:sym typeface="Wingdings" panose="05000000000000000000" pitchFamily="2" charset="2"/>
              </a:rPr>
              <a:t>difficulté accès PMR, desserte dans les ZI qui ne fait pas la différence avec la </a:t>
            </a:r>
            <a:r>
              <a:rPr lang="fr-FR" sz="14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voiture</a:t>
            </a:r>
            <a:r>
              <a:rPr lang="fr-FR" altLang="fr-FR" sz="1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répartition de la population sur l’ensemble des communes (Programme Local de l’Habitat et Schéma de Cohérence Territoriale) : 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priorisation production logements selon l’ « armature urbaine » / mixité sociale au sein de chaque </a:t>
            </a: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commune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63" y="1268760"/>
            <a:ext cx="3024337" cy="35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10" y="2875902"/>
            <a:ext cx="2917576" cy="33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995936" y="1349410"/>
            <a:ext cx="489582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+ </a:t>
            </a:r>
            <a:r>
              <a:rPr lang="fr-FR" sz="1600" dirty="0">
                <a:latin typeface="Trebuchet MS" panose="020B0603020202020204" pitchFamily="34" charset="0"/>
              </a:rPr>
              <a:t>21 747 habitants entre 2007 et </a:t>
            </a:r>
            <a:r>
              <a:rPr lang="fr-FR" sz="1600" dirty="0" smtClean="0">
                <a:latin typeface="Trebuchet MS" panose="020B0603020202020204" pitchFamily="34" charset="0"/>
              </a:rPr>
              <a:t>2012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420 717 habitants en 2012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>
                <a:latin typeface="Trebuchet MS" panose="020B0603020202020204" pitchFamily="34" charset="0"/>
              </a:rPr>
              <a:t>Pour la première fois, la majorité vit dans les communes autres que la </a:t>
            </a:r>
            <a:r>
              <a:rPr lang="fr-FR" sz="1600" dirty="0" smtClean="0">
                <a:latin typeface="Trebuchet MS" panose="020B0603020202020204" pitchFamily="34" charset="0"/>
              </a:rPr>
              <a:t>ville-centre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824" y="5013176"/>
            <a:ext cx="5075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tabLst>
                <a:tab pos="4027488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2007-2012 (effet Programme Local de l’Habitat) :</a:t>
            </a:r>
            <a:r>
              <a:rPr lang="fr-FR" sz="1600" dirty="0">
                <a:latin typeface="Trebuchet MS" panose="020B0603020202020204" pitchFamily="34" charset="0"/>
              </a:rPr>
              <a:t> </a:t>
            </a:r>
            <a:r>
              <a:rPr lang="fr-FR" sz="1600" dirty="0">
                <a:latin typeface="Trebuchet MS" panose="020B0603020202020204" pitchFamily="34" charset="0"/>
                <a:sym typeface="Wingdings"/>
              </a:rPr>
              <a:t></a:t>
            </a:r>
            <a:r>
              <a:rPr lang="fr-FR" sz="1600" dirty="0">
                <a:latin typeface="Trebuchet MS" panose="020B0603020202020204" pitchFamily="34" charset="0"/>
              </a:rPr>
              <a:t> </a:t>
            </a:r>
            <a:r>
              <a:rPr lang="fr-FR" sz="1600" dirty="0" smtClean="0">
                <a:latin typeface="Trebuchet MS" panose="020B0603020202020204" pitchFamily="34" charset="0"/>
              </a:rPr>
              <a:t> </a:t>
            </a:r>
          </a:p>
          <a:p>
            <a:pPr marL="463550" indent="-285750" algn="just">
              <a:lnSpc>
                <a:spcPct val="120000"/>
              </a:lnSpc>
              <a:buFontTx/>
              <a:buChar char="-"/>
              <a:tabLst>
                <a:tab pos="354013" algn="l"/>
                <a:tab pos="4027488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1/3 des </a:t>
            </a:r>
            <a:r>
              <a:rPr lang="fr-FR" sz="1600" dirty="0">
                <a:latin typeface="Trebuchet MS" panose="020B0603020202020204" pitchFamily="34" charset="0"/>
              </a:rPr>
              <a:t>gains de </a:t>
            </a:r>
            <a:r>
              <a:rPr lang="fr-FR" sz="1600" dirty="0" smtClean="0">
                <a:latin typeface="Trebuchet MS" panose="020B0603020202020204" pitchFamily="34" charset="0"/>
              </a:rPr>
              <a:t>population sur </a:t>
            </a:r>
            <a:r>
              <a:rPr lang="fr-FR" sz="1600" dirty="0">
                <a:latin typeface="Trebuchet MS" panose="020B0603020202020204" pitchFamily="34" charset="0"/>
              </a:rPr>
              <a:t>les communes </a:t>
            </a:r>
            <a:r>
              <a:rPr lang="fr-FR" sz="1600" dirty="0" smtClean="0">
                <a:latin typeface="Trebuchet MS" panose="020B0603020202020204" pitchFamily="34" charset="0"/>
              </a:rPr>
              <a:t>du Cœur de Métropole </a:t>
            </a:r>
          </a:p>
          <a:p>
            <a:pPr marL="463550" indent="-285750" algn="just">
              <a:lnSpc>
                <a:spcPct val="120000"/>
              </a:lnSpc>
              <a:buFontTx/>
              <a:buChar char="-"/>
              <a:tabLst>
                <a:tab pos="354013" algn="l"/>
                <a:tab pos="4027488" algn="l"/>
              </a:tabLst>
            </a:pPr>
            <a:r>
              <a:rPr lang="fr-FR" sz="1600" i="1" dirty="0" smtClean="0">
                <a:latin typeface="Trebuchet MS" panose="020B0603020202020204" pitchFamily="34" charset="0"/>
              </a:rPr>
              <a:t>Une augmentation de la population importante </a:t>
            </a:r>
            <a:r>
              <a:rPr lang="fr-FR" sz="1600" i="1" dirty="0">
                <a:latin typeface="Trebuchet MS" panose="020B0603020202020204" pitchFamily="34" charset="0"/>
              </a:rPr>
              <a:t>sur </a:t>
            </a:r>
            <a:r>
              <a:rPr lang="fr-FR" sz="1600" i="1" dirty="0" smtClean="0">
                <a:latin typeface="Trebuchet MS" panose="020B0603020202020204" pitchFamily="34" charset="0"/>
              </a:rPr>
              <a:t>RM (hors Rennes)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6597352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>
              <a:spcBef>
                <a:spcPts val="0"/>
              </a:spcBef>
            </a:pPr>
            <a:r>
              <a:rPr lang="fr-FR" altLang="fr-FR" sz="1000" dirty="0">
                <a:latin typeface="Trebuchet MS" pitchFamily="34" charset="0"/>
              </a:rPr>
              <a:t>Source : Observatoire Données Sociales 2015 – AUDIAR / </a:t>
            </a:r>
            <a:r>
              <a:rPr lang="fr-FR" altLang="fr-FR" sz="1000" dirty="0" smtClean="0">
                <a:latin typeface="Trebuchet MS" pitchFamily="34" charset="0"/>
              </a:rPr>
              <a:t>APRAS // Observatoire Déplacements 2015 - AUDIAR</a:t>
            </a:r>
            <a:endParaRPr lang="fr-FR" altLang="fr-FR" sz="1000" dirty="0">
              <a:latin typeface="Trebuchet MS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alt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Une </a:t>
            </a:r>
            <a:r>
              <a:rPr lang="fr-FR" alt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répartition de la population sur l’ensemble des communes (Programme Local de l’Habitat et Schéma de Cohérence Territoriale) : 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priorisation production logements selon l’ « armature urbaine » / mixité sociale au sein de chaque </a:t>
            </a: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commune</a:t>
            </a:r>
            <a:endParaRPr lang="fr-FR" sz="140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7033" y="1368081"/>
            <a:ext cx="4578775" cy="449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Une évolution de la répartition de l’accueil de la population </a:t>
            </a: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Programme Local de l’Habitat 2005-2014 (premiers effets) : une croissance de la population forte dans les communes hors Rennes</a:t>
            </a: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r>
              <a:rPr lang="fr-FR" sz="1600" dirty="0">
                <a:latin typeface="Trebuchet MS" panose="020B0603020202020204" pitchFamily="34" charset="0"/>
              </a:rPr>
              <a:t>A</a:t>
            </a:r>
            <a:r>
              <a:rPr lang="fr-FR" sz="1600" dirty="0" smtClean="0">
                <a:latin typeface="Trebuchet MS" panose="020B0603020202020204" pitchFamily="34" charset="0"/>
              </a:rPr>
              <a:t>rmature urbaine du </a:t>
            </a:r>
            <a:r>
              <a:rPr lang="fr-FR" sz="1600" dirty="0" err="1" smtClean="0">
                <a:latin typeface="Trebuchet MS" panose="020B0603020202020204" pitchFamily="34" charset="0"/>
              </a:rPr>
              <a:t>SCoT</a:t>
            </a:r>
            <a:r>
              <a:rPr lang="fr-FR" sz="1600" dirty="0" smtClean="0">
                <a:latin typeface="Trebuchet MS" panose="020B0603020202020204" pitchFamily="34" charset="0"/>
              </a:rPr>
              <a:t> 2015 : une organisation du territoire qui privilégie des pôles (équipements / services)</a:t>
            </a: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endParaRPr lang="fr-FR" sz="1600" dirty="0">
              <a:latin typeface="Trebuchet MS" panose="020B0603020202020204" pitchFamily="34" charset="0"/>
            </a:endParaRP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endParaRPr lang="fr-FR" sz="1600" dirty="0">
              <a:latin typeface="Trebuchet MS" panose="020B0603020202020204" pitchFamily="34" charset="0"/>
            </a:endParaRPr>
          </a:p>
          <a:p>
            <a:pPr marL="530225" indent="-354013">
              <a:lnSpc>
                <a:spcPct val="120000"/>
              </a:lnSpc>
              <a:tabLst>
                <a:tab pos="530225" algn="l"/>
              </a:tabLst>
            </a:pPr>
            <a:r>
              <a:rPr lang="fr-FR" sz="16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	</a:t>
            </a:r>
            <a:r>
              <a:rPr lang="fr-FR" sz="1600" dirty="0" smtClean="0">
                <a:latin typeface="Trebuchet MS" panose="020B0603020202020204" pitchFamily="34" charset="0"/>
              </a:rPr>
              <a:t>Une évolution de la répartition des logements sociaux : montée en puissance dans les communes hors Rennes</a:t>
            </a:r>
            <a:endParaRPr lang="fr-FR" sz="1600" dirty="0">
              <a:latin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504" y="6585982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>
              <a:spcBef>
                <a:spcPts val="0"/>
              </a:spcBef>
            </a:pPr>
            <a:r>
              <a:rPr lang="fr-FR" altLang="fr-FR" sz="1000" dirty="0">
                <a:latin typeface="Trebuchet MS" pitchFamily="34" charset="0"/>
              </a:rPr>
              <a:t>Source : </a:t>
            </a:r>
            <a:r>
              <a:rPr lang="fr-FR" altLang="fr-FR" sz="1000" dirty="0" smtClean="0">
                <a:latin typeface="Trebuchet MS" pitchFamily="34" charset="0"/>
              </a:rPr>
              <a:t>Schéma de Cohérence Territoriale (</a:t>
            </a:r>
            <a:r>
              <a:rPr lang="fr-FR" altLang="fr-FR" sz="1000" dirty="0" err="1" smtClean="0">
                <a:latin typeface="Trebuchet MS" pitchFamily="34" charset="0"/>
              </a:rPr>
              <a:t>SCoT</a:t>
            </a:r>
            <a:r>
              <a:rPr lang="fr-FR" altLang="fr-FR" sz="1000" dirty="0" smtClean="0">
                <a:latin typeface="Trebuchet MS" pitchFamily="34" charset="0"/>
              </a:rPr>
              <a:t>) – Pays de Rennes</a:t>
            </a:r>
            <a:endParaRPr lang="fr-FR" altLang="fr-FR" sz="1000" dirty="0">
              <a:latin typeface="Trebuchet MS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5" y="1340768"/>
            <a:ext cx="3674369" cy="521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Une population vieillissante (tendance homogène sur l’agglomération) pouvant éprouver des difficultés de déplacements (autonomie physique et financière, etc.)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5976" y="1857044"/>
            <a:ext cx="4752528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Un vieillissement de la population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600" dirty="0" smtClean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Une part des + de 60 ans qui progresse partout, notamment en périphérie</a:t>
            </a:r>
          </a:p>
          <a:p>
            <a:pPr marL="533400">
              <a:lnSpc>
                <a:spcPct val="120000"/>
              </a:lnSpc>
            </a:pPr>
            <a:r>
              <a:rPr lang="fr-FR" sz="1600" dirty="0" smtClean="0">
                <a:latin typeface="Trebuchet MS" panose="020B0603020202020204" pitchFamily="34" charset="0"/>
              </a:rPr>
              <a:t>+ 1000 pers / an &gt; 60 ans sur RM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600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Une progression des + de 85 ans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600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r>
              <a:rPr lang="fr-FR" sz="1600" dirty="0" smtClean="0">
                <a:latin typeface="Trebuchet MS" panose="020B0603020202020204" pitchFamily="34" charset="0"/>
              </a:rPr>
              <a:t>+ 1000 pers/an de + de 60 ans sur R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600" dirty="0">
              <a:latin typeface="Trebuchet MS" panose="020B0603020202020204" pitchFamily="34" charset="0"/>
            </a:endParaRPr>
          </a:p>
          <a:p>
            <a:pPr marL="531813" indent="-357188">
              <a:lnSpc>
                <a:spcPct val="120000"/>
              </a:lnSpc>
            </a:pPr>
            <a:r>
              <a:rPr lang="fr-FR" sz="1600" dirty="0">
                <a:latin typeface="Trebuchet MS" panose="020B0603020202020204" pitchFamily="34" charset="0"/>
                <a:sym typeface="Wingdings 3"/>
              </a:rPr>
              <a:t>	</a:t>
            </a:r>
            <a:r>
              <a:rPr lang="fr-FR" sz="1600" i="1" dirty="0">
                <a:latin typeface="Trebuchet MS" panose="020B0603020202020204" pitchFamily="34" charset="0"/>
                <a:sym typeface="Wingdings 3"/>
              </a:rPr>
              <a:t>Question des </a:t>
            </a:r>
            <a:r>
              <a:rPr lang="fr-FR" sz="1600" i="1" dirty="0" smtClean="0">
                <a:latin typeface="Trebuchet MS" panose="020B0603020202020204" pitchFamily="34" charset="0"/>
                <a:sym typeface="Wingdings 3"/>
              </a:rPr>
              <a:t>mobilités spécifiques aux personnes en perte d’autonomie</a:t>
            </a:r>
            <a:endParaRPr lang="fr-FR" sz="1600" i="1" dirty="0">
              <a:latin typeface="Trebuchet MS" panose="020B0603020202020204" pitchFamily="34" charset="0"/>
            </a:endParaRP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600" dirty="0" smtClean="0">
              <a:latin typeface="Trebuchet MS" panose="020B06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504" y="6585982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>
              <a:spcBef>
                <a:spcPts val="0"/>
              </a:spcBef>
            </a:pPr>
            <a:r>
              <a:rPr lang="fr-FR" altLang="fr-FR" sz="1000" dirty="0">
                <a:latin typeface="Trebuchet MS" pitchFamily="34" charset="0"/>
              </a:rPr>
              <a:t>Source : Observatoire Données Sociales 2015 – AUDIAR / </a:t>
            </a:r>
            <a:r>
              <a:rPr lang="fr-FR" altLang="fr-FR" sz="1000" dirty="0" smtClean="0">
                <a:latin typeface="Trebuchet MS" pitchFamily="34" charset="0"/>
              </a:rPr>
              <a:t>APRAS // Observatoire Déplacements 2015 - AUDIAR</a:t>
            </a:r>
            <a:endParaRPr lang="fr-FR" altLang="fr-FR" sz="1000" dirty="0">
              <a:latin typeface="Trebuchet MS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8" y="1700808"/>
            <a:ext cx="3996264" cy="3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3" y="530096"/>
            <a:ext cx="864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4513" indent="-369888">
              <a:spcBef>
                <a:spcPct val="50000"/>
              </a:spcBef>
              <a:buFont typeface="Wingdings"/>
              <a:buChar char="à"/>
              <a:tabLst>
                <a:tab pos="544513" algn="l"/>
              </a:tabLst>
              <a:defRPr/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Une précarisation croissante de la population, notamment en périphérie (problématique coût déplacements)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050" y="90488"/>
            <a:ext cx="8997950" cy="252412"/>
          </a:xfrm>
          <a:prstGeom prst="rect">
            <a:avLst/>
          </a:prstGeom>
          <a:solidFill>
            <a:srgbClr val="0050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7" name="Picture 4" descr="vertical_a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ascenc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950"/>
            <a:ext cx="6096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796210" y="44624"/>
            <a:ext cx="34563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Camp Open Source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Vehicle</a:t>
            </a:r>
            <a:r>
              <a:rPr lang="fr-FR" altLang="fr-FR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– 27.04.16</a:t>
            </a:r>
            <a:endParaRPr lang="fr-FR" alt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 rot="10838124">
            <a:off x="31592" y="3431644"/>
            <a:ext cx="492443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fr-FR" altLang="fr-FR" sz="2000" dirty="0" smtClean="0">
                <a:solidFill>
                  <a:srgbClr val="336699"/>
                </a:solidFill>
                <a:latin typeface="Tahoma" pitchFamily="34" charset="0"/>
              </a:rPr>
              <a:t>Territoire et dynamiques</a:t>
            </a:r>
            <a:endParaRPr lang="fr-FR" altLang="fr-FR" sz="2000" dirty="0">
              <a:solidFill>
                <a:srgbClr val="336699"/>
              </a:solidFill>
              <a:latin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1535764"/>
            <a:ext cx="849890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Une hausse du chômage : plus forte sur Rennes en 2008, puis progression plus importante en périphérie à partir de 2012/2013 (et progression sévère pour les plus de 50 ans)</a:t>
            </a: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endParaRPr lang="fr-FR" sz="1600" dirty="0" smtClean="0">
              <a:latin typeface="Trebuchet MS" panose="020B0603020202020204" pitchFamily="34" charset="0"/>
            </a:endParaRP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r>
              <a:rPr lang="fr-FR" sz="1600" dirty="0" smtClean="0">
                <a:latin typeface="Trebuchet MS" panose="020B0603020202020204" pitchFamily="34" charset="0"/>
              </a:rPr>
              <a:t>Une forte progression des ménages à bas revenus entre 2008 et 2014, notamment les personnes seules et familles monoparentales</a:t>
            </a:r>
          </a:p>
          <a:p>
            <a:pPr marL="544513" indent="-369888">
              <a:lnSpc>
                <a:spcPct val="120000"/>
              </a:lnSpc>
              <a:buFont typeface="Wingdings"/>
              <a:buChar char="à"/>
            </a:pPr>
            <a:endParaRPr lang="fr-FR" sz="1800" dirty="0">
              <a:latin typeface="Trebuchet MS" panose="020B0603020202020204" pitchFamily="34" charset="0"/>
            </a:endParaRPr>
          </a:p>
          <a:p>
            <a:pPr marL="531813" indent="-357188">
              <a:lnSpc>
                <a:spcPct val="120000"/>
              </a:lnSpc>
            </a:pPr>
            <a:r>
              <a:rPr lang="fr-FR" sz="1600" dirty="0">
                <a:latin typeface="Trebuchet MS" panose="020B0603020202020204" pitchFamily="34" charset="0"/>
                <a:sym typeface="Wingdings 3"/>
              </a:rPr>
              <a:t>	</a:t>
            </a:r>
            <a:r>
              <a:rPr lang="fr-FR" sz="1600" i="1" dirty="0">
                <a:latin typeface="Trebuchet MS" panose="020B0603020202020204" pitchFamily="34" charset="0"/>
                <a:sym typeface="Wingdings 3"/>
              </a:rPr>
              <a:t>Question </a:t>
            </a:r>
            <a:r>
              <a:rPr lang="fr-FR" sz="1600" i="1" dirty="0" smtClean="0">
                <a:latin typeface="Trebuchet MS" panose="020B0603020202020204" pitchFamily="34" charset="0"/>
                <a:sym typeface="Wingdings 3"/>
              </a:rPr>
              <a:t>du coût que représentent les déplacements en périurbain (coût des énergies fossiles) </a:t>
            </a:r>
            <a:endParaRPr lang="fr-FR" sz="1600" i="1" dirty="0">
              <a:latin typeface="Trebuchet MS" panose="020B0603020202020204" pitchFamily="34" charset="0"/>
            </a:endParaRPr>
          </a:p>
          <a:p>
            <a:pPr marL="903288" indent="-269875">
              <a:lnSpc>
                <a:spcPct val="120000"/>
              </a:lnSpc>
              <a:buFontTx/>
              <a:buChar char="-"/>
              <a:tabLst>
                <a:tab pos="900113" algn="l"/>
              </a:tabLst>
            </a:pPr>
            <a:endParaRPr lang="fr-FR" sz="1800" dirty="0">
              <a:latin typeface="Trebuchet MS" panose="020B0603020202020204" pitchFamily="34" charset="0"/>
            </a:endParaRPr>
          </a:p>
          <a:p>
            <a:pPr marL="633413">
              <a:lnSpc>
                <a:spcPct val="120000"/>
              </a:lnSpc>
              <a:tabLst>
                <a:tab pos="900113" algn="l"/>
              </a:tabLst>
            </a:pPr>
            <a:endParaRPr lang="fr-FR" sz="18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1212</Words>
  <Application>Microsoft Office PowerPoint</Application>
  <PresentationFormat>Affichage à l'écran (4:3)</PresentationFormat>
  <Paragraphs>251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Rennes Metropole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ecolan-a</dc:creator>
  <cp:lastModifiedBy>ECOLAN GUILLIER Armelle</cp:lastModifiedBy>
  <cp:revision>175</cp:revision>
  <cp:lastPrinted>2016-04-15T12:25:31Z</cp:lastPrinted>
  <dcterms:created xsi:type="dcterms:W3CDTF">2009-12-15T08:41:36Z</dcterms:created>
  <dcterms:modified xsi:type="dcterms:W3CDTF">2016-04-22T14:55:52Z</dcterms:modified>
</cp:coreProperties>
</file>