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Catamaran"/>
      <p:regular r:id="rId22"/>
      <p:bold r:id="rId23"/>
    </p:embeddedFont>
    <p:embeddedFont>
      <p:font typeface="Caveat"/>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27FABE-311C-45A7-8B96-4409C3A49368}">
  <a:tblStyle styleId="{4127FABE-311C-45A7-8B96-4409C3A493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Catamaran-regular.fntdata"/><Relationship Id="rId21" Type="http://schemas.openxmlformats.org/officeDocument/2006/relationships/slide" Target="slides/slide14.xml"/><Relationship Id="rId24" Type="http://schemas.openxmlformats.org/officeDocument/2006/relationships/font" Target="fonts/Caveat-regular.fntdata"/><Relationship Id="rId23" Type="http://schemas.openxmlformats.org/officeDocument/2006/relationships/font" Target="fonts/Catamaran-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font" Target="fonts/Caveat-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62edf2d02_2_2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it"/>
              <a:t>‹#›</a:t>
            </a:fld>
            <a:endParaRPr/>
          </a:p>
        </p:txBody>
      </p:sp>
      <p:sp>
        <p:nvSpPr>
          <p:cNvPr id="77" name="Google Shape;77;g862edf2d02_2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8" name="Google Shape;78;g862edf2d02_2_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b83948ca5_0_3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it"/>
              <a:t>‹#›</a:t>
            </a:fld>
            <a:endParaRPr/>
          </a:p>
        </p:txBody>
      </p:sp>
      <p:sp>
        <p:nvSpPr>
          <p:cNvPr id="196" name="Google Shape;196;g8b83948ca5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7" name="Google Shape;197;g8b83948ca5_0_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b83948ca5_0_4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it"/>
              <a:t>‹#›</a:t>
            </a:fld>
            <a:endParaRPr/>
          </a:p>
        </p:txBody>
      </p:sp>
      <p:sp>
        <p:nvSpPr>
          <p:cNvPr id="213" name="Google Shape;213;g8b83948ca5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4" name="Google Shape;214;g8b83948ca5_0_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62edf2d02_0_3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it"/>
              <a:t>‹#›</a:t>
            </a:fld>
            <a:endParaRPr/>
          </a:p>
        </p:txBody>
      </p:sp>
      <p:sp>
        <p:nvSpPr>
          <p:cNvPr id="223" name="Google Shape;223;g862edf2d02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4" name="Google Shape;224;g862edf2d02_0_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ae60efdd0_0_4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it"/>
              <a:t>‹#›</a:t>
            </a:fld>
            <a:endParaRPr/>
          </a:p>
        </p:txBody>
      </p:sp>
      <p:sp>
        <p:nvSpPr>
          <p:cNvPr id="233" name="Google Shape;233;g8ae60efdd0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4" name="Google Shape;234;g8ae60efdd0_0_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62edf2d02_0_8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it"/>
              <a:t>‹#›</a:t>
            </a:fld>
            <a:endParaRPr/>
          </a:p>
        </p:txBody>
      </p:sp>
      <p:sp>
        <p:nvSpPr>
          <p:cNvPr id="243" name="Google Shape;243;g862edf2d02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4" name="Google Shape;244;g862edf2d02_0_8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62edf2d02_2_4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it"/>
              <a:t>‹#›</a:t>
            </a:fld>
            <a:endParaRPr/>
          </a:p>
        </p:txBody>
      </p:sp>
      <p:sp>
        <p:nvSpPr>
          <p:cNvPr id="89" name="Google Shape;89;g862edf2d02_2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0" name="Google Shape;90;g862edf2d02_2_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bb8f096fd_0_3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it"/>
              <a:t>‹#›</a:t>
            </a:fld>
            <a:endParaRPr/>
          </a:p>
        </p:txBody>
      </p:sp>
      <p:sp>
        <p:nvSpPr>
          <p:cNvPr id="101" name="Google Shape;101;g8bb8f096fd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2" name="Google Shape;102;g8bb8f096fd_0_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t"/>
              <a:t>SITUATION AWARENESS is defined as : (i) perception, (ii) comprehension, (iii) projection</a:t>
            </a:r>
            <a:endParaRPr/>
          </a:p>
          <a:p>
            <a:pPr indent="-298450" lvl="0" marL="457200" rtl="0" algn="l">
              <a:spcBef>
                <a:spcPts val="0"/>
              </a:spcBef>
              <a:spcAft>
                <a:spcPts val="0"/>
              </a:spcAft>
              <a:buSzPts val="1100"/>
              <a:buChar char="-"/>
            </a:pPr>
            <a:r>
              <a:rPr lang="it"/>
              <a:t>gathering info about outbreak of disaster =&gt; burst detection</a:t>
            </a:r>
            <a:endParaRPr/>
          </a:p>
          <a:p>
            <a:pPr indent="-298450" lvl="0" marL="457200" rtl="0" algn="l">
              <a:spcBef>
                <a:spcPts val="0"/>
              </a:spcBef>
              <a:spcAft>
                <a:spcPts val="0"/>
              </a:spcAft>
              <a:buSzPts val="1100"/>
              <a:buChar char="-"/>
            </a:pPr>
            <a:r>
              <a:rPr lang="it"/>
              <a:t>about affected area =&gt; geotagging</a:t>
            </a:r>
            <a:endParaRPr/>
          </a:p>
          <a:p>
            <a:pPr indent="-298450" lvl="0" marL="457200" rtl="0" algn="l">
              <a:spcBef>
                <a:spcPts val="0"/>
              </a:spcBef>
              <a:spcAft>
                <a:spcPts val="0"/>
              </a:spcAft>
              <a:buSzPts val="1100"/>
              <a:buChar char="-"/>
            </a:pPr>
            <a:r>
              <a:rPr lang="it"/>
              <a:t>understand type of disaster, impact, damage =&gt; tweet filtering, clustering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it" sz="1000"/>
              <a:t>Use NLP, Data Mining, ML techniques to extract </a:t>
            </a:r>
            <a:r>
              <a:rPr b="1" lang="it">
                <a:highlight>
                  <a:srgbClr val="FFE599"/>
                </a:highlight>
              </a:rPr>
              <a:t>situation awareness</a:t>
            </a:r>
            <a:r>
              <a:rPr lang="it" sz="1000">
                <a:highlight>
                  <a:srgbClr val="FFE599"/>
                </a:highlight>
              </a:rPr>
              <a:t> </a:t>
            </a:r>
            <a:r>
              <a:rPr lang="it" sz="1000"/>
              <a:t>information from tweets generated during disasters and crises, to improve emergency management, crisis coordination and decision making. The key points to attack is the detection, classification and grouping of tweets related to disasters.</a:t>
            </a:r>
            <a:endParaRPr sz="7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bb8f096fd_0_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it"/>
              <a:t>‹#›</a:t>
            </a:fld>
            <a:endParaRPr/>
          </a:p>
        </p:txBody>
      </p:sp>
      <p:sp>
        <p:nvSpPr>
          <p:cNvPr id="122" name="Google Shape;122;g8bb8f096f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3" name="Google Shape;123;g8bb8f096fd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ba26f4faf_0_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it"/>
              <a:t>‹#›</a:t>
            </a:fld>
            <a:endParaRPr/>
          </a:p>
        </p:txBody>
      </p:sp>
      <p:sp>
        <p:nvSpPr>
          <p:cNvPr id="135" name="Google Shape;135;g8ba26f4fa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6" name="Google Shape;136;g8ba26f4faf_0_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bb8f096fd_0_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it"/>
              <a:t>‹#›</a:t>
            </a:fld>
            <a:endParaRPr/>
          </a:p>
        </p:txBody>
      </p:sp>
      <p:sp>
        <p:nvSpPr>
          <p:cNvPr id="148" name="Google Shape;148;g8bb8f096fd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9" name="Google Shape;149;g8bb8f096fd_0_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bb8f096fd_0_2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it"/>
              <a:t>‹#›</a:t>
            </a:fld>
            <a:endParaRPr/>
          </a:p>
        </p:txBody>
      </p:sp>
      <p:sp>
        <p:nvSpPr>
          <p:cNvPr id="159" name="Google Shape;159;g8bb8f096fd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0" name="Google Shape;160;g8bb8f096fd_0_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b83948ca5_0_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it"/>
              <a:t>‹#›</a:t>
            </a:fld>
            <a:endParaRPr/>
          </a:p>
        </p:txBody>
      </p:sp>
      <p:sp>
        <p:nvSpPr>
          <p:cNvPr id="175" name="Google Shape;175;g8b83948ca5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6" name="Google Shape;176;g8b83948ca5_0_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b83948ca5_0_2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it"/>
              <a:t>‹#›</a:t>
            </a:fld>
            <a:endParaRPr/>
          </a:p>
        </p:txBody>
      </p:sp>
      <p:sp>
        <p:nvSpPr>
          <p:cNvPr id="186" name="Google Shape;186;g8b83948ca5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7" name="Google Shape;187;g8b83948ca5_0_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59" name="Shape 59"/>
        <p:cNvGrpSpPr/>
        <p:nvPr/>
      </p:nvGrpSpPr>
      <p:grpSpPr>
        <a:xfrm>
          <a:off x="0" y="0"/>
          <a:ext cx="0" cy="0"/>
          <a:chOff x="0" y="0"/>
          <a:chExt cx="0" cy="0"/>
        </a:xfrm>
      </p:grpSpPr>
      <p:sp>
        <p:nvSpPr>
          <p:cNvPr id="60" name="Google Shape;60;p14"/>
          <p:cNvSpPr txBox="1"/>
          <p:nvPr>
            <p:ph type="ctrTitle"/>
          </p:nvPr>
        </p:nvSpPr>
        <p:spPr>
          <a:xfrm>
            <a:off x="685800" y="1597819"/>
            <a:ext cx="7772400" cy="11025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Clr>
                <a:srgbClr val="000000"/>
              </a:buClr>
              <a:buSzPts val="1800"/>
              <a:buChar char="–"/>
              <a:defRPr/>
            </a:lvl2pPr>
            <a:lvl3pPr lvl="2" algn="l">
              <a:lnSpc>
                <a:spcPct val="100000"/>
              </a:lnSpc>
              <a:spcBef>
                <a:spcPts val="360"/>
              </a:spcBef>
              <a:spcAft>
                <a:spcPts val="0"/>
              </a:spcAft>
              <a:buClr>
                <a:srgbClr val="000000"/>
              </a:buClr>
              <a:buSzPts val="1800"/>
              <a:buChar char="•"/>
              <a:defRPr/>
            </a:lvl3pPr>
            <a:lvl4pPr lvl="3" algn="l">
              <a:lnSpc>
                <a:spcPct val="100000"/>
              </a:lnSpc>
              <a:spcBef>
                <a:spcPts val="360"/>
              </a:spcBef>
              <a:spcAft>
                <a:spcPts val="0"/>
              </a:spcAft>
              <a:buClr>
                <a:srgbClr val="000000"/>
              </a:buClr>
              <a:buSzPts val="1800"/>
              <a:buChar char="–"/>
              <a:defRPr/>
            </a:lvl4pPr>
            <a:lvl5pPr lvl="4" algn="l">
              <a:lnSpc>
                <a:spcPct val="100000"/>
              </a:lnSpc>
              <a:spcBef>
                <a:spcPts val="360"/>
              </a:spcBef>
              <a:spcAft>
                <a:spcPts val="0"/>
              </a:spcAft>
              <a:buClr>
                <a:srgbClr val="000000"/>
              </a:buClr>
              <a:buSzPts val="1800"/>
              <a:buChar char="»"/>
              <a:defRPr/>
            </a:lvl5pPr>
            <a:lvl6pPr lvl="5" algn="l">
              <a:lnSpc>
                <a:spcPct val="100000"/>
              </a:lnSpc>
              <a:spcBef>
                <a:spcPts val="360"/>
              </a:spcBef>
              <a:spcAft>
                <a:spcPts val="0"/>
              </a:spcAft>
              <a:buClr>
                <a:srgbClr val="000000"/>
              </a:buClr>
              <a:buSzPts val="1800"/>
              <a:buChar char="»"/>
              <a:defRPr/>
            </a:lvl6pPr>
            <a:lvl7pPr lvl="6" algn="l">
              <a:lnSpc>
                <a:spcPct val="100000"/>
              </a:lnSpc>
              <a:spcBef>
                <a:spcPts val="360"/>
              </a:spcBef>
              <a:spcAft>
                <a:spcPts val="0"/>
              </a:spcAft>
              <a:buClr>
                <a:srgbClr val="000000"/>
              </a:buClr>
              <a:buSzPts val="1800"/>
              <a:buChar char="»"/>
              <a:defRPr/>
            </a:lvl7pPr>
            <a:lvl8pPr lvl="7" algn="l">
              <a:lnSpc>
                <a:spcPct val="100000"/>
              </a:lnSpc>
              <a:spcBef>
                <a:spcPts val="360"/>
              </a:spcBef>
              <a:spcAft>
                <a:spcPts val="0"/>
              </a:spcAft>
              <a:buClr>
                <a:srgbClr val="000000"/>
              </a:buClr>
              <a:buSzPts val="1800"/>
              <a:buChar char="»"/>
              <a:defRPr/>
            </a:lvl8pPr>
            <a:lvl9pPr lvl="8" algn="l">
              <a:lnSpc>
                <a:spcPct val="100000"/>
              </a:lnSpc>
              <a:spcBef>
                <a:spcPts val="360"/>
              </a:spcBef>
              <a:spcAft>
                <a:spcPts val="0"/>
              </a:spcAft>
              <a:buClr>
                <a:srgbClr val="000000"/>
              </a:buClr>
              <a:buSzPts val="1800"/>
              <a:buChar char="»"/>
              <a:defRPr/>
            </a:lvl9pPr>
          </a:lstStyle>
          <a:p/>
        </p:txBody>
      </p:sp>
      <p:sp>
        <p:nvSpPr>
          <p:cNvPr id="62" name="Google Shape;62;p14"/>
          <p:cNvSpPr txBox="1"/>
          <p:nvPr>
            <p:ph idx="10" type="dt"/>
          </p:nvPr>
        </p:nvSpPr>
        <p:spPr>
          <a:xfrm>
            <a:off x="4343400" y="4610100"/>
            <a:ext cx="1905000" cy="3429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1" type="ftr"/>
          </p:nvPr>
        </p:nvSpPr>
        <p:spPr>
          <a:xfrm>
            <a:off x="1219200" y="46101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6553200" y="4610100"/>
            <a:ext cx="1905000" cy="3429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100">
                <a:solidFill>
                  <a:schemeClr val="lt1"/>
                </a:solidFill>
              </a:defRPr>
            </a:lvl1pPr>
            <a:lvl2pPr indent="0" lvl="1" marL="0" algn="r">
              <a:lnSpc>
                <a:spcPct val="100000"/>
              </a:lnSpc>
              <a:spcBef>
                <a:spcPts val="0"/>
              </a:spcBef>
              <a:spcAft>
                <a:spcPts val="0"/>
              </a:spcAft>
              <a:buNone/>
              <a:defRPr sz="1100">
                <a:solidFill>
                  <a:schemeClr val="lt1"/>
                </a:solidFill>
              </a:defRPr>
            </a:lvl2pPr>
            <a:lvl3pPr indent="0" lvl="2" marL="0" algn="r">
              <a:lnSpc>
                <a:spcPct val="100000"/>
              </a:lnSpc>
              <a:spcBef>
                <a:spcPts val="0"/>
              </a:spcBef>
              <a:spcAft>
                <a:spcPts val="0"/>
              </a:spcAft>
              <a:buNone/>
              <a:defRPr sz="1100">
                <a:solidFill>
                  <a:schemeClr val="lt1"/>
                </a:solidFill>
              </a:defRPr>
            </a:lvl3pPr>
            <a:lvl4pPr indent="0" lvl="3" marL="0" algn="r">
              <a:lnSpc>
                <a:spcPct val="100000"/>
              </a:lnSpc>
              <a:spcBef>
                <a:spcPts val="0"/>
              </a:spcBef>
              <a:spcAft>
                <a:spcPts val="0"/>
              </a:spcAft>
              <a:buNone/>
              <a:defRPr sz="1100">
                <a:solidFill>
                  <a:schemeClr val="lt1"/>
                </a:solidFill>
              </a:defRPr>
            </a:lvl4pPr>
            <a:lvl5pPr indent="0" lvl="4" marL="0" algn="r">
              <a:lnSpc>
                <a:spcPct val="100000"/>
              </a:lnSpc>
              <a:spcBef>
                <a:spcPts val="0"/>
              </a:spcBef>
              <a:spcAft>
                <a:spcPts val="0"/>
              </a:spcAft>
              <a:buNone/>
              <a:defRPr sz="1100">
                <a:solidFill>
                  <a:schemeClr val="lt1"/>
                </a:solidFill>
              </a:defRPr>
            </a:lvl5pPr>
            <a:lvl6pPr indent="0" lvl="5" marL="0" algn="r">
              <a:lnSpc>
                <a:spcPct val="100000"/>
              </a:lnSpc>
              <a:spcBef>
                <a:spcPts val="0"/>
              </a:spcBef>
              <a:spcAft>
                <a:spcPts val="0"/>
              </a:spcAft>
              <a:buNone/>
              <a:defRPr sz="1100">
                <a:solidFill>
                  <a:schemeClr val="lt1"/>
                </a:solidFill>
              </a:defRPr>
            </a:lvl6pPr>
            <a:lvl7pPr indent="0" lvl="6" marL="0" algn="r">
              <a:lnSpc>
                <a:spcPct val="100000"/>
              </a:lnSpc>
              <a:spcBef>
                <a:spcPts val="0"/>
              </a:spcBef>
              <a:spcAft>
                <a:spcPts val="0"/>
              </a:spcAft>
              <a:buNone/>
              <a:defRPr sz="1100">
                <a:solidFill>
                  <a:schemeClr val="lt1"/>
                </a:solidFill>
              </a:defRPr>
            </a:lvl7pPr>
            <a:lvl8pPr indent="0" lvl="7" marL="0" algn="r">
              <a:lnSpc>
                <a:spcPct val="100000"/>
              </a:lnSpc>
              <a:spcBef>
                <a:spcPts val="0"/>
              </a:spcBef>
              <a:spcAft>
                <a:spcPts val="0"/>
              </a:spcAft>
              <a:buNone/>
              <a:defRPr sz="1100">
                <a:solidFill>
                  <a:schemeClr val="lt1"/>
                </a:solidFill>
              </a:defRPr>
            </a:lvl8pPr>
            <a:lvl9pPr indent="0" lvl="8" marL="0" algn="r">
              <a:lnSpc>
                <a:spcPct val="100000"/>
              </a:lnSpc>
              <a:spcBef>
                <a:spcPts val="0"/>
              </a:spcBef>
              <a:spcAft>
                <a:spcPts val="0"/>
              </a:spcAft>
              <a:buNone/>
              <a:defRPr sz="11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65" name="Shape 65"/>
        <p:cNvGrpSpPr/>
        <p:nvPr/>
      </p:nvGrpSpPr>
      <p:grpSpPr>
        <a:xfrm>
          <a:off x="0" y="0"/>
          <a:ext cx="0" cy="0"/>
          <a:chOff x="0" y="0"/>
          <a:chExt cx="0" cy="0"/>
        </a:xfrm>
      </p:grpSpPr>
      <p:sp>
        <p:nvSpPr>
          <p:cNvPr id="66" name="Google Shape;66;p15"/>
          <p:cNvSpPr txBox="1"/>
          <p:nvPr>
            <p:ph idx="10" type="dt"/>
          </p:nvPr>
        </p:nvSpPr>
        <p:spPr>
          <a:xfrm>
            <a:off x="4343400" y="4610100"/>
            <a:ext cx="1905000" cy="3429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1" type="ftr"/>
          </p:nvPr>
        </p:nvSpPr>
        <p:spPr>
          <a:xfrm>
            <a:off x="1219200" y="46101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5"/>
          <p:cNvSpPr txBox="1"/>
          <p:nvPr>
            <p:ph idx="12" type="sldNum"/>
          </p:nvPr>
        </p:nvSpPr>
        <p:spPr>
          <a:xfrm>
            <a:off x="6553200" y="4610100"/>
            <a:ext cx="1905000" cy="3429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100">
                <a:solidFill>
                  <a:schemeClr val="lt1"/>
                </a:solidFill>
              </a:defRPr>
            </a:lvl1pPr>
            <a:lvl2pPr indent="0" lvl="1" marL="0" algn="r">
              <a:lnSpc>
                <a:spcPct val="100000"/>
              </a:lnSpc>
              <a:spcBef>
                <a:spcPts val="0"/>
              </a:spcBef>
              <a:spcAft>
                <a:spcPts val="0"/>
              </a:spcAft>
              <a:buNone/>
              <a:defRPr sz="1100">
                <a:solidFill>
                  <a:schemeClr val="lt1"/>
                </a:solidFill>
              </a:defRPr>
            </a:lvl2pPr>
            <a:lvl3pPr indent="0" lvl="2" marL="0" algn="r">
              <a:lnSpc>
                <a:spcPct val="100000"/>
              </a:lnSpc>
              <a:spcBef>
                <a:spcPts val="0"/>
              </a:spcBef>
              <a:spcAft>
                <a:spcPts val="0"/>
              </a:spcAft>
              <a:buNone/>
              <a:defRPr sz="1100">
                <a:solidFill>
                  <a:schemeClr val="lt1"/>
                </a:solidFill>
              </a:defRPr>
            </a:lvl3pPr>
            <a:lvl4pPr indent="0" lvl="3" marL="0" algn="r">
              <a:lnSpc>
                <a:spcPct val="100000"/>
              </a:lnSpc>
              <a:spcBef>
                <a:spcPts val="0"/>
              </a:spcBef>
              <a:spcAft>
                <a:spcPts val="0"/>
              </a:spcAft>
              <a:buNone/>
              <a:defRPr sz="1100">
                <a:solidFill>
                  <a:schemeClr val="lt1"/>
                </a:solidFill>
              </a:defRPr>
            </a:lvl4pPr>
            <a:lvl5pPr indent="0" lvl="4" marL="0" algn="r">
              <a:lnSpc>
                <a:spcPct val="100000"/>
              </a:lnSpc>
              <a:spcBef>
                <a:spcPts val="0"/>
              </a:spcBef>
              <a:spcAft>
                <a:spcPts val="0"/>
              </a:spcAft>
              <a:buNone/>
              <a:defRPr sz="1100">
                <a:solidFill>
                  <a:schemeClr val="lt1"/>
                </a:solidFill>
              </a:defRPr>
            </a:lvl5pPr>
            <a:lvl6pPr indent="0" lvl="5" marL="0" algn="r">
              <a:lnSpc>
                <a:spcPct val="100000"/>
              </a:lnSpc>
              <a:spcBef>
                <a:spcPts val="0"/>
              </a:spcBef>
              <a:spcAft>
                <a:spcPts val="0"/>
              </a:spcAft>
              <a:buNone/>
              <a:defRPr sz="1100">
                <a:solidFill>
                  <a:schemeClr val="lt1"/>
                </a:solidFill>
              </a:defRPr>
            </a:lvl6pPr>
            <a:lvl7pPr indent="0" lvl="6" marL="0" algn="r">
              <a:lnSpc>
                <a:spcPct val="100000"/>
              </a:lnSpc>
              <a:spcBef>
                <a:spcPts val="0"/>
              </a:spcBef>
              <a:spcAft>
                <a:spcPts val="0"/>
              </a:spcAft>
              <a:buNone/>
              <a:defRPr sz="1100">
                <a:solidFill>
                  <a:schemeClr val="lt1"/>
                </a:solidFill>
              </a:defRPr>
            </a:lvl7pPr>
            <a:lvl8pPr indent="0" lvl="7" marL="0" algn="r">
              <a:lnSpc>
                <a:spcPct val="100000"/>
              </a:lnSpc>
              <a:spcBef>
                <a:spcPts val="0"/>
              </a:spcBef>
              <a:spcAft>
                <a:spcPts val="0"/>
              </a:spcAft>
              <a:buNone/>
              <a:defRPr sz="1100">
                <a:solidFill>
                  <a:schemeClr val="lt1"/>
                </a:solidFill>
              </a:defRPr>
            </a:lvl8pPr>
            <a:lvl9pPr indent="0" lvl="8" marL="0" algn="r">
              <a:lnSpc>
                <a:spcPct val="100000"/>
              </a:lnSpc>
              <a:spcBef>
                <a:spcPts val="0"/>
              </a:spcBef>
              <a:spcAft>
                <a:spcPts val="0"/>
              </a:spcAft>
              <a:buNone/>
              <a:defRPr sz="11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69" name="Shape 69"/>
        <p:cNvGrpSpPr/>
        <p:nvPr/>
      </p:nvGrpSpPr>
      <p:grpSpPr>
        <a:xfrm>
          <a:off x="0" y="0"/>
          <a:ext cx="0" cy="0"/>
          <a:chOff x="0" y="0"/>
          <a:chExt cx="0" cy="0"/>
        </a:xfrm>
      </p:grpSpPr>
      <p:sp>
        <p:nvSpPr>
          <p:cNvPr id="70" name="Google Shape;70;p16"/>
          <p:cNvSpPr txBox="1"/>
          <p:nvPr>
            <p:ph type="title"/>
          </p:nvPr>
        </p:nvSpPr>
        <p:spPr>
          <a:xfrm>
            <a:off x="1116012" y="307181"/>
            <a:ext cx="7559675"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 type="body"/>
          </p:nvPr>
        </p:nvSpPr>
        <p:spPr>
          <a:xfrm>
            <a:off x="1116012" y="1314450"/>
            <a:ext cx="7559675"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
        <p:nvSpPr>
          <p:cNvPr id="72" name="Google Shape;72;p16"/>
          <p:cNvSpPr txBox="1"/>
          <p:nvPr>
            <p:ph idx="10" type="dt"/>
          </p:nvPr>
        </p:nvSpPr>
        <p:spPr>
          <a:xfrm>
            <a:off x="4343400" y="4610100"/>
            <a:ext cx="1905000" cy="3429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1" type="ftr"/>
          </p:nvPr>
        </p:nvSpPr>
        <p:spPr>
          <a:xfrm>
            <a:off x="1219200" y="4610100"/>
            <a:ext cx="2895600" cy="342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2" type="sldNum"/>
          </p:nvPr>
        </p:nvSpPr>
        <p:spPr>
          <a:xfrm>
            <a:off x="6553200" y="4610100"/>
            <a:ext cx="1905000" cy="3429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100">
                <a:solidFill>
                  <a:schemeClr val="lt1"/>
                </a:solidFill>
              </a:defRPr>
            </a:lvl1pPr>
            <a:lvl2pPr indent="0" lvl="1" marL="0" algn="r">
              <a:lnSpc>
                <a:spcPct val="100000"/>
              </a:lnSpc>
              <a:spcBef>
                <a:spcPts val="0"/>
              </a:spcBef>
              <a:spcAft>
                <a:spcPts val="0"/>
              </a:spcAft>
              <a:buNone/>
              <a:defRPr sz="1100">
                <a:solidFill>
                  <a:schemeClr val="lt1"/>
                </a:solidFill>
              </a:defRPr>
            </a:lvl2pPr>
            <a:lvl3pPr indent="0" lvl="2" marL="0" algn="r">
              <a:lnSpc>
                <a:spcPct val="100000"/>
              </a:lnSpc>
              <a:spcBef>
                <a:spcPts val="0"/>
              </a:spcBef>
              <a:spcAft>
                <a:spcPts val="0"/>
              </a:spcAft>
              <a:buNone/>
              <a:defRPr sz="1100">
                <a:solidFill>
                  <a:schemeClr val="lt1"/>
                </a:solidFill>
              </a:defRPr>
            </a:lvl3pPr>
            <a:lvl4pPr indent="0" lvl="3" marL="0" algn="r">
              <a:lnSpc>
                <a:spcPct val="100000"/>
              </a:lnSpc>
              <a:spcBef>
                <a:spcPts val="0"/>
              </a:spcBef>
              <a:spcAft>
                <a:spcPts val="0"/>
              </a:spcAft>
              <a:buNone/>
              <a:defRPr sz="1100">
                <a:solidFill>
                  <a:schemeClr val="lt1"/>
                </a:solidFill>
              </a:defRPr>
            </a:lvl4pPr>
            <a:lvl5pPr indent="0" lvl="4" marL="0" algn="r">
              <a:lnSpc>
                <a:spcPct val="100000"/>
              </a:lnSpc>
              <a:spcBef>
                <a:spcPts val="0"/>
              </a:spcBef>
              <a:spcAft>
                <a:spcPts val="0"/>
              </a:spcAft>
              <a:buNone/>
              <a:defRPr sz="1100">
                <a:solidFill>
                  <a:schemeClr val="lt1"/>
                </a:solidFill>
              </a:defRPr>
            </a:lvl5pPr>
            <a:lvl6pPr indent="0" lvl="5" marL="0" algn="r">
              <a:lnSpc>
                <a:spcPct val="100000"/>
              </a:lnSpc>
              <a:spcBef>
                <a:spcPts val="0"/>
              </a:spcBef>
              <a:spcAft>
                <a:spcPts val="0"/>
              </a:spcAft>
              <a:buNone/>
              <a:defRPr sz="1100">
                <a:solidFill>
                  <a:schemeClr val="lt1"/>
                </a:solidFill>
              </a:defRPr>
            </a:lvl6pPr>
            <a:lvl7pPr indent="0" lvl="6" marL="0" algn="r">
              <a:lnSpc>
                <a:spcPct val="100000"/>
              </a:lnSpc>
              <a:spcBef>
                <a:spcPts val="0"/>
              </a:spcBef>
              <a:spcAft>
                <a:spcPts val="0"/>
              </a:spcAft>
              <a:buNone/>
              <a:defRPr sz="1100">
                <a:solidFill>
                  <a:schemeClr val="lt1"/>
                </a:solidFill>
              </a:defRPr>
            </a:lvl7pPr>
            <a:lvl8pPr indent="0" lvl="7" marL="0" algn="r">
              <a:lnSpc>
                <a:spcPct val="100000"/>
              </a:lnSpc>
              <a:spcBef>
                <a:spcPts val="0"/>
              </a:spcBef>
              <a:spcAft>
                <a:spcPts val="0"/>
              </a:spcAft>
              <a:buNone/>
              <a:defRPr sz="1100">
                <a:solidFill>
                  <a:schemeClr val="lt1"/>
                </a:solidFill>
              </a:defRPr>
            </a:lvl8pPr>
            <a:lvl9pPr indent="0" lvl="8" marL="0" algn="r">
              <a:lnSpc>
                <a:spcPct val="100000"/>
              </a:lnSpc>
              <a:spcBef>
                <a:spcPts val="0"/>
              </a:spcBef>
              <a:spcAft>
                <a:spcPts val="0"/>
              </a:spcAft>
              <a:buNone/>
              <a:defRPr sz="11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0" y="4572000"/>
            <a:ext cx="9144000" cy="571500"/>
            <a:chOff x="0" y="3840"/>
            <a:chExt cx="5760" cy="480"/>
          </a:xfrm>
        </p:grpSpPr>
        <p:sp>
          <p:nvSpPr>
            <p:cNvPr id="52" name="Google Shape;52;p13"/>
            <p:cNvSpPr/>
            <p:nvPr/>
          </p:nvSpPr>
          <p:spPr>
            <a:xfrm>
              <a:off x="0" y="3984"/>
              <a:ext cx="5760" cy="336"/>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 name="Google Shape;53;p13"/>
            <p:cNvSpPr/>
            <p:nvPr/>
          </p:nvSpPr>
          <p:spPr>
            <a:xfrm>
              <a:off x="768" y="3840"/>
              <a:ext cx="4992" cy="48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54" name="Google Shape;54;p13"/>
          <p:cNvSpPr txBox="1"/>
          <p:nvPr>
            <p:ph type="title"/>
          </p:nvPr>
        </p:nvSpPr>
        <p:spPr>
          <a:xfrm>
            <a:off x="1116012" y="307181"/>
            <a:ext cx="7559675" cy="37861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9pPr>
          </a:lstStyle>
          <a:p/>
        </p:txBody>
      </p:sp>
      <p:sp>
        <p:nvSpPr>
          <p:cNvPr id="55" name="Google Shape;55;p13"/>
          <p:cNvSpPr txBox="1"/>
          <p:nvPr>
            <p:ph idx="1" type="body"/>
          </p:nvPr>
        </p:nvSpPr>
        <p:spPr>
          <a:xfrm>
            <a:off x="1116012" y="1314450"/>
            <a:ext cx="7559675" cy="30861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822433"/>
              </a:buClr>
              <a:buSzPts val="2400"/>
              <a:buFont typeface="Arial"/>
              <a:buChar char="•"/>
              <a:defRPr b="0" i="0" sz="24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30200" lvl="2" marL="1371600" marR="0" rtl="0" algn="l">
              <a:lnSpc>
                <a:spcPct val="100000"/>
              </a:lnSpc>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3pPr>
            <a:lvl4pPr indent="-317500" lvl="3" marL="1828800" marR="0" rtl="0" algn="l">
              <a:lnSpc>
                <a:spcPct val="100000"/>
              </a:lnSpc>
              <a:spcBef>
                <a:spcPts val="28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04800" lvl="4" marL="22860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56" name="Google Shape;56;p13"/>
          <p:cNvSpPr txBox="1"/>
          <p:nvPr>
            <p:ph idx="10" type="dt"/>
          </p:nvPr>
        </p:nvSpPr>
        <p:spPr>
          <a:xfrm>
            <a:off x="4343400" y="4610100"/>
            <a:ext cx="1905000" cy="3429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1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7" name="Google Shape;57;p13"/>
          <p:cNvSpPr txBox="1"/>
          <p:nvPr>
            <p:ph idx="11" type="ftr"/>
          </p:nvPr>
        </p:nvSpPr>
        <p:spPr>
          <a:xfrm>
            <a:off x="1219200" y="4610100"/>
            <a:ext cx="28956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1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8" name="Google Shape;58;p13"/>
          <p:cNvSpPr txBox="1"/>
          <p:nvPr>
            <p:ph idx="12" type="sldNum"/>
          </p:nvPr>
        </p:nvSpPr>
        <p:spPr>
          <a:xfrm>
            <a:off x="6553200" y="4610100"/>
            <a:ext cx="1905000" cy="3429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it"/>
              <a:t>Pagina </a:t>
            </a:r>
            <a:fld id="{00000000-1234-1234-1234-123412341234}" type="slidenum">
              <a:rPr lang="it"/>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kaggle.com/c/nlp-getting-started/data" TargetMode="Externa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crisisnlp.qcri.org/lrec2016/lrec2016.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crisisnlp.qcri.org/lrec2016/lrec2016.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79" name="Shape 79"/>
        <p:cNvGrpSpPr/>
        <p:nvPr/>
      </p:nvGrpSpPr>
      <p:grpSpPr>
        <a:xfrm>
          <a:off x="0" y="0"/>
          <a:ext cx="0" cy="0"/>
          <a:chOff x="0" y="0"/>
          <a:chExt cx="0" cy="0"/>
        </a:xfrm>
      </p:grpSpPr>
      <p:sp>
        <p:nvSpPr>
          <p:cNvPr id="80" name="Google Shape;80;p17"/>
          <p:cNvSpPr txBox="1"/>
          <p:nvPr>
            <p:ph idx="1" type="subTitle"/>
          </p:nvPr>
        </p:nvSpPr>
        <p:spPr>
          <a:xfrm>
            <a:off x="2166937" y="4254103"/>
            <a:ext cx="6138900" cy="514200"/>
          </a:xfrm>
          <a:prstGeom prst="rect">
            <a:avLst/>
          </a:prstGeom>
          <a:noFill/>
          <a:ln>
            <a:noFill/>
          </a:ln>
        </p:spPr>
        <p:txBody>
          <a:bodyPr anchorCtr="0" anchor="t" bIns="45700" lIns="91425" spcFirstLastPara="1" rIns="91425" wrap="square" tIns="45700">
            <a:noAutofit/>
          </a:bodyPr>
          <a:lstStyle/>
          <a:p>
            <a:pPr indent="0" lvl="0" marL="152400" marR="0" rtl="0" algn="l">
              <a:lnSpc>
                <a:spcPct val="100000"/>
              </a:lnSpc>
              <a:spcBef>
                <a:spcPts val="0"/>
              </a:spcBef>
              <a:spcAft>
                <a:spcPts val="0"/>
              </a:spcAft>
              <a:buClr>
                <a:srgbClr val="822433"/>
              </a:buClr>
              <a:buSzPts val="2400"/>
              <a:buFont typeface="Arial"/>
              <a:buNone/>
            </a:pPr>
            <a:r>
              <a:t/>
            </a:r>
            <a:endParaRPr b="0" i="0" sz="2400" u="none">
              <a:solidFill>
                <a:schemeClr val="lt1"/>
              </a:solidFill>
              <a:latin typeface="Arial"/>
              <a:ea typeface="Arial"/>
              <a:cs typeface="Arial"/>
              <a:sym typeface="Arial"/>
            </a:endParaRPr>
          </a:p>
        </p:txBody>
      </p:sp>
      <p:sp>
        <p:nvSpPr>
          <p:cNvPr id="81" name="Google Shape;81;p17"/>
          <p:cNvSpPr txBox="1"/>
          <p:nvPr>
            <p:ph type="ctrTitle"/>
          </p:nvPr>
        </p:nvSpPr>
        <p:spPr>
          <a:xfrm>
            <a:off x="1575700" y="383375"/>
            <a:ext cx="7305600" cy="1223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it" sz="3500"/>
              <a:t>Using Social Media To Enhance Emergency Situation Awareness</a:t>
            </a:r>
            <a:endParaRPr b="1" i="0" sz="3500" u="none">
              <a:solidFill>
                <a:srgbClr val="822433"/>
              </a:solidFill>
              <a:latin typeface="Arial"/>
              <a:ea typeface="Arial"/>
              <a:cs typeface="Arial"/>
              <a:sym typeface="Arial"/>
            </a:endParaRPr>
          </a:p>
        </p:txBody>
      </p:sp>
      <p:grpSp>
        <p:nvGrpSpPr>
          <p:cNvPr id="82" name="Google Shape;82;p17"/>
          <p:cNvGrpSpPr/>
          <p:nvPr/>
        </p:nvGrpSpPr>
        <p:grpSpPr>
          <a:xfrm>
            <a:off x="-275" y="2069400"/>
            <a:ext cx="9144553" cy="3074110"/>
            <a:chOff x="0" y="1738"/>
            <a:chExt cx="7680" cy="2582"/>
          </a:xfrm>
        </p:grpSpPr>
        <p:pic>
          <p:nvPicPr>
            <p:cNvPr id="83" name="Google Shape;83;p17"/>
            <p:cNvPicPr preferRelativeResize="0"/>
            <p:nvPr/>
          </p:nvPicPr>
          <p:blipFill rotWithShape="1">
            <a:blip r:embed="rId3">
              <a:alphaModFix/>
            </a:blip>
            <a:srcRect b="13852" l="0" r="13852" t="0"/>
            <a:stretch/>
          </p:blipFill>
          <p:spPr>
            <a:xfrm>
              <a:off x="0" y="2158"/>
              <a:ext cx="7680" cy="2162"/>
            </a:xfrm>
            <a:prstGeom prst="rect">
              <a:avLst/>
            </a:prstGeom>
            <a:noFill/>
            <a:ln>
              <a:noFill/>
            </a:ln>
          </p:spPr>
        </p:pic>
        <p:pic>
          <p:nvPicPr>
            <p:cNvPr id="84" name="Google Shape;84;p17"/>
            <p:cNvPicPr preferRelativeResize="0"/>
            <p:nvPr/>
          </p:nvPicPr>
          <p:blipFill rotWithShape="1">
            <a:blip r:embed="rId4">
              <a:alphaModFix/>
            </a:blip>
            <a:srcRect b="-12872" l="2299" r="51067" t="9726"/>
            <a:stretch/>
          </p:blipFill>
          <p:spPr>
            <a:xfrm>
              <a:off x="1316" y="2035"/>
              <a:ext cx="5021" cy="1391"/>
            </a:xfrm>
            <a:prstGeom prst="rect">
              <a:avLst/>
            </a:prstGeom>
            <a:noFill/>
            <a:ln>
              <a:noFill/>
            </a:ln>
          </p:spPr>
        </p:pic>
        <p:pic>
          <p:nvPicPr>
            <p:cNvPr id="85" name="Google Shape;85;p17"/>
            <p:cNvPicPr preferRelativeResize="0"/>
            <p:nvPr/>
          </p:nvPicPr>
          <p:blipFill rotWithShape="1">
            <a:blip r:embed="rId5">
              <a:alphaModFix/>
            </a:blip>
            <a:srcRect b="0" l="0" r="30167" t="0"/>
            <a:stretch/>
          </p:blipFill>
          <p:spPr>
            <a:xfrm>
              <a:off x="1316" y="1738"/>
              <a:ext cx="6364" cy="422"/>
            </a:xfrm>
            <a:prstGeom prst="rect">
              <a:avLst/>
            </a:prstGeom>
            <a:noFill/>
            <a:ln>
              <a:noFill/>
            </a:ln>
          </p:spPr>
        </p:pic>
      </p:grpSp>
      <p:sp>
        <p:nvSpPr>
          <p:cNvPr id="86" name="Google Shape;86;p17"/>
          <p:cNvSpPr txBox="1"/>
          <p:nvPr/>
        </p:nvSpPr>
        <p:spPr>
          <a:xfrm>
            <a:off x="2716200" y="3935050"/>
            <a:ext cx="5580000" cy="89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lang="it" sz="2200">
                <a:solidFill>
                  <a:schemeClr val="lt1"/>
                </a:solidFill>
              </a:rPr>
              <a:t>Engineering in Computer Science</a:t>
            </a:r>
            <a:endParaRPr sz="2200">
              <a:solidFill>
                <a:schemeClr val="lt1"/>
              </a:solidFill>
            </a:endParaRPr>
          </a:p>
          <a:p>
            <a:pPr indent="0" lvl="0" marL="0" marR="0" rtl="0" algn="l">
              <a:lnSpc>
                <a:spcPct val="100000"/>
              </a:lnSpc>
              <a:spcBef>
                <a:spcPts val="0"/>
              </a:spcBef>
              <a:spcAft>
                <a:spcPts val="0"/>
              </a:spcAft>
              <a:buClr>
                <a:srgbClr val="000000"/>
              </a:buClr>
              <a:buSzPts val="2200"/>
              <a:buFont typeface="Arial"/>
              <a:buNone/>
            </a:pPr>
            <a:r>
              <a:rPr lang="it" sz="2200">
                <a:solidFill>
                  <a:schemeClr val="lt1"/>
                </a:solidFill>
              </a:rPr>
              <a:t>Data Mining, ay 2020/2021</a:t>
            </a:r>
            <a:endParaRPr sz="2200">
              <a:solidFill>
                <a:schemeClr val="lt1"/>
              </a:solidFill>
            </a:endParaRPr>
          </a:p>
          <a:p>
            <a:pPr indent="0" lvl="0" marL="0" marR="0" rtl="0" algn="l">
              <a:lnSpc>
                <a:spcPct val="100000"/>
              </a:lnSpc>
              <a:spcBef>
                <a:spcPts val="0"/>
              </a:spcBef>
              <a:spcAft>
                <a:spcPts val="0"/>
              </a:spcAft>
              <a:buClr>
                <a:srgbClr val="000000"/>
              </a:buClr>
              <a:buSzPts val="2200"/>
              <a:buFont typeface="Arial"/>
              <a:buNone/>
            </a:pPr>
            <a:r>
              <a:rPr lang="it" sz="2200">
                <a:solidFill>
                  <a:schemeClr val="lt1"/>
                </a:solidFill>
              </a:rPr>
              <a:t>28/01/2021</a:t>
            </a:r>
            <a:endParaRPr sz="2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26"/>
          <p:cNvSpPr txBox="1"/>
          <p:nvPr/>
        </p:nvSpPr>
        <p:spPr>
          <a:xfrm>
            <a:off x="1954212" y="472678"/>
            <a:ext cx="184200" cy="1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0" name="Google Shape;200;p26"/>
          <p:cNvSpPr txBox="1"/>
          <p:nvPr>
            <p:ph idx="12" type="sldNum"/>
          </p:nvPr>
        </p:nvSpPr>
        <p:spPr>
          <a:xfrm>
            <a:off x="1905000" y="4610100"/>
            <a:ext cx="4925700" cy="34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sz="1300"/>
              <a:t>Using Social Media to Enhance Emergency Situation Awareness</a:t>
            </a:r>
            <a:endParaRPr sz="1300"/>
          </a:p>
        </p:txBody>
      </p:sp>
      <p:sp>
        <p:nvSpPr>
          <p:cNvPr id="201" name="Google Shape;201;p26"/>
          <p:cNvSpPr txBox="1"/>
          <p:nvPr>
            <p:ph idx="12" type="sldNum"/>
          </p:nvPr>
        </p:nvSpPr>
        <p:spPr>
          <a:xfrm>
            <a:off x="7010400" y="4595132"/>
            <a:ext cx="1905000" cy="342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t" sz="2500">
                <a:latin typeface="Caveat"/>
                <a:ea typeface="Caveat"/>
                <a:cs typeface="Caveat"/>
                <a:sym typeface="Caveat"/>
              </a:rPr>
              <a:t>‹#›</a:t>
            </a:fld>
            <a:endParaRPr sz="2500">
              <a:latin typeface="Caveat"/>
              <a:ea typeface="Caveat"/>
              <a:cs typeface="Caveat"/>
              <a:sym typeface="Caveat"/>
            </a:endParaRPr>
          </a:p>
        </p:txBody>
      </p:sp>
      <p:sp>
        <p:nvSpPr>
          <p:cNvPr id="202" name="Google Shape;202;p26"/>
          <p:cNvSpPr txBox="1"/>
          <p:nvPr>
            <p:ph idx="4294967295" type="ctrTitle"/>
          </p:nvPr>
        </p:nvSpPr>
        <p:spPr>
          <a:xfrm>
            <a:off x="0" y="-157625"/>
            <a:ext cx="9144000" cy="630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it" sz="4400">
                <a:solidFill>
                  <a:schemeClr val="dk1"/>
                </a:solidFill>
                <a:latin typeface="Caveat"/>
                <a:ea typeface="Caveat"/>
                <a:cs typeface="Caveat"/>
                <a:sym typeface="Caveat"/>
              </a:rPr>
              <a:t>Online Clustering: </a:t>
            </a:r>
            <a:r>
              <a:rPr lang="it" sz="3500"/>
              <a:t>results </a:t>
            </a:r>
            <a:r>
              <a:rPr b="0" lang="it" sz="3500">
                <a:solidFill>
                  <a:schemeClr val="dk1"/>
                </a:solidFill>
              </a:rPr>
              <a:t>(2/3)</a:t>
            </a:r>
            <a:endParaRPr b="0" sz="4400">
              <a:solidFill>
                <a:srgbClr val="822433"/>
              </a:solidFill>
              <a:latin typeface="Caveat"/>
              <a:ea typeface="Caveat"/>
              <a:cs typeface="Caveat"/>
              <a:sym typeface="Caveat"/>
            </a:endParaRPr>
          </a:p>
        </p:txBody>
      </p:sp>
      <p:pic>
        <p:nvPicPr>
          <p:cNvPr id="203" name="Google Shape;203;p26"/>
          <p:cNvPicPr preferRelativeResize="0"/>
          <p:nvPr/>
        </p:nvPicPr>
        <p:blipFill>
          <a:blip r:embed="rId3">
            <a:alphaModFix/>
          </a:blip>
          <a:stretch>
            <a:fillRect/>
          </a:stretch>
        </p:blipFill>
        <p:spPr>
          <a:xfrm>
            <a:off x="3335525" y="578775"/>
            <a:ext cx="2472950" cy="1627775"/>
          </a:xfrm>
          <a:prstGeom prst="rect">
            <a:avLst/>
          </a:prstGeom>
          <a:noFill/>
          <a:ln>
            <a:noFill/>
          </a:ln>
        </p:spPr>
      </p:pic>
      <p:sp>
        <p:nvSpPr>
          <p:cNvPr id="204" name="Google Shape;204;p26"/>
          <p:cNvSpPr txBox="1"/>
          <p:nvPr/>
        </p:nvSpPr>
        <p:spPr>
          <a:xfrm>
            <a:off x="3469425" y="2087000"/>
            <a:ext cx="2304000" cy="2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Tweets</a:t>
            </a:r>
            <a:endParaRPr/>
          </a:p>
        </p:txBody>
      </p:sp>
      <p:sp>
        <p:nvSpPr>
          <p:cNvPr id="205" name="Google Shape;205;p26"/>
          <p:cNvSpPr txBox="1"/>
          <p:nvPr/>
        </p:nvSpPr>
        <p:spPr>
          <a:xfrm>
            <a:off x="3640325" y="3836850"/>
            <a:ext cx="2141400" cy="6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a:t>Cosine</a:t>
            </a:r>
            <a:endParaRPr b="1"/>
          </a:p>
          <a:p>
            <a:pPr indent="0" lvl="0" marL="0" rtl="0" algn="ctr">
              <a:spcBef>
                <a:spcPts val="0"/>
              </a:spcBef>
              <a:spcAft>
                <a:spcPts val="0"/>
              </a:spcAft>
              <a:buNone/>
            </a:pPr>
            <a:r>
              <a:rPr b="1" lang="it"/>
              <a:t>Silhouette score = 0.59</a:t>
            </a:r>
            <a:endParaRPr b="1"/>
          </a:p>
          <a:p>
            <a:pPr indent="0" lvl="0" marL="0" rtl="0" algn="l">
              <a:spcBef>
                <a:spcPts val="0"/>
              </a:spcBef>
              <a:spcAft>
                <a:spcPts val="0"/>
              </a:spcAft>
              <a:buNone/>
            </a:pPr>
            <a:r>
              <a:t/>
            </a:r>
            <a:endParaRPr/>
          </a:p>
        </p:txBody>
      </p:sp>
      <p:pic>
        <p:nvPicPr>
          <p:cNvPr id="206" name="Google Shape;206;p26"/>
          <p:cNvPicPr preferRelativeResize="0"/>
          <p:nvPr/>
        </p:nvPicPr>
        <p:blipFill>
          <a:blip r:embed="rId4">
            <a:alphaModFix/>
          </a:blip>
          <a:stretch>
            <a:fillRect/>
          </a:stretch>
        </p:blipFill>
        <p:spPr>
          <a:xfrm>
            <a:off x="3477700" y="2440975"/>
            <a:ext cx="2304000" cy="1526168"/>
          </a:xfrm>
          <a:prstGeom prst="rect">
            <a:avLst/>
          </a:prstGeom>
          <a:noFill/>
          <a:ln>
            <a:noFill/>
          </a:ln>
        </p:spPr>
      </p:pic>
      <p:pic>
        <p:nvPicPr>
          <p:cNvPr id="207" name="Google Shape;207;p26"/>
          <p:cNvPicPr preferRelativeResize="0"/>
          <p:nvPr/>
        </p:nvPicPr>
        <p:blipFill>
          <a:blip r:embed="rId5">
            <a:alphaModFix/>
          </a:blip>
          <a:stretch>
            <a:fillRect/>
          </a:stretch>
        </p:blipFill>
        <p:spPr>
          <a:xfrm>
            <a:off x="6369200" y="2440975"/>
            <a:ext cx="2380588" cy="1526175"/>
          </a:xfrm>
          <a:prstGeom prst="rect">
            <a:avLst/>
          </a:prstGeom>
          <a:noFill/>
          <a:ln>
            <a:noFill/>
          </a:ln>
        </p:spPr>
      </p:pic>
      <p:sp>
        <p:nvSpPr>
          <p:cNvPr id="208" name="Google Shape;208;p26"/>
          <p:cNvSpPr txBox="1"/>
          <p:nvPr/>
        </p:nvSpPr>
        <p:spPr>
          <a:xfrm>
            <a:off x="6425150" y="3836725"/>
            <a:ext cx="2380500" cy="7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a:t>Jaccard</a:t>
            </a:r>
            <a:endParaRPr b="1"/>
          </a:p>
          <a:p>
            <a:pPr indent="0" lvl="0" marL="0" rtl="0" algn="ctr">
              <a:spcBef>
                <a:spcPts val="0"/>
              </a:spcBef>
              <a:spcAft>
                <a:spcPts val="0"/>
              </a:spcAft>
              <a:buNone/>
            </a:pPr>
            <a:r>
              <a:rPr b="1" lang="it"/>
              <a:t>Silhouette score = 0.64</a:t>
            </a:r>
            <a:endParaRPr b="1"/>
          </a:p>
        </p:txBody>
      </p:sp>
      <p:pic>
        <p:nvPicPr>
          <p:cNvPr id="209" name="Google Shape;209;p26"/>
          <p:cNvPicPr preferRelativeResize="0"/>
          <p:nvPr/>
        </p:nvPicPr>
        <p:blipFill>
          <a:blip r:embed="rId6">
            <a:alphaModFix/>
          </a:blip>
          <a:stretch>
            <a:fillRect/>
          </a:stretch>
        </p:blipFill>
        <p:spPr>
          <a:xfrm>
            <a:off x="450550" y="2440150"/>
            <a:ext cx="2380600" cy="1560369"/>
          </a:xfrm>
          <a:prstGeom prst="rect">
            <a:avLst/>
          </a:prstGeom>
          <a:noFill/>
          <a:ln>
            <a:noFill/>
          </a:ln>
        </p:spPr>
      </p:pic>
      <p:sp>
        <p:nvSpPr>
          <p:cNvPr id="210" name="Google Shape;210;p26"/>
          <p:cNvSpPr txBox="1"/>
          <p:nvPr/>
        </p:nvSpPr>
        <p:spPr>
          <a:xfrm>
            <a:off x="503625" y="3859325"/>
            <a:ext cx="2235900" cy="6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a:t>K-means</a:t>
            </a:r>
            <a:endParaRPr b="1"/>
          </a:p>
          <a:p>
            <a:pPr indent="0" lvl="0" marL="0" rtl="0" algn="ctr">
              <a:spcBef>
                <a:spcPts val="0"/>
              </a:spcBef>
              <a:spcAft>
                <a:spcPts val="0"/>
              </a:spcAft>
              <a:buNone/>
            </a:pPr>
            <a:r>
              <a:rPr b="1" lang="it"/>
              <a:t>Silhouette score = 0.75</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27"/>
          <p:cNvSpPr txBox="1"/>
          <p:nvPr/>
        </p:nvSpPr>
        <p:spPr>
          <a:xfrm>
            <a:off x="1954212" y="472678"/>
            <a:ext cx="184200" cy="1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7" name="Google Shape;217;p27"/>
          <p:cNvSpPr txBox="1"/>
          <p:nvPr>
            <p:ph idx="12" type="sldNum"/>
          </p:nvPr>
        </p:nvSpPr>
        <p:spPr>
          <a:xfrm>
            <a:off x="1905000" y="4610100"/>
            <a:ext cx="4925700" cy="34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sz="1300"/>
              <a:t>Using Social Media to Enhance Emergency Situation Awareness</a:t>
            </a:r>
            <a:endParaRPr sz="1300"/>
          </a:p>
        </p:txBody>
      </p:sp>
      <p:sp>
        <p:nvSpPr>
          <p:cNvPr id="218" name="Google Shape;218;p27"/>
          <p:cNvSpPr txBox="1"/>
          <p:nvPr>
            <p:ph idx="12" type="sldNum"/>
          </p:nvPr>
        </p:nvSpPr>
        <p:spPr>
          <a:xfrm>
            <a:off x="7010400" y="4595132"/>
            <a:ext cx="1905000" cy="342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t" sz="2500">
                <a:latin typeface="Caveat"/>
                <a:ea typeface="Caveat"/>
                <a:cs typeface="Caveat"/>
                <a:sym typeface="Caveat"/>
              </a:rPr>
              <a:t>‹#›</a:t>
            </a:fld>
            <a:endParaRPr sz="2500">
              <a:latin typeface="Caveat"/>
              <a:ea typeface="Caveat"/>
              <a:cs typeface="Caveat"/>
              <a:sym typeface="Caveat"/>
            </a:endParaRPr>
          </a:p>
        </p:txBody>
      </p:sp>
      <p:graphicFrame>
        <p:nvGraphicFramePr>
          <p:cNvPr id="219" name="Google Shape;219;p27"/>
          <p:cNvGraphicFramePr/>
          <p:nvPr/>
        </p:nvGraphicFramePr>
        <p:xfrm>
          <a:off x="738225" y="158575"/>
          <a:ext cx="3000000" cy="3000000"/>
        </p:xfrm>
        <a:graphic>
          <a:graphicData uri="http://schemas.openxmlformats.org/drawingml/2006/table">
            <a:tbl>
              <a:tblPr>
                <a:noFill/>
                <a:tableStyleId>{4127FABE-311C-45A7-8B96-4409C3A49368}</a:tableStyleId>
              </a:tblPr>
              <a:tblGrid>
                <a:gridCol w="844000"/>
                <a:gridCol w="1047025"/>
                <a:gridCol w="4680000"/>
              </a:tblGrid>
              <a:tr h="281550">
                <a:tc>
                  <a:txBody>
                    <a:bodyPr/>
                    <a:lstStyle/>
                    <a:p>
                      <a:pPr indent="0" lvl="0" marL="0" rtl="0" algn="l">
                        <a:spcBef>
                          <a:spcPts val="0"/>
                        </a:spcBef>
                        <a:spcAft>
                          <a:spcPts val="0"/>
                        </a:spcAft>
                        <a:buNone/>
                      </a:pPr>
                      <a:r>
                        <a:rPr b="1" lang="it" sz="1000"/>
                        <a:t>MODEL</a:t>
                      </a:r>
                      <a:endParaRPr b="1" sz="10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it" sz="1000"/>
                        <a:t>N CLUSTERS</a:t>
                      </a:r>
                      <a:endParaRPr b="1" sz="10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it" sz="1000"/>
                        <a:t>CLUSTERS CENTROIDS</a:t>
                      </a:r>
                      <a:endParaRPr b="1" sz="1000"/>
                    </a:p>
                  </a:txBody>
                  <a:tcPr marT="91425" marB="91425" marR="91425" marL="91425">
                    <a:lnB cap="flat" cmpd="sng" w="28575">
                      <a:solidFill>
                        <a:srgbClr val="9E9E9E"/>
                      </a:solidFill>
                      <a:prstDash val="solid"/>
                      <a:round/>
                      <a:headEnd len="sm" w="sm" type="none"/>
                      <a:tailEnd len="sm" w="sm" type="none"/>
                    </a:lnB>
                    <a:solidFill>
                      <a:srgbClr val="F3F3F3"/>
                    </a:solidFill>
                  </a:tcPr>
                </a:tc>
              </a:tr>
              <a:tr h="1262600">
                <a:tc>
                  <a:txBody>
                    <a:bodyPr/>
                    <a:lstStyle/>
                    <a:p>
                      <a:pPr indent="0" lvl="0" marL="0" rtl="0" algn="l">
                        <a:spcBef>
                          <a:spcPts val="0"/>
                        </a:spcBef>
                        <a:spcAft>
                          <a:spcPts val="0"/>
                        </a:spcAft>
                        <a:buNone/>
                      </a:pPr>
                      <a:r>
                        <a:rPr lang="it" sz="1000"/>
                        <a:t>K-MEANS</a:t>
                      </a:r>
                      <a:endParaRPr sz="10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solidFill>
                      <a:srgbClr val="F3F3F3"/>
                    </a:solidFill>
                  </a:tcPr>
                </a:tc>
                <a:tc>
                  <a:txBody>
                    <a:bodyPr/>
                    <a:lstStyle/>
                    <a:p>
                      <a:pPr indent="0" lvl="0" marL="0" rtl="0" algn="l">
                        <a:spcBef>
                          <a:spcPts val="0"/>
                        </a:spcBef>
                        <a:spcAft>
                          <a:spcPts val="0"/>
                        </a:spcAft>
                        <a:buNone/>
                      </a:pPr>
                      <a:r>
                        <a:rPr lang="it" sz="1000"/>
                        <a:t>7</a:t>
                      </a:r>
                      <a:endParaRPr sz="10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lstStyle/>
                    <a:p>
                      <a:pPr indent="-285750" lvl="0" marL="457200" rtl="0" algn="l">
                        <a:spcBef>
                          <a:spcPts val="0"/>
                        </a:spcBef>
                        <a:spcAft>
                          <a:spcPts val="0"/>
                        </a:spcAft>
                        <a:buSzPts val="900"/>
                        <a:buChar char="●"/>
                      </a:pPr>
                      <a:r>
                        <a:rPr lang="it" sz="950">
                          <a:solidFill>
                            <a:srgbClr val="212121"/>
                          </a:solidFill>
                          <a:highlight>
                            <a:srgbClr val="FFFFFF"/>
                          </a:highlight>
                        </a:rPr>
                        <a:t>earthquake hagupit iceland mers typhoon vanuatu volcano</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chile cyclone earthquake mers philippine typhoon volcano</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cyclone earthquake hagupit iceland mers philippine typhoon volcano</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earthquake iceland mers philippine volcano</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chile earthquake philippine typhoon volcano</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cyclone earthquake iceland mers volcano</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cyclone earthquake hagupit iceland mers typhoon vanuatu volcano</a:t>
                      </a:r>
                      <a:endParaRPr sz="900"/>
                    </a:p>
                  </a:txBody>
                  <a:tcPr marT="91425" marB="91425" marR="91425" marL="91425">
                    <a:lnT cap="flat" cmpd="sng" w="28575">
                      <a:solidFill>
                        <a:srgbClr val="9E9E9E"/>
                      </a:solidFill>
                      <a:prstDash val="solid"/>
                      <a:round/>
                      <a:headEnd len="sm" w="sm" type="none"/>
                      <a:tailEnd len="sm" w="sm" type="none"/>
                    </a:lnT>
                  </a:tcPr>
                </a:tc>
              </a:tr>
              <a:tr h="1411100">
                <a:tc>
                  <a:txBody>
                    <a:bodyPr/>
                    <a:lstStyle/>
                    <a:p>
                      <a:pPr indent="0" lvl="0" marL="0" rtl="0" algn="l">
                        <a:spcBef>
                          <a:spcPts val="0"/>
                        </a:spcBef>
                        <a:spcAft>
                          <a:spcPts val="0"/>
                        </a:spcAft>
                        <a:buNone/>
                      </a:pPr>
                      <a:r>
                        <a:rPr lang="it" sz="1000"/>
                        <a:t>COSINE</a:t>
                      </a:r>
                      <a:endParaRPr sz="1000"/>
                    </a:p>
                  </a:txBody>
                  <a:tcPr marT="91425" marB="91425" marR="91425" marL="91425">
                    <a:lnR cap="flat" cmpd="sng" w="28575">
                      <a:solidFill>
                        <a:srgbClr val="9E9E9E"/>
                      </a:solidFill>
                      <a:prstDash val="solid"/>
                      <a:round/>
                      <a:headEnd len="sm" w="sm" type="none"/>
                      <a:tailEnd len="sm" w="sm" type="none"/>
                    </a:lnR>
                    <a:solidFill>
                      <a:srgbClr val="F3F3F3"/>
                    </a:solidFill>
                  </a:tcPr>
                </a:tc>
                <a:tc>
                  <a:txBody>
                    <a:bodyPr/>
                    <a:lstStyle/>
                    <a:p>
                      <a:pPr indent="0" lvl="0" marL="0" rtl="0" algn="l">
                        <a:spcBef>
                          <a:spcPts val="0"/>
                        </a:spcBef>
                        <a:spcAft>
                          <a:spcPts val="0"/>
                        </a:spcAft>
                        <a:buNone/>
                      </a:pPr>
                      <a:r>
                        <a:rPr lang="it" sz="1000"/>
                        <a:t>8</a:t>
                      </a:r>
                      <a:endParaRPr sz="1000"/>
                    </a:p>
                  </a:txBody>
                  <a:tcPr marT="91425" marB="91425" marR="91425" marL="91425">
                    <a:lnL cap="flat" cmpd="sng" w="28575">
                      <a:solidFill>
                        <a:srgbClr val="9E9E9E"/>
                      </a:solidFill>
                      <a:prstDash val="solid"/>
                      <a:round/>
                      <a:headEnd len="sm" w="sm" type="none"/>
                      <a:tailEnd len="sm" w="sm" type="none"/>
                    </a:lnL>
                  </a:tcPr>
                </a:tc>
                <a:tc>
                  <a:txBody>
                    <a:bodyPr/>
                    <a:lstStyle/>
                    <a:p>
                      <a:pPr indent="-285750" lvl="0" marL="457200" rtl="0" algn="l">
                        <a:spcBef>
                          <a:spcPts val="0"/>
                        </a:spcBef>
                        <a:spcAft>
                          <a:spcPts val="0"/>
                        </a:spcAft>
                        <a:buSzPts val="900"/>
                        <a:buChar char="●"/>
                      </a:pPr>
                      <a:r>
                        <a:rPr lang="it" sz="950">
                          <a:solidFill>
                            <a:srgbClr val="212121"/>
                          </a:solidFill>
                          <a:highlight>
                            <a:srgbClr val="FFFFFF"/>
                          </a:highlight>
                        </a:rPr>
                        <a:t>chile earthquake</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earthquake volcano</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mers philippine</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cyclone hagupit philippine typhoon</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cyclone hagupit philippine typhoon vanuatu</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earthquake typhoon vanuatu volcano</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earthquake iceland volcano</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cyclone earthquake iceland philippine volcano</a:t>
                      </a:r>
                      <a:endParaRPr sz="950">
                        <a:solidFill>
                          <a:srgbClr val="212121"/>
                        </a:solidFill>
                        <a:highlight>
                          <a:srgbClr val="FFFFFF"/>
                        </a:highlight>
                      </a:endParaRPr>
                    </a:p>
                  </a:txBody>
                  <a:tcPr marT="91425" marB="91425" marR="91425" marL="91425"/>
                </a:tc>
              </a:tr>
              <a:tr h="534375">
                <a:tc>
                  <a:txBody>
                    <a:bodyPr/>
                    <a:lstStyle/>
                    <a:p>
                      <a:pPr indent="0" lvl="0" marL="0" rtl="0" algn="l">
                        <a:spcBef>
                          <a:spcPts val="0"/>
                        </a:spcBef>
                        <a:spcAft>
                          <a:spcPts val="0"/>
                        </a:spcAft>
                        <a:buNone/>
                      </a:pPr>
                      <a:r>
                        <a:rPr lang="it" sz="1000"/>
                        <a:t>JACCARD</a:t>
                      </a:r>
                      <a:endParaRPr sz="1000"/>
                    </a:p>
                  </a:txBody>
                  <a:tcPr marT="91425" marB="91425" marR="91425" marL="91425">
                    <a:lnR cap="flat" cmpd="sng" w="28575">
                      <a:solidFill>
                        <a:srgbClr val="9E9E9E"/>
                      </a:solidFill>
                      <a:prstDash val="solid"/>
                      <a:round/>
                      <a:headEnd len="sm" w="sm" type="none"/>
                      <a:tailEnd len="sm" w="sm" type="none"/>
                    </a:lnR>
                    <a:solidFill>
                      <a:srgbClr val="F3F3F3"/>
                    </a:solidFill>
                  </a:tcPr>
                </a:tc>
                <a:tc>
                  <a:txBody>
                    <a:bodyPr/>
                    <a:lstStyle/>
                    <a:p>
                      <a:pPr indent="0" lvl="0" marL="0" rtl="0" algn="l">
                        <a:spcBef>
                          <a:spcPts val="0"/>
                        </a:spcBef>
                        <a:spcAft>
                          <a:spcPts val="0"/>
                        </a:spcAft>
                        <a:buNone/>
                      </a:pPr>
                      <a:r>
                        <a:rPr lang="it" sz="1000"/>
                        <a:t>7</a:t>
                      </a:r>
                      <a:endParaRPr sz="1000"/>
                    </a:p>
                  </a:txBody>
                  <a:tcPr marT="91425" marB="91425" marR="91425" marL="91425">
                    <a:lnL cap="flat" cmpd="sng" w="28575">
                      <a:solidFill>
                        <a:srgbClr val="9E9E9E"/>
                      </a:solidFill>
                      <a:prstDash val="solid"/>
                      <a:round/>
                      <a:headEnd len="sm" w="sm" type="none"/>
                      <a:tailEnd len="sm" w="sm" type="none"/>
                    </a:lnL>
                  </a:tcPr>
                </a:tc>
                <a:tc>
                  <a:txBody>
                    <a:bodyPr/>
                    <a:lstStyle/>
                    <a:p>
                      <a:pPr indent="-285750" lvl="0" marL="457200" rtl="0" algn="l">
                        <a:spcBef>
                          <a:spcPts val="0"/>
                        </a:spcBef>
                        <a:spcAft>
                          <a:spcPts val="0"/>
                        </a:spcAft>
                        <a:buSzPts val="900"/>
                        <a:buChar char="●"/>
                      </a:pPr>
                      <a:r>
                        <a:rPr lang="it" sz="950">
                          <a:solidFill>
                            <a:srgbClr val="212121"/>
                          </a:solidFill>
                          <a:highlight>
                            <a:srgbClr val="FFFFFF"/>
                          </a:highlight>
                        </a:rPr>
                        <a:t>chile earthquake vanuatu</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mers philippine </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cyclone philippine typhoon vanuatu</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cyclone earthquake iceland vanuatu volcano</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earthquake iceland volcano</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philippine volcano </a:t>
                      </a:r>
                      <a:endParaRPr sz="950">
                        <a:solidFill>
                          <a:srgbClr val="212121"/>
                        </a:solidFill>
                        <a:highlight>
                          <a:srgbClr val="FFFFFF"/>
                        </a:highlight>
                      </a:endParaRPr>
                    </a:p>
                    <a:p>
                      <a:pPr indent="-285750" lvl="0" marL="457200" rtl="0" algn="l">
                        <a:spcBef>
                          <a:spcPts val="0"/>
                        </a:spcBef>
                        <a:spcAft>
                          <a:spcPts val="0"/>
                        </a:spcAft>
                        <a:buSzPts val="900"/>
                        <a:buChar char="●"/>
                      </a:pPr>
                      <a:r>
                        <a:rPr lang="it" sz="950">
                          <a:solidFill>
                            <a:srgbClr val="212121"/>
                          </a:solidFill>
                          <a:highlight>
                            <a:srgbClr val="FFFFFF"/>
                          </a:highlight>
                        </a:rPr>
                        <a:t>cyclone hagupit philippine typhoon</a:t>
                      </a:r>
                      <a:endParaRPr sz="950">
                        <a:solidFill>
                          <a:srgbClr val="212121"/>
                        </a:solidFill>
                        <a:highlight>
                          <a:srgbClr val="FFFFFF"/>
                        </a:highlight>
                      </a:endParaRPr>
                    </a:p>
                  </a:txBody>
                  <a:tcPr marT="91425" marB="91425" marR="91425" marL="91425"/>
                </a:tc>
              </a:tr>
            </a:tbl>
          </a:graphicData>
        </a:graphic>
      </p:graphicFrame>
      <p:sp>
        <p:nvSpPr>
          <p:cNvPr id="220" name="Google Shape;220;p27"/>
          <p:cNvSpPr txBox="1"/>
          <p:nvPr>
            <p:ph idx="4294967295" type="ctrTitle"/>
          </p:nvPr>
        </p:nvSpPr>
        <p:spPr>
          <a:xfrm>
            <a:off x="7554200" y="82375"/>
            <a:ext cx="1550700" cy="1071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it" sz="2900">
                <a:solidFill>
                  <a:schemeClr val="dk1"/>
                </a:solidFill>
              </a:rPr>
              <a:t>results</a:t>
            </a:r>
            <a:endParaRPr sz="2900">
              <a:solidFill>
                <a:schemeClr val="dk1"/>
              </a:solidFill>
            </a:endParaRPr>
          </a:p>
          <a:p>
            <a:pPr indent="0" lvl="0" marL="0" rtl="0" algn="l">
              <a:lnSpc>
                <a:spcPct val="100000"/>
              </a:lnSpc>
              <a:spcBef>
                <a:spcPts val="0"/>
              </a:spcBef>
              <a:spcAft>
                <a:spcPts val="0"/>
              </a:spcAft>
              <a:buNone/>
            </a:pPr>
            <a:r>
              <a:rPr b="0" lang="it" sz="3300">
                <a:solidFill>
                  <a:schemeClr val="dk1"/>
                </a:solidFill>
              </a:rPr>
              <a:t>(3/3)</a:t>
            </a:r>
            <a:endParaRPr b="0" sz="4200">
              <a:solidFill>
                <a:srgbClr val="822433"/>
              </a:solidFill>
              <a:latin typeface="Caveat"/>
              <a:ea typeface="Caveat"/>
              <a:cs typeface="Caveat"/>
              <a:sym typeface="Cave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28"/>
          <p:cNvSpPr txBox="1"/>
          <p:nvPr/>
        </p:nvSpPr>
        <p:spPr>
          <a:xfrm>
            <a:off x="1954212" y="472678"/>
            <a:ext cx="184200" cy="1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7" name="Google Shape;227;p28"/>
          <p:cNvSpPr txBox="1"/>
          <p:nvPr/>
        </p:nvSpPr>
        <p:spPr>
          <a:xfrm>
            <a:off x="235050" y="484800"/>
            <a:ext cx="8673900" cy="399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it" sz="1700"/>
              <a:t>The </a:t>
            </a:r>
            <a:r>
              <a:rPr lang="it" sz="1700">
                <a:solidFill>
                  <a:schemeClr val="dk1"/>
                </a:solidFill>
              </a:rPr>
              <a:t>TF-IDF</a:t>
            </a:r>
            <a:r>
              <a:rPr lang="it" sz="1700"/>
              <a:t> representation must be used and tuned carefully in order to not remove relevant information.</a:t>
            </a:r>
            <a:endParaRPr sz="1700"/>
          </a:p>
          <a:p>
            <a:pPr indent="-336550" lvl="0" marL="457200" marR="0" rtl="0" algn="l">
              <a:lnSpc>
                <a:spcPct val="100000"/>
              </a:lnSpc>
              <a:spcBef>
                <a:spcPts val="0"/>
              </a:spcBef>
              <a:spcAft>
                <a:spcPts val="0"/>
              </a:spcAft>
              <a:buSzPts val="1700"/>
              <a:buChar char="➔"/>
            </a:pPr>
            <a:r>
              <a:rPr lang="it" sz="1700">
                <a:solidFill>
                  <a:schemeClr val="dk1"/>
                </a:solidFill>
              </a:rPr>
              <a:t>Quality of clusters</a:t>
            </a:r>
            <a:r>
              <a:rPr lang="it" sz="1700"/>
              <a:t> is a key aspect when evaluating the </a:t>
            </a:r>
            <a:r>
              <a:rPr i="1" lang="it" sz="1700"/>
              <a:t>efficiency </a:t>
            </a:r>
            <a:r>
              <a:rPr lang="it" sz="1700"/>
              <a:t>of clustering algorithm and also a research field.</a:t>
            </a:r>
            <a:endParaRPr sz="1700"/>
          </a:p>
          <a:p>
            <a:pPr indent="-336550" lvl="0" marL="457200" marR="0" rtl="0" algn="l">
              <a:lnSpc>
                <a:spcPct val="100000"/>
              </a:lnSpc>
              <a:spcBef>
                <a:spcPts val="1000"/>
              </a:spcBef>
              <a:spcAft>
                <a:spcPts val="0"/>
              </a:spcAft>
              <a:buSzPts val="1700"/>
              <a:buChar char="➔"/>
            </a:pPr>
            <a:r>
              <a:rPr lang="it" sz="1700"/>
              <a:t>The </a:t>
            </a:r>
            <a:r>
              <a:rPr lang="it" sz="1700">
                <a:solidFill>
                  <a:schemeClr val="dk1"/>
                </a:solidFill>
              </a:rPr>
              <a:t>size of dataset</a:t>
            </a:r>
            <a:r>
              <a:rPr lang="it" sz="1700"/>
              <a:t> is a key aspect for the reliability of the results.</a:t>
            </a:r>
            <a:endParaRPr sz="1700"/>
          </a:p>
          <a:p>
            <a:pPr indent="0" lvl="0" marL="0" marR="0" rtl="0" algn="l">
              <a:lnSpc>
                <a:spcPct val="100000"/>
              </a:lnSpc>
              <a:spcBef>
                <a:spcPts val="0"/>
              </a:spcBef>
              <a:spcAft>
                <a:spcPts val="0"/>
              </a:spcAft>
              <a:buNone/>
            </a:pPr>
            <a:r>
              <a:t/>
            </a:r>
            <a:endParaRPr sz="1700"/>
          </a:p>
          <a:p>
            <a:pPr indent="-336550" lvl="0" marL="457200" rtl="0" algn="l">
              <a:spcBef>
                <a:spcPts val="0"/>
              </a:spcBef>
              <a:spcAft>
                <a:spcPts val="0"/>
              </a:spcAft>
              <a:buClr>
                <a:srgbClr val="333333"/>
              </a:buClr>
              <a:buSzPts val="1700"/>
              <a:buChar char="➔"/>
            </a:pPr>
            <a:r>
              <a:rPr i="1" lang="it" sz="1700">
                <a:solidFill>
                  <a:srgbClr val="333333"/>
                </a:solidFill>
              </a:rPr>
              <a:t>Data mining, ML and NLP provide effective tools to </a:t>
            </a:r>
            <a:r>
              <a:rPr b="1" i="1" lang="it" sz="1700">
                <a:solidFill>
                  <a:srgbClr val="333333"/>
                </a:solidFill>
              </a:rPr>
              <a:t>enhance knowledge during disasters, for more informed and faster decisions</a:t>
            </a:r>
            <a:r>
              <a:rPr i="1" lang="it" sz="1700">
                <a:solidFill>
                  <a:srgbClr val="333333"/>
                </a:solidFill>
              </a:rPr>
              <a:t> </a:t>
            </a:r>
            <a:endParaRPr i="1" sz="1700">
              <a:solidFill>
                <a:srgbClr val="333333"/>
              </a:solidFill>
            </a:endParaRPr>
          </a:p>
        </p:txBody>
      </p:sp>
      <p:sp>
        <p:nvSpPr>
          <p:cNvPr id="228" name="Google Shape;228;p28"/>
          <p:cNvSpPr txBox="1"/>
          <p:nvPr>
            <p:ph idx="4294967295" type="ctrTitle"/>
          </p:nvPr>
        </p:nvSpPr>
        <p:spPr>
          <a:xfrm>
            <a:off x="0" y="154775"/>
            <a:ext cx="9144000" cy="630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it" sz="3500"/>
              <a:t>Conclusions</a:t>
            </a:r>
            <a:endParaRPr b="1" i="0" sz="3500" u="none">
              <a:solidFill>
                <a:srgbClr val="822433"/>
              </a:solidFill>
              <a:latin typeface="Arial"/>
              <a:ea typeface="Arial"/>
              <a:cs typeface="Arial"/>
              <a:sym typeface="Arial"/>
            </a:endParaRPr>
          </a:p>
        </p:txBody>
      </p:sp>
      <p:sp>
        <p:nvSpPr>
          <p:cNvPr id="229" name="Google Shape;229;p28"/>
          <p:cNvSpPr txBox="1"/>
          <p:nvPr>
            <p:ph idx="12" type="sldNum"/>
          </p:nvPr>
        </p:nvSpPr>
        <p:spPr>
          <a:xfrm>
            <a:off x="1295400" y="4610100"/>
            <a:ext cx="4925700" cy="34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sz="1300"/>
              <a:t>Using Social Media to Enhance Emergency Situation Awareness</a:t>
            </a:r>
            <a:endParaRPr sz="1300"/>
          </a:p>
        </p:txBody>
      </p:sp>
      <p:sp>
        <p:nvSpPr>
          <p:cNvPr id="230" name="Google Shape;230;p28"/>
          <p:cNvSpPr txBox="1"/>
          <p:nvPr>
            <p:ph idx="12" type="sldNum"/>
          </p:nvPr>
        </p:nvSpPr>
        <p:spPr>
          <a:xfrm>
            <a:off x="7010400" y="4595132"/>
            <a:ext cx="1905000" cy="342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t" sz="2500">
                <a:latin typeface="Caveat"/>
                <a:ea typeface="Caveat"/>
                <a:cs typeface="Caveat"/>
                <a:sym typeface="Caveat"/>
              </a:rPr>
              <a:t>‹#›</a:t>
            </a:fld>
            <a:endParaRPr sz="2500">
              <a:latin typeface="Caveat"/>
              <a:ea typeface="Caveat"/>
              <a:cs typeface="Caveat"/>
              <a:sym typeface="Cave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29"/>
          <p:cNvSpPr txBox="1"/>
          <p:nvPr/>
        </p:nvSpPr>
        <p:spPr>
          <a:xfrm>
            <a:off x="1954212" y="472678"/>
            <a:ext cx="184200" cy="1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7" name="Google Shape;237;p29"/>
          <p:cNvSpPr txBox="1"/>
          <p:nvPr/>
        </p:nvSpPr>
        <p:spPr>
          <a:xfrm>
            <a:off x="462600" y="942000"/>
            <a:ext cx="8218800" cy="3516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Char char="➔"/>
            </a:pPr>
            <a:r>
              <a:rPr lang="it" sz="1800"/>
              <a:t>Consider the </a:t>
            </a:r>
            <a:r>
              <a:rPr lang="it" sz="1800">
                <a:solidFill>
                  <a:schemeClr val="dk2"/>
                </a:solidFill>
              </a:rPr>
              <a:t>semantic of hashtags</a:t>
            </a:r>
            <a:r>
              <a:rPr lang="it" sz="1800"/>
              <a:t>: </a:t>
            </a:r>
            <a:r>
              <a:rPr lang="it" sz="1800"/>
              <a:t>split hashtags considering as features both the hashtag as it is, and splitted </a:t>
            </a:r>
            <a:endParaRPr sz="1800"/>
          </a:p>
          <a:p>
            <a:pPr indent="0" lvl="0" marL="457200" marR="0" rtl="0" algn="l">
              <a:lnSpc>
                <a:spcPct val="100000"/>
              </a:lnSpc>
              <a:spcBef>
                <a:spcPts val="0"/>
              </a:spcBef>
              <a:spcAft>
                <a:spcPts val="0"/>
              </a:spcAft>
              <a:buNone/>
            </a:pPr>
            <a:r>
              <a:rPr lang="it" sz="1600"/>
              <a:t>(</a:t>
            </a:r>
            <a:r>
              <a:rPr lang="it"/>
              <a:t>ex: </a:t>
            </a:r>
            <a:r>
              <a:rPr lang="it">
                <a:latin typeface="Courier New"/>
                <a:ea typeface="Courier New"/>
                <a:cs typeface="Courier New"/>
                <a:sym typeface="Courier New"/>
              </a:rPr>
              <a:t>#PrayForChile</a:t>
            </a:r>
            <a:r>
              <a:rPr lang="it"/>
              <a:t> generates the features </a:t>
            </a:r>
            <a:r>
              <a:rPr lang="it"/>
              <a:t>‘</a:t>
            </a:r>
            <a:r>
              <a:rPr lang="it">
                <a:latin typeface="Courier New"/>
                <a:ea typeface="Courier New"/>
                <a:cs typeface="Courier New"/>
                <a:sym typeface="Courier New"/>
              </a:rPr>
              <a:t>prayforchile</a:t>
            </a:r>
            <a:r>
              <a:rPr lang="it"/>
              <a:t>’</a:t>
            </a:r>
            <a:r>
              <a:rPr lang="it"/>
              <a:t>, ‘</a:t>
            </a:r>
            <a:r>
              <a:rPr lang="it">
                <a:latin typeface="Courier New"/>
                <a:ea typeface="Courier New"/>
                <a:cs typeface="Courier New"/>
                <a:sym typeface="Courier New"/>
              </a:rPr>
              <a:t>pray</a:t>
            </a:r>
            <a:r>
              <a:rPr lang="it"/>
              <a:t>’, ‘</a:t>
            </a:r>
            <a:r>
              <a:rPr lang="it">
                <a:latin typeface="Courier New"/>
                <a:ea typeface="Courier New"/>
                <a:cs typeface="Courier New"/>
                <a:sym typeface="Courier New"/>
              </a:rPr>
              <a:t>for</a:t>
            </a:r>
            <a:r>
              <a:rPr lang="it"/>
              <a:t>’, ‘</a:t>
            </a:r>
            <a:r>
              <a:rPr lang="it">
                <a:latin typeface="Courier New"/>
                <a:ea typeface="Courier New"/>
                <a:cs typeface="Courier New"/>
                <a:sym typeface="Courier New"/>
              </a:rPr>
              <a:t>chile</a:t>
            </a:r>
            <a:r>
              <a:rPr lang="it"/>
              <a:t>’, you’ll increase the vocabulary size, but you’ll get more information</a:t>
            </a:r>
            <a:r>
              <a:rPr lang="it" sz="1600"/>
              <a:t>)</a:t>
            </a:r>
            <a:endParaRPr sz="1600"/>
          </a:p>
          <a:p>
            <a:pPr indent="-342900" lvl="0" marL="457200" marR="0" rtl="0" algn="l">
              <a:lnSpc>
                <a:spcPct val="100000"/>
              </a:lnSpc>
              <a:spcBef>
                <a:spcPts val="1000"/>
              </a:spcBef>
              <a:spcAft>
                <a:spcPts val="0"/>
              </a:spcAft>
              <a:buSzPts val="1800"/>
              <a:buChar char="➔"/>
            </a:pPr>
            <a:r>
              <a:rPr lang="it" sz="1800"/>
              <a:t>C</a:t>
            </a:r>
            <a:r>
              <a:rPr lang="it" sz="1800"/>
              <a:t>onsider also </a:t>
            </a:r>
            <a:r>
              <a:rPr lang="it" sz="1800">
                <a:solidFill>
                  <a:schemeClr val="dk2"/>
                </a:solidFill>
              </a:rPr>
              <a:t>photos </a:t>
            </a:r>
            <a:r>
              <a:rPr lang="it" sz="1800"/>
              <a:t>posted with the tweets for tweet filtering</a:t>
            </a:r>
            <a:endParaRPr sz="1800"/>
          </a:p>
          <a:p>
            <a:pPr indent="-342900" lvl="0" marL="457200" marR="0" rtl="0" algn="l">
              <a:lnSpc>
                <a:spcPct val="100000"/>
              </a:lnSpc>
              <a:spcBef>
                <a:spcPts val="1000"/>
              </a:spcBef>
              <a:spcAft>
                <a:spcPts val="0"/>
              </a:spcAft>
              <a:buSzPts val="1800"/>
              <a:buChar char="➔"/>
            </a:pPr>
            <a:r>
              <a:rPr lang="it" sz="1800"/>
              <a:t>Include </a:t>
            </a:r>
            <a:r>
              <a:rPr lang="it" sz="1800">
                <a:solidFill>
                  <a:schemeClr val="dk2"/>
                </a:solidFill>
              </a:rPr>
              <a:t>time distance</a:t>
            </a:r>
            <a:r>
              <a:rPr lang="it" sz="1800"/>
              <a:t> for clustering tweets</a:t>
            </a:r>
            <a:endParaRPr sz="1800"/>
          </a:p>
          <a:p>
            <a:pPr indent="-342900" lvl="0" marL="457200" marR="0" rtl="0" algn="l">
              <a:lnSpc>
                <a:spcPct val="100000"/>
              </a:lnSpc>
              <a:spcBef>
                <a:spcPts val="1000"/>
              </a:spcBef>
              <a:spcAft>
                <a:spcPts val="0"/>
              </a:spcAft>
              <a:buSzPts val="1800"/>
              <a:buChar char="➔"/>
            </a:pPr>
            <a:r>
              <a:rPr lang="it" sz="1800"/>
              <a:t>Combine burst detection with clustering algorithm for event detection and grouping.</a:t>
            </a:r>
            <a:endParaRPr sz="1800"/>
          </a:p>
        </p:txBody>
      </p:sp>
      <p:sp>
        <p:nvSpPr>
          <p:cNvPr id="238" name="Google Shape;238;p29"/>
          <p:cNvSpPr txBox="1"/>
          <p:nvPr>
            <p:ph idx="4294967295" type="ctrTitle"/>
          </p:nvPr>
        </p:nvSpPr>
        <p:spPr>
          <a:xfrm>
            <a:off x="0" y="154775"/>
            <a:ext cx="9144000" cy="630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it" sz="3500"/>
              <a:t>F</a:t>
            </a:r>
            <a:r>
              <a:rPr lang="it" sz="3500"/>
              <a:t>uture works and improvements</a:t>
            </a:r>
            <a:endParaRPr b="1" i="0" sz="3500" u="none">
              <a:solidFill>
                <a:srgbClr val="822433"/>
              </a:solidFill>
              <a:latin typeface="Arial"/>
              <a:ea typeface="Arial"/>
              <a:cs typeface="Arial"/>
              <a:sym typeface="Arial"/>
            </a:endParaRPr>
          </a:p>
        </p:txBody>
      </p:sp>
      <p:sp>
        <p:nvSpPr>
          <p:cNvPr id="239" name="Google Shape;239;p29"/>
          <p:cNvSpPr txBox="1"/>
          <p:nvPr>
            <p:ph idx="12" type="sldNum"/>
          </p:nvPr>
        </p:nvSpPr>
        <p:spPr>
          <a:xfrm>
            <a:off x="1295400" y="4610100"/>
            <a:ext cx="4925700" cy="34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sz="1300"/>
              <a:t>Using Social Media to Enhance Emergency Situation Awareness</a:t>
            </a:r>
            <a:endParaRPr sz="1300"/>
          </a:p>
        </p:txBody>
      </p:sp>
      <p:sp>
        <p:nvSpPr>
          <p:cNvPr id="240" name="Google Shape;240;p29"/>
          <p:cNvSpPr txBox="1"/>
          <p:nvPr>
            <p:ph idx="12" type="sldNum"/>
          </p:nvPr>
        </p:nvSpPr>
        <p:spPr>
          <a:xfrm>
            <a:off x="7010400" y="4595132"/>
            <a:ext cx="1905000" cy="342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t" sz="2500">
                <a:latin typeface="Caveat"/>
                <a:ea typeface="Caveat"/>
                <a:cs typeface="Caveat"/>
                <a:sym typeface="Caveat"/>
              </a:rPr>
              <a:t>‹#›</a:t>
            </a:fld>
            <a:endParaRPr sz="2500">
              <a:latin typeface="Caveat"/>
              <a:ea typeface="Caveat"/>
              <a:cs typeface="Caveat"/>
              <a:sym typeface="Cave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30"/>
          <p:cNvSpPr txBox="1"/>
          <p:nvPr>
            <p:ph idx="12" type="sldNum"/>
          </p:nvPr>
        </p:nvSpPr>
        <p:spPr>
          <a:xfrm>
            <a:off x="7010400" y="4595132"/>
            <a:ext cx="1905000" cy="342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t" sz="2500">
                <a:latin typeface="Caveat"/>
                <a:ea typeface="Caveat"/>
                <a:cs typeface="Caveat"/>
                <a:sym typeface="Caveat"/>
              </a:rPr>
              <a:t>‹#›</a:t>
            </a:fld>
            <a:endParaRPr sz="2500">
              <a:latin typeface="Caveat"/>
              <a:ea typeface="Caveat"/>
              <a:cs typeface="Caveat"/>
              <a:sym typeface="Caveat"/>
            </a:endParaRPr>
          </a:p>
        </p:txBody>
      </p:sp>
      <p:sp>
        <p:nvSpPr>
          <p:cNvPr id="247" name="Google Shape;247;p30"/>
          <p:cNvSpPr txBox="1"/>
          <p:nvPr/>
        </p:nvSpPr>
        <p:spPr>
          <a:xfrm>
            <a:off x="1954212" y="472678"/>
            <a:ext cx="184200" cy="1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48" name="Google Shape;248;p30"/>
          <p:cNvSpPr txBox="1"/>
          <p:nvPr>
            <p:ph idx="4294967295" type="ctrTitle"/>
          </p:nvPr>
        </p:nvSpPr>
        <p:spPr>
          <a:xfrm>
            <a:off x="25850" y="871875"/>
            <a:ext cx="9144000" cy="261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b="0" lang="it" sz="5700"/>
              <a:t>Thanks </a:t>
            </a:r>
            <a:endParaRPr b="0" sz="5700"/>
          </a:p>
          <a:p>
            <a:pPr indent="0" lvl="0" marL="0" rtl="0" algn="ctr">
              <a:lnSpc>
                <a:spcPct val="100000"/>
              </a:lnSpc>
              <a:spcBef>
                <a:spcPts val="0"/>
              </a:spcBef>
              <a:spcAft>
                <a:spcPts val="0"/>
              </a:spcAft>
              <a:buNone/>
            </a:pPr>
            <a:r>
              <a:rPr b="0" lang="it" sz="5700">
                <a:latin typeface="Caveat"/>
                <a:ea typeface="Caveat"/>
                <a:cs typeface="Caveat"/>
                <a:sym typeface="Caveat"/>
              </a:rPr>
              <a:t>for your </a:t>
            </a:r>
            <a:endParaRPr b="0" sz="5700">
              <a:latin typeface="Caveat"/>
              <a:ea typeface="Caveat"/>
              <a:cs typeface="Caveat"/>
              <a:sym typeface="Caveat"/>
            </a:endParaRPr>
          </a:p>
          <a:p>
            <a:pPr indent="0" lvl="0" marL="0" rtl="0" algn="ctr">
              <a:lnSpc>
                <a:spcPct val="100000"/>
              </a:lnSpc>
              <a:spcBef>
                <a:spcPts val="0"/>
              </a:spcBef>
              <a:spcAft>
                <a:spcPts val="0"/>
              </a:spcAft>
              <a:buNone/>
            </a:pPr>
            <a:r>
              <a:rPr b="0" lang="it" sz="5700"/>
              <a:t>attention!</a:t>
            </a:r>
            <a:endParaRPr b="0" i="0" sz="5700">
              <a:solidFill>
                <a:srgbClr val="822433"/>
              </a:solidFill>
            </a:endParaRPr>
          </a:p>
        </p:txBody>
      </p:sp>
      <p:sp>
        <p:nvSpPr>
          <p:cNvPr id="249" name="Google Shape;249;p30"/>
          <p:cNvSpPr txBox="1"/>
          <p:nvPr>
            <p:ph idx="12" type="sldNum"/>
          </p:nvPr>
        </p:nvSpPr>
        <p:spPr>
          <a:xfrm>
            <a:off x="1295400" y="4610100"/>
            <a:ext cx="4925700" cy="34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sz="1300"/>
              <a:t>Using Social Media to Enhance Emergency Situation Awareness</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8"/>
          <p:cNvSpPr txBox="1"/>
          <p:nvPr/>
        </p:nvSpPr>
        <p:spPr>
          <a:xfrm>
            <a:off x="1954212" y="472678"/>
            <a:ext cx="184150" cy="171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3" name="Google Shape;93;p18"/>
          <p:cNvSpPr txBox="1"/>
          <p:nvPr>
            <p:ph idx="4294967295" type="ctrTitle"/>
          </p:nvPr>
        </p:nvSpPr>
        <p:spPr>
          <a:xfrm>
            <a:off x="0" y="154775"/>
            <a:ext cx="9144000" cy="630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it" sz="3500"/>
              <a:t>The Team</a:t>
            </a:r>
            <a:r>
              <a:rPr lang="it" sz="3500"/>
              <a:t> </a:t>
            </a:r>
            <a:endParaRPr b="1" i="0" sz="3500" u="none">
              <a:solidFill>
                <a:srgbClr val="822433"/>
              </a:solidFill>
              <a:latin typeface="Arial"/>
              <a:ea typeface="Arial"/>
              <a:cs typeface="Arial"/>
              <a:sym typeface="Arial"/>
            </a:endParaRPr>
          </a:p>
        </p:txBody>
      </p:sp>
      <p:sp>
        <p:nvSpPr>
          <p:cNvPr id="94" name="Google Shape;94;p18"/>
          <p:cNvSpPr txBox="1"/>
          <p:nvPr>
            <p:ph idx="12" type="sldNum"/>
          </p:nvPr>
        </p:nvSpPr>
        <p:spPr>
          <a:xfrm>
            <a:off x="1295400" y="4610100"/>
            <a:ext cx="4925700" cy="34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sz="1300"/>
              <a:t>Using Social Media to Enhance Emergency Situation Awareness</a:t>
            </a:r>
            <a:endParaRPr sz="1300"/>
          </a:p>
        </p:txBody>
      </p:sp>
      <p:sp>
        <p:nvSpPr>
          <p:cNvPr id="95" name="Google Shape;95;p18"/>
          <p:cNvSpPr txBox="1"/>
          <p:nvPr/>
        </p:nvSpPr>
        <p:spPr>
          <a:xfrm>
            <a:off x="1469575" y="1529425"/>
            <a:ext cx="6674400" cy="1861500"/>
          </a:xfrm>
          <a:prstGeom prst="rect">
            <a:avLst/>
          </a:prstGeom>
          <a:noFill/>
          <a:ln>
            <a:noFill/>
          </a:ln>
        </p:spPr>
        <p:txBody>
          <a:bodyPr anchorCtr="0" anchor="t" bIns="91425" lIns="91425" spcFirstLastPara="1" rIns="91425" wrap="square" tIns="91425">
            <a:noAutofit/>
          </a:bodyPr>
          <a:lstStyle/>
          <a:p>
            <a:pPr indent="-400050" lvl="0" marL="457200" rtl="0" algn="l">
              <a:lnSpc>
                <a:spcPct val="150000"/>
              </a:lnSpc>
              <a:spcBef>
                <a:spcPts val="0"/>
              </a:spcBef>
              <a:spcAft>
                <a:spcPts val="0"/>
              </a:spcAft>
              <a:buSzPts val="2700"/>
              <a:buFont typeface="Caveat"/>
              <a:buChar char="➢"/>
            </a:pPr>
            <a:r>
              <a:rPr lang="it" sz="2700">
                <a:latin typeface="Caveat"/>
                <a:ea typeface="Caveat"/>
                <a:cs typeface="Caveat"/>
                <a:sym typeface="Caveat"/>
              </a:rPr>
              <a:t>Hamza Bouzidi : 		</a:t>
            </a:r>
            <a:r>
              <a:rPr lang="it" sz="2700"/>
              <a:t>Tweet Filtering</a:t>
            </a:r>
            <a:endParaRPr sz="2700"/>
          </a:p>
          <a:p>
            <a:pPr indent="-400050" lvl="0" marL="457200" rtl="0" algn="l">
              <a:lnSpc>
                <a:spcPct val="150000"/>
              </a:lnSpc>
              <a:spcBef>
                <a:spcPts val="0"/>
              </a:spcBef>
              <a:spcAft>
                <a:spcPts val="0"/>
              </a:spcAft>
              <a:buSzPts val="2700"/>
              <a:buFont typeface="Caveat"/>
              <a:buChar char="➢"/>
            </a:pPr>
            <a:r>
              <a:rPr lang="it" sz="2700">
                <a:latin typeface="Caveat"/>
                <a:ea typeface="Caveat"/>
                <a:cs typeface="Caveat"/>
                <a:sym typeface="Caveat"/>
              </a:rPr>
              <a:t>David Guzman : 		</a:t>
            </a:r>
            <a:r>
              <a:rPr lang="it" sz="2700"/>
              <a:t>Online</a:t>
            </a:r>
            <a:r>
              <a:rPr lang="it" sz="2700"/>
              <a:t> </a:t>
            </a:r>
            <a:r>
              <a:rPr lang="it" sz="2700"/>
              <a:t>Clustering</a:t>
            </a:r>
            <a:endParaRPr sz="2700"/>
          </a:p>
        </p:txBody>
      </p:sp>
      <p:cxnSp>
        <p:nvCxnSpPr>
          <p:cNvPr id="96" name="Google Shape;96;p18"/>
          <p:cNvCxnSpPr/>
          <p:nvPr/>
        </p:nvCxnSpPr>
        <p:spPr>
          <a:xfrm>
            <a:off x="318400" y="1481825"/>
            <a:ext cx="8486700" cy="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8"/>
          <p:cNvCxnSpPr/>
          <p:nvPr/>
        </p:nvCxnSpPr>
        <p:spPr>
          <a:xfrm>
            <a:off x="318400" y="3539225"/>
            <a:ext cx="8486700" cy="0"/>
          </a:xfrm>
          <a:prstGeom prst="straightConnector1">
            <a:avLst/>
          </a:prstGeom>
          <a:noFill/>
          <a:ln cap="flat" cmpd="sng" w="9525">
            <a:solidFill>
              <a:schemeClr val="dk2"/>
            </a:solidFill>
            <a:prstDash val="solid"/>
            <a:round/>
            <a:headEnd len="med" w="med" type="none"/>
            <a:tailEnd len="med" w="med" type="none"/>
          </a:ln>
        </p:spPr>
      </p:cxnSp>
      <p:sp>
        <p:nvSpPr>
          <p:cNvPr id="98" name="Google Shape;98;p18"/>
          <p:cNvSpPr txBox="1"/>
          <p:nvPr>
            <p:ph idx="12" type="sldNum"/>
          </p:nvPr>
        </p:nvSpPr>
        <p:spPr>
          <a:xfrm>
            <a:off x="7010400" y="4595132"/>
            <a:ext cx="1905000" cy="342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t" sz="2500">
                <a:latin typeface="Caveat"/>
                <a:ea typeface="Caveat"/>
                <a:cs typeface="Caveat"/>
                <a:sym typeface="Caveat"/>
              </a:rPr>
              <a:t>‹#›</a:t>
            </a:fld>
            <a:endParaRPr sz="25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9"/>
          <p:cNvSpPr txBox="1"/>
          <p:nvPr/>
        </p:nvSpPr>
        <p:spPr>
          <a:xfrm>
            <a:off x="1954212" y="472678"/>
            <a:ext cx="184200" cy="1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5" name="Google Shape;105;p19"/>
          <p:cNvSpPr txBox="1"/>
          <p:nvPr>
            <p:ph idx="4294967295" type="ctrTitle"/>
          </p:nvPr>
        </p:nvSpPr>
        <p:spPr>
          <a:xfrm>
            <a:off x="0" y="154775"/>
            <a:ext cx="9144000" cy="630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it" sz="3500"/>
              <a:t>Motivations</a:t>
            </a:r>
            <a:endParaRPr b="1" i="0" sz="3500" u="none">
              <a:solidFill>
                <a:srgbClr val="822433"/>
              </a:solidFill>
              <a:latin typeface="Arial"/>
              <a:ea typeface="Arial"/>
              <a:cs typeface="Arial"/>
              <a:sym typeface="Arial"/>
            </a:endParaRPr>
          </a:p>
        </p:txBody>
      </p:sp>
      <p:sp>
        <p:nvSpPr>
          <p:cNvPr id="106" name="Google Shape;106;p19"/>
          <p:cNvSpPr txBox="1"/>
          <p:nvPr>
            <p:ph idx="12" type="sldNum"/>
          </p:nvPr>
        </p:nvSpPr>
        <p:spPr>
          <a:xfrm>
            <a:off x="1295400" y="4610100"/>
            <a:ext cx="4925700" cy="34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sz="1300"/>
              <a:t>Using Social Media to Enhance Emergency Situation Awareness</a:t>
            </a:r>
            <a:endParaRPr sz="1300"/>
          </a:p>
        </p:txBody>
      </p:sp>
      <p:sp>
        <p:nvSpPr>
          <p:cNvPr id="107" name="Google Shape;107;p19"/>
          <p:cNvSpPr txBox="1"/>
          <p:nvPr>
            <p:ph idx="12" type="sldNum"/>
          </p:nvPr>
        </p:nvSpPr>
        <p:spPr>
          <a:xfrm>
            <a:off x="7010400" y="4595132"/>
            <a:ext cx="1905000" cy="342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t" sz="2500">
                <a:latin typeface="Caveat"/>
                <a:ea typeface="Caveat"/>
                <a:cs typeface="Caveat"/>
                <a:sym typeface="Caveat"/>
              </a:rPr>
              <a:t>‹#›</a:t>
            </a:fld>
            <a:endParaRPr sz="2500">
              <a:latin typeface="Caveat"/>
              <a:ea typeface="Caveat"/>
              <a:cs typeface="Caveat"/>
              <a:sym typeface="Caveat"/>
            </a:endParaRPr>
          </a:p>
        </p:txBody>
      </p:sp>
      <p:sp>
        <p:nvSpPr>
          <p:cNvPr id="108" name="Google Shape;108;p19"/>
          <p:cNvSpPr txBox="1"/>
          <p:nvPr/>
        </p:nvSpPr>
        <p:spPr>
          <a:xfrm>
            <a:off x="556775" y="578575"/>
            <a:ext cx="8051400" cy="139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lang="it" sz="2600">
                <a:latin typeface="Caveat"/>
                <a:ea typeface="Caveat"/>
                <a:cs typeface="Caveat"/>
                <a:sym typeface="Caveat"/>
              </a:rPr>
              <a:t>Reference paper:</a:t>
            </a:r>
            <a:endParaRPr sz="2600">
              <a:latin typeface="Caveat"/>
              <a:ea typeface="Caveat"/>
              <a:cs typeface="Caveat"/>
              <a:sym typeface="Caveat"/>
            </a:endParaRPr>
          </a:p>
          <a:p>
            <a:pPr indent="0" lvl="0" marL="0" marR="0" rtl="0" algn="l">
              <a:lnSpc>
                <a:spcPct val="100000"/>
              </a:lnSpc>
              <a:spcBef>
                <a:spcPts val="0"/>
              </a:spcBef>
              <a:spcAft>
                <a:spcPts val="0"/>
              </a:spcAft>
              <a:buClr>
                <a:srgbClr val="000000"/>
              </a:buClr>
              <a:buSzPts val="2200"/>
              <a:buFont typeface="Arial"/>
              <a:buNone/>
            </a:pPr>
            <a:r>
              <a:rPr lang="it" sz="1300">
                <a:latin typeface="Catamaran"/>
                <a:ea typeface="Catamaran"/>
                <a:cs typeface="Catamaran"/>
                <a:sym typeface="Catamaran"/>
              </a:rPr>
              <a:t>J. Yin, A. Lampert, M. Cameron, B. Robinson and R. Power, "</a:t>
            </a:r>
            <a:r>
              <a:rPr b="1" i="1" lang="it" sz="1500">
                <a:latin typeface="Catamaran"/>
                <a:ea typeface="Catamaran"/>
                <a:cs typeface="Catamaran"/>
                <a:sym typeface="Catamaran"/>
              </a:rPr>
              <a:t>Using Social Media to Enhance Emergency Situation Awareness</a:t>
            </a:r>
            <a:r>
              <a:rPr lang="it" sz="1300">
                <a:latin typeface="Catamaran"/>
                <a:ea typeface="Catamaran"/>
                <a:cs typeface="Catamaran"/>
                <a:sym typeface="Catamaran"/>
              </a:rPr>
              <a:t>," in IEEE Intelligent Systems, vol. 27, no. 6, pp. 52-59, Nov.-Dec. 2012, doi: 10.1109/MIS.2012.6.</a:t>
            </a:r>
            <a:endParaRPr sz="1300">
              <a:latin typeface="Catamaran"/>
              <a:ea typeface="Catamaran"/>
              <a:cs typeface="Catamaran"/>
              <a:sym typeface="Catamaran"/>
            </a:endParaRPr>
          </a:p>
          <a:p>
            <a:pPr indent="0" lvl="0" marL="0" rtl="0" algn="l">
              <a:spcBef>
                <a:spcPts val="1000"/>
              </a:spcBef>
              <a:spcAft>
                <a:spcPts val="0"/>
              </a:spcAft>
              <a:buClr>
                <a:srgbClr val="000000"/>
              </a:buClr>
              <a:buSzPts val="2200"/>
              <a:buFont typeface="Arial"/>
              <a:buNone/>
            </a:pPr>
            <a:r>
              <a:rPr lang="it" sz="2600">
                <a:latin typeface="Caveat"/>
                <a:ea typeface="Caveat"/>
                <a:cs typeface="Caveat"/>
                <a:sym typeface="Caveat"/>
              </a:rPr>
              <a:t>Motivation and goals:</a:t>
            </a:r>
            <a:endParaRPr sz="2600">
              <a:latin typeface="Caveat"/>
              <a:ea typeface="Caveat"/>
              <a:cs typeface="Caveat"/>
              <a:sym typeface="Caveat"/>
            </a:endParaRPr>
          </a:p>
          <a:p>
            <a:pPr indent="0" lvl="0" marL="0" rtl="0" algn="l">
              <a:spcBef>
                <a:spcPts val="0"/>
              </a:spcBef>
              <a:spcAft>
                <a:spcPts val="0"/>
              </a:spcAft>
              <a:buNone/>
            </a:pPr>
            <a:r>
              <a:t/>
            </a:r>
            <a:endParaRPr sz="1300"/>
          </a:p>
        </p:txBody>
      </p:sp>
      <p:pic>
        <p:nvPicPr>
          <p:cNvPr id="109" name="Google Shape;109;p19"/>
          <p:cNvPicPr preferRelativeResize="0"/>
          <p:nvPr/>
        </p:nvPicPr>
        <p:blipFill>
          <a:blip r:embed="rId3">
            <a:alphaModFix/>
          </a:blip>
          <a:stretch>
            <a:fillRect/>
          </a:stretch>
        </p:blipFill>
        <p:spPr>
          <a:xfrm>
            <a:off x="3015800" y="2487488"/>
            <a:ext cx="2419350" cy="2009775"/>
          </a:xfrm>
          <a:prstGeom prst="rect">
            <a:avLst/>
          </a:prstGeom>
          <a:noFill/>
          <a:ln>
            <a:noFill/>
          </a:ln>
        </p:spPr>
      </p:pic>
      <p:sp>
        <p:nvSpPr>
          <p:cNvPr id="110" name="Google Shape;110;p19"/>
          <p:cNvSpPr txBox="1"/>
          <p:nvPr/>
        </p:nvSpPr>
        <p:spPr>
          <a:xfrm>
            <a:off x="214275" y="2779925"/>
            <a:ext cx="2419500" cy="17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t>tweets </a:t>
            </a:r>
            <a:r>
              <a:rPr lang="it" sz="1600"/>
              <a:t>during crisis</a:t>
            </a:r>
            <a:endParaRPr sz="1600"/>
          </a:p>
          <a:p>
            <a:pPr indent="-311150" lvl="0" marL="457200" rtl="0" algn="l">
              <a:spcBef>
                <a:spcPts val="0"/>
              </a:spcBef>
              <a:spcAft>
                <a:spcPts val="0"/>
              </a:spcAft>
              <a:buClr>
                <a:srgbClr val="666666"/>
              </a:buClr>
              <a:buSzPts val="1300"/>
              <a:buChar char="+"/>
            </a:pPr>
            <a:r>
              <a:rPr lang="it" sz="1300">
                <a:solidFill>
                  <a:srgbClr val="666666"/>
                </a:solidFill>
              </a:rPr>
              <a:t>ubiquity</a:t>
            </a:r>
            <a:endParaRPr sz="1300">
              <a:solidFill>
                <a:srgbClr val="666666"/>
              </a:solidFill>
            </a:endParaRPr>
          </a:p>
          <a:p>
            <a:pPr indent="-311150" lvl="0" marL="457200" rtl="0" algn="l">
              <a:spcBef>
                <a:spcPts val="0"/>
              </a:spcBef>
              <a:spcAft>
                <a:spcPts val="0"/>
              </a:spcAft>
              <a:buClr>
                <a:srgbClr val="666666"/>
              </a:buClr>
              <a:buSzPts val="1300"/>
              <a:buChar char="+"/>
            </a:pPr>
            <a:r>
              <a:rPr lang="it" sz="1300">
                <a:solidFill>
                  <a:srgbClr val="666666"/>
                </a:solidFill>
              </a:rPr>
              <a:t>communication rapidity</a:t>
            </a:r>
            <a:endParaRPr sz="1300">
              <a:solidFill>
                <a:srgbClr val="666666"/>
              </a:solidFill>
            </a:endParaRPr>
          </a:p>
          <a:p>
            <a:pPr indent="-311150" lvl="0" marL="457200" rtl="0" algn="l">
              <a:spcBef>
                <a:spcPts val="0"/>
              </a:spcBef>
              <a:spcAft>
                <a:spcPts val="0"/>
              </a:spcAft>
              <a:buClr>
                <a:srgbClr val="666666"/>
              </a:buClr>
              <a:buSzPts val="1300"/>
              <a:buChar char="+"/>
            </a:pPr>
            <a:r>
              <a:rPr lang="it" sz="1300">
                <a:solidFill>
                  <a:srgbClr val="666666"/>
                </a:solidFill>
              </a:rPr>
              <a:t>cross-platform accessibility</a:t>
            </a:r>
            <a:endParaRPr sz="1300">
              <a:solidFill>
                <a:srgbClr val="666666"/>
              </a:solidFill>
            </a:endParaRPr>
          </a:p>
          <a:p>
            <a:pPr indent="-311150" lvl="0" marL="457200" rtl="0" algn="l">
              <a:spcBef>
                <a:spcPts val="0"/>
              </a:spcBef>
              <a:spcAft>
                <a:spcPts val="0"/>
              </a:spcAft>
              <a:buClr>
                <a:srgbClr val="666666"/>
              </a:buClr>
              <a:buSzPts val="1300"/>
              <a:buChar char="+"/>
            </a:pPr>
            <a:r>
              <a:rPr lang="it" sz="1300">
                <a:solidFill>
                  <a:srgbClr val="666666"/>
                </a:solidFill>
              </a:rPr>
              <a:t>real-time nature</a:t>
            </a:r>
            <a:endParaRPr sz="1300">
              <a:solidFill>
                <a:srgbClr val="666666"/>
              </a:solidFill>
            </a:endParaRPr>
          </a:p>
        </p:txBody>
      </p:sp>
      <p:cxnSp>
        <p:nvCxnSpPr>
          <p:cNvPr id="111" name="Google Shape;111;p19"/>
          <p:cNvCxnSpPr/>
          <p:nvPr/>
        </p:nvCxnSpPr>
        <p:spPr>
          <a:xfrm>
            <a:off x="2121275" y="3026325"/>
            <a:ext cx="953400" cy="0"/>
          </a:xfrm>
          <a:prstGeom prst="straightConnector1">
            <a:avLst/>
          </a:prstGeom>
          <a:noFill/>
          <a:ln cap="flat" cmpd="sng" w="19050">
            <a:solidFill>
              <a:srgbClr val="000000"/>
            </a:solidFill>
            <a:prstDash val="solid"/>
            <a:round/>
            <a:headEnd len="med" w="med" type="none"/>
            <a:tailEnd len="med" w="med" type="triangle"/>
          </a:ln>
        </p:spPr>
      </p:cxnSp>
      <p:sp>
        <p:nvSpPr>
          <p:cNvPr id="112" name="Google Shape;112;p19"/>
          <p:cNvSpPr txBox="1"/>
          <p:nvPr/>
        </p:nvSpPr>
        <p:spPr>
          <a:xfrm>
            <a:off x="3226850" y="1937934"/>
            <a:ext cx="1960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NLP, ML, Data Mining</a:t>
            </a:r>
            <a:endParaRPr/>
          </a:p>
        </p:txBody>
      </p:sp>
      <p:cxnSp>
        <p:nvCxnSpPr>
          <p:cNvPr id="113" name="Google Shape;113;p19"/>
          <p:cNvCxnSpPr/>
          <p:nvPr/>
        </p:nvCxnSpPr>
        <p:spPr>
          <a:xfrm>
            <a:off x="4207250" y="2253975"/>
            <a:ext cx="0" cy="311700"/>
          </a:xfrm>
          <a:prstGeom prst="straightConnector1">
            <a:avLst/>
          </a:prstGeom>
          <a:noFill/>
          <a:ln cap="flat" cmpd="sng" w="19050">
            <a:solidFill>
              <a:srgbClr val="000000"/>
            </a:solidFill>
            <a:prstDash val="solid"/>
            <a:round/>
            <a:headEnd len="med" w="med" type="none"/>
            <a:tailEnd len="med" w="med" type="triangle"/>
          </a:ln>
        </p:spPr>
      </p:cxnSp>
      <p:cxnSp>
        <p:nvCxnSpPr>
          <p:cNvPr id="114" name="Google Shape;114;p19"/>
          <p:cNvCxnSpPr/>
          <p:nvPr/>
        </p:nvCxnSpPr>
        <p:spPr>
          <a:xfrm>
            <a:off x="5474075" y="3021948"/>
            <a:ext cx="953400" cy="0"/>
          </a:xfrm>
          <a:prstGeom prst="straightConnector1">
            <a:avLst/>
          </a:prstGeom>
          <a:noFill/>
          <a:ln cap="flat" cmpd="sng" w="19050">
            <a:solidFill>
              <a:srgbClr val="000000"/>
            </a:solidFill>
            <a:prstDash val="solid"/>
            <a:round/>
            <a:headEnd len="med" w="med" type="none"/>
            <a:tailEnd len="med" w="med" type="triangle"/>
          </a:ln>
        </p:spPr>
      </p:cxnSp>
      <p:sp>
        <p:nvSpPr>
          <p:cNvPr id="115" name="Google Shape;115;p19"/>
          <p:cNvSpPr txBox="1"/>
          <p:nvPr/>
        </p:nvSpPr>
        <p:spPr>
          <a:xfrm>
            <a:off x="6386475" y="2779925"/>
            <a:ext cx="2419500" cy="17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t>knowledge </a:t>
            </a:r>
            <a:r>
              <a:rPr lang="it" sz="1600"/>
              <a:t>for emergency response</a:t>
            </a:r>
            <a:endParaRPr sz="1600"/>
          </a:p>
          <a:p>
            <a:pPr indent="-311150" lvl="0" marL="457200" rtl="0" algn="l">
              <a:spcBef>
                <a:spcPts val="0"/>
              </a:spcBef>
              <a:spcAft>
                <a:spcPts val="0"/>
              </a:spcAft>
              <a:buClr>
                <a:srgbClr val="666666"/>
              </a:buClr>
              <a:buSzPts val="1300"/>
              <a:buChar char="➔"/>
            </a:pPr>
            <a:r>
              <a:rPr lang="it" sz="1300">
                <a:solidFill>
                  <a:srgbClr val="666666"/>
                </a:solidFill>
              </a:rPr>
              <a:t>emergency management</a:t>
            </a:r>
            <a:endParaRPr sz="1300">
              <a:solidFill>
                <a:srgbClr val="666666"/>
              </a:solidFill>
            </a:endParaRPr>
          </a:p>
          <a:p>
            <a:pPr indent="-311150" lvl="0" marL="457200" rtl="0" algn="l">
              <a:spcBef>
                <a:spcPts val="0"/>
              </a:spcBef>
              <a:spcAft>
                <a:spcPts val="0"/>
              </a:spcAft>
              <a:buClr>
                <a:srgbClr val="666666"/>
              </a:buClr>
              <a:buSzPts val="1300"/>
              <a:buChar char="➔"/>
            </a:pPr>
            <a:r>
              <a:rPr lang="it" sz="1300">
                <a:solidFill>
                  <a:srgbClr val="666666"/>
                </a:solidFill>
              </a:rPr>
              <a:t>crisis coordination</a:t>
            </a:r>
            <a:endParaRPr sz="1300">
              <a:solidFill>
                <a:srgbClr val="666666"/>
              </a:solidFill>
            </a:endParaRPr>
          </a:p>
          <a:p>
            <a:pPr indent="-311150" lvl="0" marL="457200" rtl="0" algn="l">
              <a:spcBef>
                <a:spcPts val="0"/>
              </a:spcBef>
              <a:spcAft>
                <a:spcPts val="0"/>
              </a:spcAft>
              <a:buClr>
                <a:srgbClr val="666666"/>
              </a:buClr>
              <a:buSzPts val="1300"/>
              <a:buChar char="➔"/>
            </a:pPr>
            <a:r>
              <a:rPr lang="it" sz="1300">
                <a:solidFill>
                  <a:srgbClr val="666666"/>
                </a:solidFill>
              </a:rPr>
              <a:t>decision making</a:t>
            </a:r>
            <a:endParaRPr sz="1300">
              <a:solidFill>
                <a:srgbClr val="666666"/>
              </a:solidFill>
            </a:endParaRPr>
          </a:p>
        </p:txBody>
      </p:sp>
      <p:grpSp>
        <p:nvGrpSpPr>
          <p:cNvPr id="116" name="Google Shape;116;p19"/>
          <p:cNvGrpSpPr/>
          <p:nvPr/>
        </p:nvGrpSpPr>
        <p:grpSpPr>
          <a:xfrm>
            <a:off x="6808750" y="2013950"/>
            <a:ext cx="272898" cy="833100"/>
            <a:chOff x="6808750" y="2242550"/>
            <a:chExt cx="272898" cy="833100"/>
          </a:xfrm>
        </p:grpSpPr>
        <p:cxnSp>
          <p:nvCxnSpPr>
            <p:cNvPr id="117" name="Google Shape;117;p19"/>
            <p:cNvCxnSpPr/>
            <p:nvPr/>
          </p:nvCxnSpPr>
          <p:spPr>
            <a:xfrm rot="10800000">
              <a:off x="6808750" y="2242550"/>
              <a:ext cx="0" cy="833100"/>
            </a:xfrm>
            <a:prstGeom prst="straightConnector1">
              <a:avLst/>
            </a:prstGeom>
            <a:noFill/>
            <a:ln cap="flat" cmpd="sng" w="19050">
              <a:solidFill>
                <a:srgbClr val="434343"/>
              </a:solidFill>
              <a:prstDash val="solid"/>
              <a:round/>
              <a:headEnd len="med" w="med" type="none"/>
              <a:tailEnd len="med" w="med" type="none"/>
            </a:ln>
          </p:spPr>
        </p:cxnSp>
        <p:cxnSp>
          <p:nvCxnSpPr>
            <p:cNvPr id="118" name="Google Shape;118;p19"/>
            <p:cNvCxnSpPr/>
            <p:nvPr/>
          </p:nvCxnSpPr>
          <p:spPr>
            <a:xfrm>
              <a:off x="6813148" y="2242725"/>
              <a:ext cx="268500" cy="0"/>
            </a:xfrm>
            <a:prstGeom prst="straightConnector1">
              <a:avLst/>
            </a:prstGeom>
            <a:noFill/>
            <a:ln cap="flat" cmpd="sng" w="19050">
              <a:solidFill>
                <a:srgbClr val="434343"/>
              </a:solidFill>
              <a:prstDash val="solid"/>
              <a:round/>
              <a:headEnd len="med" w="med" type="none"/>
              <a:tailEnd len="med" w="med" type="triangle"/>
            </a:ln>
          </p:spPr>
        </p:cxnSp>
      </p:grpSp>
      <p:sp>
        <p:nvSpPr>
          <p:cNvPr id="119" name="Google Shape;119;p19"/>
          <p:cNvSpPr txBox="1"/>
          <p:nvPr/>
        </p:nvSpPr>
        <p:spPr>
          <a:xfrm>
            <a:off x="6996075" y="1713125"/>
            <a:ext cx="2140500" cy="13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500">
                <a:solidFill>
                  <a:schemeClr val="dk2"/>
                </a:solidFill>
              </a:rPr>
              <a:t>&gt; SITUATION AWARENESS</a:t>
            </a:r>
            <a:endParaRPr sz="1500">
              <a:solidFill>
                <a:schemeClr val="dk2"/>
              </a:solidFill>
            </a:endParaRPr>
          </a:p>
          <a:p>
            <a:pPr indent="0" lvl="0" marL="0" rtl="0" algn="l">
              <a:spcBef>
                <a:spcPts val="0"/>
              </a:spcBef>
              <a:spcAft>
                <a:spcPts val="0"/>
              </a:spcAft>
              <a:buNone/>
            </a:pPr>
            <a:r>
              <a:rPr lang="it" sz="1200">
                <a:solidFill>
                  <a:srgbClr val="666666"/>
                </a:solidFill>
              </a:rPr>
              <a:t>(perception + comprehension + projection)</a:t>
            </a:r>
            <a:endParaRPr sz="12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0"/>
          <p:cNvSpPr txBox="1"/>
          <p:nvPr/>
        </p:nvSpPr>
        <p:spPr>
          <a:xfrm>
            <a:off x="1954212" y="472678"/>
            <a:ext cx="184200" cy="1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6" name="Google Shape;126;p20"/>
          <p:cNvSpPr txBox="1"/>
          <p:nvPr>
            <p:ph idx="4294967295" type="ctrTitle"/>
          </p:nvPr>
        </p:nvSpPr>
        <p:spPr>
          <a:xfrm>
            <a:off x="0" y="2375"/>
            <a:ext cx="9144000" cy="630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it" sz="4400">
                <a:solidFill>
                  <a:schemeClr val="dk1"/>
                </a:solidFill>
                <a:latin typeface="Caveat"/>
                <a:ea typeface="Caveat"/>
                <a:cs typeface="Caveat"/>
                <a:sym typeface="Caveat"/>
              </a:rPr>
              <a:t>Binary Classification : Real or not? </a:t>
            </a:r>
            <a:endParaRPr b="0" i="0" sz="3500" u="none">
              <a:solidFill>
                <a:srgbClr val="822433"/>
              </a:solidFill>
            </a:endParaRPr>
          </a:p>
        </p:txBody>
      </p:sp>
      <p:sp>
        <p:nvSpPr>
          <p:cNvPr id="127" name="Google Shape;127;p20"/>
          <p:cNvSpPr txBox="1"/>
          <p:nvPr>
            <p:ph idx="12" type="sldNum"/>
          </p:nvPr>
        </p:nvSpPr>
        <p:spPr>
          <a:xfrm>
            <a:off x="1295400" y="4610100"/>
            <a:ext cx="4925700" cy="34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sz="1300"/>
              <a:t>Using Social Media to Enhance Emergency Situation Awareness</a:t>
            </a:r>
            <a:endParaRPr sz="1300"/>
          </a:p>
        </p:txBody>
      </p:sp>
      <p:sp>
        <p:nvSpPr>
          <p:cNvPr id="128" name="Google Shape;128;p20"/>
          <p:cNvSpPr txBox="1"/>
          <p:nvPr>
            <p:ph idx="12" type="sldNum"/>
          </p:nvPr>
        </p:nvSpPr>
        <p:spPr>
          <a:xfrm>
            <a:off x="7010400" y="4595132"/>
            <a:ext cx="1905000" cy="342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t" sz="2500">
                <a:latin typeface="Caveat"/>
                <a:ea typeface="Caveat"/>
                <a:cs typeface="Caveat"/>
                <a:sym typeface="Caveat"/>
              </a:rPr>
              <a:t>‹#›</a:t>
            </a:fld>
            <a:endParaRPr sz="2500">
              <a:latin typeface="Caveat"/>
              <a:ea typeface="Caveat"/>
              <a:cs typeface="Caveat"/>
              <a:sym typeface="Caveat"/>
            </a:endParaRPr>
          </a:p>
        </p:txBody>
      </p:sp>
      <p:sp>
        <p:nvSpPr>
          <p:cNvPr id="129" name="Google Shape;129;p20"/>
          <p:cNvSpPr txBox="1"/>
          <p:nvPr/>
        </p:nvSpPr>
        <p:spPr>
          <a:xfrm>
            <a:off x="289900" y="895350"/>
            <a:ext cx="4235700" cy="222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2700">
                <a:latin typeface="Caveat"/>
                <a:ea typeface="Caveat"/>
                <a:cs typeface="Caveat"/>
                <a:sym typeface="Caveat"/>
              </a:rPr>
              <a:t>Dataset and ground truth:</a:t>
            </a:r>
            <a:endParaRPr sz="2700">
              <a:latin typeface="Caveat"/>
              <a:ea typeface="Caveat"/>
              <a:cs typeface="Caveat"/>
              <a:sym typeface="Caveat"/>
            </a:endParaRPr>
          </a:p>
          <a:p>
            <a:pPr indent="-323850" lvl="0" marL="457200" rtl="0" algn="l">
              <a:spcBef>
                <a:spcPts val="0"/>
              </a:spcBef>
              <a:spcAft>
                <a:spcPts val="0"/>
              </a:spcAft>
              <a:buSzPts val="1500"/>
              <a:buChar char="-"/>
            </a:pPr>
            <a:r>
              <a:rPr lang="it"/>
              <a:t>.csv extracted from </a:t>
            </a:r>
            <a:r>
              <a:rPr lang="it" u="sng">
                <a:solidFill>
                  <a:schemeClr val="hlink"/>
                </a:solidFill>
                <a:hlinkClick r:id="rId3"/>
              </a:rPr>
              <a:t>Kaggle</a:t>
            </a:r>
            <a:endParaRPr/>
          </a:p>
          <a:p>
            <a:pPr indent="-323850" lvl="0" marL="457200" rtl="0" algn="l">
              <a:spcBef>
                <a:spcPts val="0"/>
              </a:spcBef>
              <a:spcAft>
                <a:spcPts val="0"/>
              </a:spcAft>
              <a:buSzPts val="1500"/>
              <a:buChar char="-"/>
            </a:pPr>
            <a:r>
              <a:rPr lang="it"/>
              <a:t>labelled (1=real, 0=not real)</a:t>
            </a:r>
            <a:r>
              <a:rPr lang="it"/>
              <a:t> </a:t>
            </a:r>
            <a:endParaRPr/>
          </a:p>
          <a:p>
            <a:pPr indent="-317500" lvl="0" marL="457200" rtl="0" algn="l">
              <a:spcBef>
                <a:spcPts val="0"/>
              </a:spcBef>
              <a:spcAft>
                <a:spcPts val="0"/>
              </a:spcAft>
              <a:buSzPts val="1400"/>
              <a:buChar char="-"/>
            </a:pPr>
            <a:r>
              <a:rPr lang="it"/>
              <a:t>10,000 tweets related to disasters that were hand classified.</a:t>
            </a:r>
            <a:endParaRPr/>
          </a:p>
          <a:p>
            <a:pPr indent="0" lvl="0" marL="457200" rtl="0" algn="l">
              <a:spcBef>
                <a:spcPts val="0"/>
              </a:spcBef>
              <a:spcAft>
                <a:spcPts val="0"/>
              </a:spcAft>
              <a:buNone/>
            </a:pPr>
            <a:r>
              <a:t/>
            </a:r>
            <a:endParaRPr/>
          </a:p>
          <a:p>
            <a:pPr indent="0" lvl="0" marL="0" marR="0" rtl="0" algn="l">
              <a:lnSpc>
                <a:spcPct val="100000"/>
              </a:lnSpc>
              <a:spcBef>
                <a:spcPts val="0"/>
              </a:spcBef>
              <a:spcAft>
                <a:spcPts val="0"/>
              </a:spcAft>
              <a:buClr>
                <a:srgbClr val="000000"/>
              </a:buClr>
              <a:buSzPts val="2200"/>
              <a:buFont typeface="Arial"/>
              <a:buNone/>
            </a:pPr>
            <a:r>
              <a:t/>
            </a:r>
            <a:endParaRPr/>
          </a:p>
          <a:p>
            <a:pPr indent="-298450" lvl="0" marL="457200" marR="0" rtl="0" algn="l">
              <a:lnSpc>
                <a:spcPct val="100000"/>
              </a:lnSpc>
              <a:spcBef>
                <a:spcPts val="0"/>
              </a:spcBef>
              <a:spcAft>
                <a:spcPts val="0"/>
              </a:spcAft>
              <a:buClr>
                <a:srgbClr val="0000FF"/>
              </a:buClr>
              <a:buSzPts val="1100"/>
              <a:buFont typeface="Impact"/>
              <a:buChar char="-"/>
            </a:pPr>
            <a:r>
              <a:rPr lang="it" sz="1100">
                <a:solidFill>
                  <a:srgbClr val="0000FF"/>
                </a:solidFill>
                <a:latin typeface="Impact"/>
                <a:ea typeface="Impact"/>
                <a:cs typeface="Impact"/>
                <a:sym typeface="Impact"/>
              </a:rPr>
              <a:t>word cloud representation.</a:t>
            </a:r>
            <a:endParaRPr sz="1100">
              <a:solidFill>
                <a:srgbClr val="0000FF"/>
              </a:solidFill>
              <a:latin typeface="Impact"/>
              <a:ea typeface="Impact"/>
              <a:cs typeface="Impact"/>
              <a:sym typeface="Impact"/>
            </a:endParaRPr>
          </a:p>
        </p:txBody>
      </p:sp>
      <p:sp>
        <p:nvSpPr>
          <p:cNvPr id="130" name="Google Shape;130;p20"/>
          <p:cNvSpPr txBox="1"/>
          <p:nvPr/>
        </p:nvSpPr>
        <p:spPr>
          <a:xfrm>
            <a:off x="4713900" y="861274"/>
            <a:ext cx="4201500" cy="35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lang="it" sz="2700">
                <a:latin typeface="Caveat"/>
                <a:ea typeface="Caveat"/>
                <a:cs typeface="Caveat"/>
                <a:sym typeface="Caveat"/>
              </a:rPr>
              <a:t>Data cleaning:</a:t>
            </a:r>
            <a:endParaRPr sz="2700">
              <a:latin typeface="Caveat"/>
              <a:ea typeface="Caveat"/>
              <a:cs typeface="Caveat"/>
              <a:sym typeface="Caveat"/>
            </a:endParaRPr>
          </a:p>
          <a:p>
            <a:pPr indent="-317500" lvl="0" marL="457200" rtl="0" algn="l">
              <a:spcBef>
                <a:spcPts val="0"/>
              </a:spcBef>
              <a:spcAft>
                <a:spcPts val="0"/>
              </a:spcAft>
              <a:buSzPts val="1400"/>
              <a:buChar char="-"/>
            </a:pPr>
            <a:r>
              <a:rPr lang="it"/>
              <a:t>B</a:t>
            </a:r>
            <a:r>
              <a:rPr lang="it"/>
              <a:t>asic cleaning (spelling correction, removing punctuations, removing html tags, and emojis)</a:t>
            </a:r>
            <a:endParaRPr/>
          </a:p>
          <a:p>
            <a:pPr indent="-317500" lvl="0" marL="457200" rtl="0" algn="l">
              <a:lnSpc>
                <a:spcPct val="100000"/>
              </a:lnSpc>
              <a:spcBef>
                <a:spcPts val="0"/>
              </a:spcBef>
              <a:spcAft>
                <a:spcPts val="0"/>
              </a:spcAft>
              <a:buSzPts val="1400"/>
              <a:buChar char="-"/>
            </a:pPr>
            <a:r>
              <a:rPr lang="it">
                <a:highlight>
                  <a:srgbClr val="FFFFFE"/>
                </a:highlight>
              </a:rPr>
              <a:t>Tfidf vectorization to represent the words. </a:t>
            </a:r>
            <a:endParaRPr>
              <a:highlight>
                <a:srgbClr val="FFFFFE"/>
              </a:highlight>
            </a:endParaRPr>
          </a:p>
          <a:p>
            <a:pPr indent="0" lvl="0" marL="0" rtl="0" algn="l">
              <a:spcBef>
                <a:spcPts val="0"/>
              </a:spcBef>
              <a:spcAft>
                <a:spcPts val="0"/>
              </a:spcAft>
              <a:buNone/>
            </a:pPr>
            <a:r>
              <a:rPr lang="it" sz="2700">
                <a:latin typeface="Caveat"/>
                <a:ea typeface="Caveat"/>
                <a:cs typeface="Caveat"/>
                <a:sym typeface="Caveat"/>
              </a:rPr>
              <a:t>Assumptions and simplifications:</a:t>
            </a:r>
            <a:endParaRPr/>
          </a:p>
          <a:p>
            <a:pPr indent="-317500" lvl="0" marL="457200" rtl="0" algn="l">
              <a:spcBef>
                <a:spcPts val="0"/>
              </a:spcBef>
              <a:spcAft>
                <a:spcPts val="0"/>
              </a:spcAft>
              <a:buSzPts val="1400"/>
              <a:buChar char="-"/>
            </a:pPr>
            <a:r>
              <a:rPr lang="it"/>
              <a:t>Each sample in the train and test set has the text of the tweet, a keyword from tweet, and location of the tweet has been taken.</a:t>
            </a:r>
            <a:endParaRPr/>
          </a:p>
          <a:p>
            <a:pPr indent="-317500" lvl="0" marL="457200" rtl="0" algn="l">
              <a:spcBef>
                <a:spcPts val="0"/>
              </a:spcBef>
              <a:spcAft>
                <a:spcPts val="0"/>
              </a:spcAft>
              <a:buSzPts val="1400"/>
              <a:buChar char="-"/>
            </a:pPr>
            <a:r>
              <a:rPr lang="it"/>
              <a:t>Tf-Idf for text representation, </a:t>
            </a:r>
            <a:r>
              <a:rPr b="1" lang="it" sz="1300">
                <a:highlight>
                  <a:srgbClr val="FFFFFF"/>
                </a:highlight>
              </a:rPr>
              <a:t>min_df = 5</a:t>
            </a:r>
            <a:r>
              <a:rPr lang="it" sz="1300">
                <a:highlight>
                  <a:srgbClr val="FFFFFF"/>
                </a:highlight>
              </a:rPr>
              <a:t> to ignore terms that appear in less than 5 tweets.</a:t>
            </a:r>
            <a:endParaRPr sz="1600"/>
          </a:p>
          <a:p>
            <a:pPr indent="0" lvl="0" marL="0" rtl="0" algn="l">
              <a:spcBef>
                <a:spcPts val="0"/>
              </a:spcBef>
              <a:spcAft>
                <a:spcPts val="0"/>
              </a:spcAft>
              <a:buNone/>
            </a:pPr>
            <a:r>
              <a:rPr lang="it" sz="2700">
                <a:latin typeface="Caveat"/>
                <a:ea typeface="Caveat"/>
                <a:cs typeface="Caveat"/>
                <a:sym typeface="Caveat"/>
              </a:rPr>
              <a:t>Evaluation metrics:</a:t>
            </a:r>
            <a:endParaRPr/>
          </a:p>
          <a:p>
            <a:pPr indent="-317500" lvl="0" marL="457200" rtl="0" algn="l">
              <a:spcBef>
                <a:spcPts val="0"/>
              </a:spcBef>
              <a:spcAft>
                <a:spcPts val="0"/>
              </a:spcAft>
              <a:buSzPts val="1400"/>
              <a:buChar char="-"/>
            </a:pPr>
            <a:r>
              <a:rPr i="1" lang="it"/>
              <a:t>Precision, Recall, F1.</a:t>
            </a:r>
            <a:endParaRPr/>
          </a:p>
          <a:p>
            <a:pPr indent="0" lvl="0" marL="0" marR="0" rtl="0" algn="l">
              <a:lnSpc>
                <a:spcPct val="100000"/>
              </a:lnSpc>
              <a:spcBef>
                <a:spcPts val="0"/>
              </a:spcBef>
              <a:spcAft>
                <a:spcPts val="0"/>
              </a:spcAft>
              <a:buClr>
                <a:srgbClr val="000000"/>
              </a:buClr>
              <a:buSzPts val="2200"/>
              <a:buFont typeface="Arial"/>
              <a:buNone/>
            </a:pPr>
            <a:r>
              <a:t/>
            </a:r>
            <a:endParaRPr/>
          </a:p>
        </p:txBody>
      </p:sp>
      <p:pic>
        <p:nvPicPr>
          <p:cNvPr id="131" name="Google Shape;131;p20"/>
          <p:cNvPicPr preferRelativeResize="0"/>
          <p:nvPr/>
        </p:nvPicPr>
        <p:blipFill>
          <a:blip r:embed="rId4">
            <a:alphaModFix/>
          </a:blip>
          <a:stretch>
            <a:fillRect/>
          </a:stretch>
        </p:blipFill>
        <p:spPr>
          <a:xfrm>
            <a:off x="457850" y="2482450"/>
            <a:ext cx="3915352" cy="1706850"/>
          </a:xfrm>
          <a:prstGeom prst="rect">
            <a:avLst/>
          </a:prstGeom>
          <a:noFill/>
          <a:ln>
            <a:noFill/>
          </a:ln>
        </p:spPr>
      </p:pic>
      <p:sp>
        <p:nvSpPr>
          <p:cNvPr id="132" name="Google Shape;132;p20"/>
          <p:cNvSpPr txBox="1"/>
          <p:nvPr/>
        </p:nvSpPr>
        <p:spPr>
          <a:xfrm>
            <a:off x="496900" y="4118175"/>
            <a:ext cx="3915300" cy="1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it">
                <a:solidFill>
                  <a:srgbClr val="434343"/>
                </a:solidFill>
              </a:rPr>
              <a:t>{word cloud representation}</a:t>
            </a:r>
            <a:endParaRPr i="1">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1"/>
          <p:cNvSpPr txBox="1"/>
          <p:nvPr/>
        </p:nvSpPr>
        <p:spPr>
          <a:xfrm>
            <a:off x="1954212" y="472678"/>
            <a:ext cx="184200" cy="1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9" name="Google Shape;139;p21"/>
          <p:cNvSpPr txBox="1"/>
          <p:nvPr>
            <p:ph idx="4294967295" type="ctrTitle"/>
          </p:nvPr>
        </p:nvSpPr>
        <p:spPr>
          <a:xfrm>
            <a:off x="0" y="2375"/>
            <a:ext cx="9144000" cy="630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it" sz="4400">
                <a:solidFill>
                  <a:schemeClr val="dk1"/>
                </a:solidFill>
                <a:latin typeface="Caveat"/>
                <a:ea typeface="Caveat"/>
                <a:cs typeface="Caveat"/>
                <a:sym typeface="Caveat"/>
              </a:rPr>
              <a:t>Binary Classification : </a:t>
            </a:r>
            <a:r>
              <a:rPr lang="it" sz="3500">
                <a:solidFill>
                  <a:schemeClr val="dk1"/>
                </a:solidFill>
              </a:rPr>
              <a:t>results </a:t>
            </a:r>
            <a:endParaRPr b="0" i="0" sz="3500" u="none">
              <a:solidFill>
                <a:srgbClr val="822433"/>
              </a:solidFill>
            </a:endParaRPr>
          </a:p>
        </p:txBody>
      </p:sp>
      <p:sp>
        <p:nvSpPr>
          <p:cNvPr id="140" name="Google Shape;140;p21"/>
          <p:cNvSpPr txBox="1"/>
          <p:nvPr>
            <p:ph idx="12" type="sldNum"/>
          </p:nvPr>
        </p:nvSpPr>
        <p:spPr>
          <a:xfrm>
            <a:off x="1295400" y="4610100"/>
            <a:ext cx="4925700" cy="34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sz="1300"/>
              <a:t>Using Social Media to Enhance Emergency Situation Awareness</a:t>
            </a:r>
            <a:endParaRPr sz="1300"/>
          </a:p>
        </p:txBody>
      </p:sp>
      <p:sp>
        <p:nvSpPr>
          <p:cNvPr id="141" name="Google Shape;141;p21"/>
          <p:cNvSpPr txBox="1"/>
          <p:nvPr>
            <p:ph idx="12" type="sldNum"/>
          </p:nvPr>
        </p:nvSpPr>
        <p:spPr>
          <a:xfrm>
            <a:off x="7010400" y="4595132"/>
            <a:ext cx="1905000" cy="342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t" sz="2500">
                <a:latin typeface="Caveat"/>
                <a:ea typeface="Caveat"/>
                <a:cs typeface="Caveat"/>
                <a:sym typeface="Caveat"/>
              </a:rPr>
              <a:t>‹#›</a:t>
            </a:fld>
            <a:endParaRPr sz="2500">
              <a:latin typeface="Caveat"/>
              <a:ea typeface="Caveat"/>
              <a:cs typeface="Caveat"/>
              <a:sym typeface="Caveat"/>
            </a:endParaRPr>
          </a:p>
        </p:txBody>
      </p:sp>
      <p:sp>
        <p:nvSpPr>
          <p:cNvPr id="142" name="Google Shape;142;p21"/>
          <p:cNvSpPr txBox="1"/>
          <p:nvPr/>
        </p:nvSpPr>
        <p:spPr>
          <a:xfrm>
            <a:off x="289900" y="895350"/>
            <a:ext cx="4235700" cy="9297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it"/>
              <a:t>Both </a:t>
            </a:r>
            <a:r>
              <a:rPr b="1" lang="it"/>
              <a:t>Bernoulli </a:t>
            </a:r>
            <a:r>
              <a:rPr lang="it"/>
              <a:t>and </a:t>
            </a:r>
            <a:r>
              <a:rPr b="1" lang="it"/>
              <a:t>Multinomial Naive Bayes </a:t>
            </a:r>
            <a:r>
              <a:rPr lang="it"/>
              <a:t>get a F1 score of 0,7. </a:t>
            </a:r>
            <a:endParaRPr/>
          </a:p>
          <a:p>
            <a:pPr indent="0" lvl="0" marL="457200" rtl="0" algn="l">
              <a:spcBef>
                <a:spcPts val="0"/>
              </a:spcBef>
              <a:spcAft>
                <a:spcPts val="0"/>
              </a:spcAft>
              <a:buNone/>
            </a:pPr>
            <a:r>
              <a:rPr lang="it"/>
              <a:t> </a:t>
            </a:r>
            <a:endParaRPr i="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000000"/>
              </a:buClr>
              <a:buSzPts val="2200"/>
              <a:buFont typeface="Arial"/>
              <a:buNone/>
            </a:pPr>
            <a:r>
              <a:t/>
            </a:r>
            <a:endParaRPr/>
          </a:p>
          <a:p>
            <a:pPr indent="0" lvl="0" marL="0" marR="0" rtl="0" algn="l">
              <a:lnSpc>
                <a:spcPct val="100000"/>
              </a:lnSpc>
              <a:spcBef>
                <a:spcPts val="0"/>
              </a:spcBef>
              <a:spcAft>
                <a:spcPts val="0"/>
              </a:spcAft>
              <a:buClr>
                <a:srgbClr val="000000"/>
              </a:buClr>
              <a:buSzPts val="2200"/>
              <a:buFont typeface="Arial"/>
              <a:buNone/>
            </a:pPr>
            <a:r>
              <a:t/>
            </a:r>
            <a:endParaRPr/>
          </a:p>
          <a:p>
            <a:pPr indent="0" lvl="0" marL="0" marR="0" rtl="0" algn="l">
              <a:lnSpc>
                <a:spcPct val="100000"/>
              </a:lnSpc>
              <a:spcBef>
                <a:spcPts val="0"/>
              </a:spcBef>
              <a:spcAft>
                <a:spcPts val="0"/>
              </a:spcAft>
              <a:buClr>
                <a:srgbClr val="000000"/>
              </a:buClr>
              <a:buSzPts val="2200"/>
              <a:buFont typeface="Arial"/>
              <a:buNone/>
            </a:pPr>
            <a:r>
              <a:t/>
            </a:r>
            <a:endParaRPr/>
          </a:p>
          <a:p>
            <a:pPr indent="0" lvl="0" marL="0" marR="0" rtl="0" algn="l">
              <a:lnSpc>
                <a:spcPct val="100000"/>
              </a:lnSpc>
              <a:spcBef>
                <a:spcPts val="0"/>
              </a:spcBef>
              <a:spcAft>
                <a:spcPts val="0"/>
              </a:spcAft>
              <a:buClr>
                <a:srgbClr val="000000"/>
              </a:buClr>
              <a:buSzPts val="2200"/>
              <a:buFont typeface="Arial"/>
              <a:buNone/>
            </a:pPr>
            <a:r>
              <a:t/>
            </a:r>
            <a:endParaRPr/>
          </a:p>
          <a:p>
            <a:pPr indent="0" lvl="0" marL="0" marR="0" rtl="0" algn="l">
              <a:lnSpc>
                <a:spcPct val="100000"/>
              </a:lnSpc>
              <a:spcBef>
                <a:spcPts val="0"/>
              </a:spcBef>
              <a:spcAft>
                <a:spcPts val="0"/>
              </a:spcAft>
              <a:buClr>
                <a:srgbClr val="000000"/>
              </a:buClr>
              <a:buSzPts val="2200"/>
              <a:buFont typeface="Arial"/>
              <a:buNone/>
            </a:pPr>
            <a:r>
              <a:t/>
            </a:r>
            <a:endParaRPr/>
          </a:p>
          <a:p>
            <a:pPr indent="0" lvl="0" marL="457200" marR="0" rtl="0" algn="l">
              <a:lnSpc>
                <a:spcPct val="100000"/>
              </a:lnSpc>
              <a:spcBef>
                <a:spcPts val="0"/>
              </a:spcBef>
              <a:spcAft>
                <a:spcPts val="0"/>
              </a:spcAft>
              <a:buNone/>
            </a:pPr>
            <a:r>
              <a:t/>
            </a:r>
            <a:endParaRPr sz="1100">
              <a:solidFill>
                <a:srgbClr val="0000FF"/>
              </a:solidFill>
              <a:latin typeface="Impact"/>
              <a:ea typeface="Impact"/>
              <a:cs typeface="Impact"/>
              <a:sym typeface="Impact"/>
            </a:endParaRPr>
          </a:p>
        </p:txBody>
      </p:sp>
      <p:sp>
        <p:nvSpPr>
          <p:cNvPr id="143" name="Google Shape;143;p21"/>
          <p:cNvSpPr txBox="1"/>
          <p:nvPr/>
        </p:nvSpPr>
        <p:spPr>
          <a:xfrm>
            <a:off x="4640425" y="568075"/>
            <a:ext cx="4201500" cy="13299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it"/>
              <a:t>non-linear SVM</a:t>
            </a:r>
            <a:r>
              <a:rPr lang="it"/>
              <a:t> with polynomial kernel gets lower results for recall, precision and accuracy than Naive Bayes, with a F1 score of 0.63</a:t>
            </a:r>
            <a:endParaRPr/>
          </a:p>
          <a:p>
            <a:pPr indent="0" lvl="0" marL="457200" rtl="0" algn="l">
              <a:spcBef>
                <a:spcPts val="0"/>
              </a:spcBef>
              <a:spcAft>
                <a:spcPts val="0"/>
              </a:spcAft>
              <a:buNone/>
            </a:pPr>
            <a:r>
              <a:t/>
            </a:r>
            <a:endParaRPr/>
          </a:p>
        </p:txBody>
      </p:sp>
      <p:pic>
        <p:nvPicPr>
          <p:cNvPr id="144" name="Google Shape;144;p21"/>
          <p:cNvPicPr preferRelativeResize="0"/>
          <p:nvPr/>
        </p:nvPicPr>
        <p:blipFill>
          <a:blip r:embed="rId3">
            <a:alphaModFix/>
          </a:blip>
          <a:stretch>
            <a:fillRect/>
          </a:stretch>
        </p:blipFill>
        <p:spPr>
          <a:xfrm>
            <a:off x="289900" y="1603756"/>
            <a:ext cx="4201500" cy="2922769"/>
          </a:xfrm>
          <a:prstGeom prst="rect">
            <a:avLst/>
          </a:prstGeom>
          <a:noFill/>
          <a:ln>
            <a:noFill/>
          </a:ln>
        </p:spPr>
      </p:pic>
      <p:pic>
        <p:nvPicPr>
          <p:cNvPr id="145" name="Google Shape;145;p21"/>
          <p:cNvPicPr preferRelativeResize="0"/>
          <p:nvPr/>
        </p:nvPicPr>
        <p:blipFill>
          <a:blip r:embed="rId4">
            <a:alphaModFix/>
          </a:blip>
          <a:stretch>
            <a:fillRect/>
          </a:stretch>
        </p:blipFill>
        <p:spPr>
          <a:xfrm>
            <a:off x="4809100" y="1716300"/>
            <a:ext cx="4235700" cy="265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2"/>
          <p:cNvSpPr txBox="1"/>
          <p:nvPr/>
        </p:nvSpPr>
        <p:spPr>
          <a:xfrm>
            <a:off x="1954212" y="472678"/>
            <a:ext cx="184200" cy="1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2" name="Google Shape;152;p22"/>
          <p:cNvSpPr txBox="1"/>
          <p:nvPr>
            <p:ph idx="4294967295" type="ctrTitle"/>
          </p:nvPr>
        </p:nvSpPr>
        <p:spPr>
          <a:xfrm>
            <a:off x="0" y="2375"/>
            <a:ext cx="9144000" cy="630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it" sz="4400">
                <a:solidFill>
                  <a:schemeClr val="dk1"/>
                </a:solidFill>
                <a:latin typeface="Caveat"/>
                <a:ea typeface="Caveat"/>
                <a:cs typeface="Caveat"/>
                <a:sym typeface="Caveat"/>
              </a:rPr>
              <a:t>Multiclass Classification : which category? </a:t>
            </a:r>
            <a:endParaRPr b="0" i="0" sz="3500" u="none">
              <a:solidFill>
                <a:srgbClr val="822433"/>
              </a:solidFill>
            </a:endParaRPr>
          </a:p>
        </p:txBody>
      </p:sp>
      <p:sp>
        <p:nvSpPr>
          <p:cNvPr id="153" name="Google Shape;153;p22"/>
          <p:cNvSpPr txBox="1"/>
          <p:nvPr>
            <p:ph idx="12" type="sldNum"/>
          </p:nvPr>
        </p:nvSpPr>
        <p:spPr>
          <a:xfrm>
            <a:off x="1295400" y="4610100"/>
            <a:ext cx="4925700" cy="34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sz="1300"/>
              <a:t>Using Social Media to Enhance Emergency Situation Awareness</a:t>
            </a:r>
            <a:endParaRPr sz="1300"/>
          </a:p>
        </p:txBody>
      </p:sp>
      <p:sp>
        <p:nvSpPr>
          <p:cNvPr id="154" name="Google Shape;154;p22"/>
          <p:cNvSpPr txBox="1"/>
          <p:nvPr>
            <p:ph idx="12" type="sldNum"/>
          </p:nvPr>
        </p:nvSpPr>
        <p:spPr>
          <a:xfrm>
            <a:off x="7010400" y="4595132"/>
            <a:ext cx="1905000" cy="342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t" sz="2500">
                <a:latin typeface="Caveat"/>
                <a:ea typeface="Caveat"/>
                <a:cs typeface="Caveat"/>
                <a:sym typeface="Caveat"/>
              </a:rPr>
              <a:t>‹#›</a:t>
            </a:fld>
            <a:endParaRPr sz="2500">
              <a:latin typeface="Caveat"/>
              <a:ea typeface="Caveat"/>
              <a:cs typeface="Caveat"/>
              <a:sym typeface="Caveat"/>
            </a:endParaRPr>
          </a:p>
        </p:txBody>
      </p:sp>
      <p:sp>
        <p:nvSpPr>
          <p:cNvPr id="155" name="Google Shape;155;p22"/>
          <p:cNvSpPr txBox="1"/>
          <p:nvPr/>
        </p:nvSpPr>
        <p:spPr>
          <a:xfrm>
            <a:off x="366100" y="1000325"/>
            <a:ext cx="4235700" cy="303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2700">
                <a:latin typeface="Caveat"/>
                <a:ea typeface="Caveat"/>
                <a:cs typeface="Caveat"/>
                <a:sym typeface="Caveat"/>
              </a:rPr>
              <a:t>Dataset and ground truth:</a:t>
            </a:r>
            <a:endParaRPr sz="2700">
              <a:latin typeface="Caveat"/>
              <a:ea typeface="Caveat"/>
              <a:cs typeface="Caveat"/>
              <a:sym typeface="Caveat"/>
            </a:endParaRPr>
          </a:p>
          <a:p>
            <a:pPr indent="-323850" lvl="0" marL="457200" rtl="0" algn="l">
              <a:spcBef>
                <a:spcPts val="0"/>
              </a:spcBef>
              <a:spcAft>
                <a:spcPts val="0"/>
              </a:spcAft>
              <a:buSzPts val="1500"/>
              <a:buChar char="-"/>
            </a:pPr>
            <a:r>
              <a:rPr lang="it"/>
              <a:t>.csv extracted from </a:t>
            </a:r>
            <a:r>
              <a:rPr lang="it" u="sng">
                <a:solidFill>
                  <a:schemeClr val="hlink"/>
                </a:solidFill>
                <a:hlinkClick r:id="rId3"/>
              </a:rPr>
              <a:t>CrisisNLP</a:t>
            </a:r>
            <a:r>
              <a:rPr lang="it"/>
              <a:t> </a:t>
            </a:r>
            <a:endParaRPr/>
          </a:p>
          <a:p>
            <a:pPr indent="-323850" lvl="0" marL="457200" rtl="0" algn="l">
              <a:spcBef>
                <a:spcPts val="0"/>
              </a:spcBef>
              <a:spcAft>
                <a:spcPts val="0"/>
              </a:spcAft>
              <a:buSzPts val="1500"/>
              <a:buChar char="-"/>
            </a:pPr>
            <a:r>
              <a:rPr lang="it"/>
              <a:t>tweets belonging to multiple datasets, (earthquake, typhoon, volcano, floods, MERS). </a:t>
            </a:r>
            <a:endParaRPr/>
          </a:p>
          <a:p>
            <a:pPr indent="0" lvl="0" marL="0" marR="0" rtl="0" algn="l">
              <a:lnSpc>
                <a:spcPct val="100000"/>
              </a:lnSpc>
              <a:spcBef>
                <a:spcPts val="0"/>
              </a:spcBef>
              <a:spcAft>
                <a:spcPts val="0"/>
              </a:spcAft>
              <a:buClr>
                <a:srgbClr val="000000"/>
              </a:buClr>
              <a:buSzPts val="2200"/>
              <a:buFont typeface="Arial"/>
              <a:buNone/>
            </a:pPr>
            <a:r>
              <a:rPr lang="it" sz="2700">
                <a:latin typeface="Caveat"/>
                <a:ea typeface="Caveat"/>
                <a:cs typeface="Caveat"/>
                <a:sym typeface="Caveat"/>
              </a:rPr>
              <a:t>Dealing with the dataset:</a:t>
            </a:r>
            <a:endParaRPr/>
          </a:p>
          <a:p>
            <a:pPr indent="-317500" lvl="0" marL="457200" rtl="0" algn="l">
              <a:spcBef>
                <a:spcPts val="0"/>
              </a:spcBef>
              <a:spcAft>
                <a:spcPts val="0"/>
              </a:spcAft>
              <a:buSzPts val="1400"/>
              <a:buChar char="-"/>
            </a:pPr>
            <a:r>
              <a:rPr lang="it"/>
              <a:t>Combine the multiple datasets and modify the attributes to appear uniformly for all tweets, into a single .csv file. </a:t>
            </a:r>
            <a:endParaRPr/>
          </a:p>
          <a:p>
            <a:pPr indent="-317500" lvl="0" marL="457200" rtl="0" algn="l">
              <a:spcBef>
                <a:spcPts val="0"/>
              </a:spcBef>
              <a:spcAft>
                <a:spcPts val="0"/>
              </a:spcAft>
              <a:buSzPts val="1400"/>
              <a:buChar char="-"/>
            </a:pPr>
            <a:r>
              <a:rPr lang="it"/>
              <a:t>1711 tweets in total (small dataset)</a:t>
            </a:r>
            <a:endParaRPr/>
          </a:p>
          <a:p>
            <a:pPr indent="-317500" lvl="0" marL="457200" rtl="0" algn="l">
              <a:spcBef>
                <a:spcPts val="0"/>
              </a:spcBef>
              <a:spcAft>
                <a:spcPts val="0"/>
              </a:spcAft>
              <a:buSzPts val="1400"/>
              <a:buChar char="-"/>
            </a:pPr>
            <a:r>
              <a:rPr lang="it"/>
              <a:t>labelled (category of tweet)</a:t>
            </a:r>
            <a:endParaRPr sz="1500"/>
          </a:p>
          <a:p>
            <a:pPr indent="0" lvl="0" marL="0" rtl="0" algn="l">
              <a:spcBef>
                <a:spcPts val="0"/>
              </a:spcBef>
              <a:spcAft>
                <a:spcPts val="0"/>
              </a:spcAft>
              <a:buNone/>
            </a:pPr>
            <a:r>
              <a:t/>
            </a:r>
            <a:endParaRPr sz="1500"/>
          </a:p>
          <a:p>
            <a:pPr indent="0" lvl="0" marL="0" marR="0" rtl="0" algn="l">
              <a:lnSpc>
                <a:spcPct val="100000"/>
              </a:lnSpc>
              <a:spcBef>
                <a:spcPts val="0"/>
              </a:spcBef>
              <a:spcAft>
                <a:spcPts val="0"/>
              </a:spcAft>
              <a:buClr>
                <a:srgbClr val="000000"/>
              </a:buClr>
              <a:buSzPts val="2200"/>
              <a:buFont typeface="Arial"/>
              <a:buNone/>
            </a:pPr>
            <a:r>
              <a:t/>
            </a:r>
            <a:endParaRPr sz="1500"/>
          </a:p>
        </p:txBody>
      </p:sp>
      <p:sp>
        <p:nvSpPr>
          <p:cNvPr id="156" name="Google Shape;156;p22"/>
          <p:cNvSpPr txBox="1"/>
          <p:nvPr/>
        </p:nvSpPr>
        <p:spPr>
          <a:xfrm>
            <a:off x="4713900" y="803975"/>
            <a:ext cx="4201500" cy="366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lang="it" sz="2700">
                <a:latin typeface="Caveat"/>
                <a:ea typeface="Caveat"/>
                <a:cs typeface="Caveat"/>
                <a:sym typeface="Caveat"/>
              </a:rPr>
              <a:t>Data cleaning:</a:t>
            </a:r>
            <a:endParaRPr sz="2700">
              <a:latin typeface="Caveat"/>
              <a:ea typeface="Caveat"/>
              <a:cs typeface="Caveat"/>
              <a:sym typeface="Caveat"/>
            </a:endParaRPr>
          </a:p>
          <a:p>
            <a:pPr indent="-317500" lvl="0" marL="457200" rtl="0" algn="l">
              <a:spcBef>
                <a:spcPts val="0"/>
              </a:spcBef>
              <a:spcAft>
                <a:spcPts val="0"/>
              </a:spcAft>
              <a:buSzPts val="1400"/>
              <a:buChar char="-"/>
            </a:pPr>
            <a:r>
              <a:rPr lang="it"/>
              <a:t>same data cleaning techniques used for binary classification</a:t>
            </a:r>
            <a:endParaRPr/>
          </a:p>
          <a:p>
            <a:pPr indent="-317500" lvl="0" marL="457200" rtl="0" algn="l">
              <a:spcBef>
                <a:spcPts val="0"/>
              </a:spcBef>
              <a:spcAft>
                <a:spcPts val="0"/>
              </a:spcAft>
              <a:buSzPts val="1400"/>
              <a:buChar char="-"/>
            </a:pPr>
            <a:r>
              <a:rPr i="1" lang="it">
                <a:highlight>
                  <a:srgbClr val="FFFFFE"/>
                </a:highlight>
              </a:rPr>
              <a:t>Tfidf vectorization</a:t>
            </a:r>
            <a:r>
              <a:rPr lang="it">
                <a:highlight>
                  <a:srgbClr val="FFFFFE"/>
                </a:highlight>
              </a:rPr>
              <a:t> to represent the words. </a:t>
            </a:r>
            <a:endParaRPr>
              <a:highlight>
                <a:srgbClr val="FFFFFE"/>
              </a:highlight>
            </a:endParaRPr>
          </a:p>
          <a:p>
            <a:pPr indent="0" lvl="0" marL="0" rtl="0" algn="l">
              <a:spcBef>
                <a:spcPts val="0"/>
              </a:spcBef>
              <a:spcAft>
                <a:spcPts val="0"/>
              </a:spcAft>
              <a:buNone/>
            </a:pPr>
            <a:r>
              <a:rPr lang="it" sz="2700">
                <a:latin typeface="Caveat"/>
                <a:ea typeface="Caveat"/>
                <a:cs typeface="Caveat"/>
                <a:sym typeface="Caveat"/>
              </a:rPr>
              <a:t>Assumptions and simplifications:</a:t>
            </a:r>
            <a:endParaRPr/>
          </a:p>
          <a:p>
            <a:pPr indent="-317500" lvl="0" marL="457200" marR="0" rtl="0" algn="l">
              <a:lnSpc>
                <a:spcPct val="100000"/>
              </a:lnSpc>
              <a:spcBef>
                <a:spcPts val="0"/>
              </a:spcBef>
              <a:spcAft>
                <a:spcPts val="0"/>
              </a:spcAft>
              <a:buSzPts val="1400"/>
              <a:buChar char="-"/>
            </a:pPr>
            <a:r>
              <a:rPr lang="it">
                <a:solidFill>
                  <a:srgbClr val="292929"/>
                </a:solidFill>
                <a:highlight>
                  <a:srgbClr val="FFFFFF"/>
                </a:highlight>
              </a:rPr>
              <a:t>only “tweet_text” and “category” columns considered</a:t>
            </a:r>
            <a:endParaRPr>
              <a:solidFill>
                <a:srgbClr val="292929"/>
              </a:solidFill>
              <a:highlight>
                <a:srgbClr val="FFFFFF"/>
              </a:highlight>
            </a:endParaRPr>
          </a:p>
          <a:p>
            <a:pPr indent="-317500" lvl="0" marL="457200" marR="0" rtl="0" algn="l">
              <a:lnSpc>
                <a:spcPct val="100000"/>
              </a:lnSpc>
              <a:spcBef>
                <a:spcPts val="0"/>
              </a:spcBef>
              <a:spcAft>
                <a:spcPts val="0"/>
              </a:spcAft>
              <a:buClr>
                <a:srgbClr val="292929"/>
              </a:buClr>
              <a:buSzPts val="1400"/>
              <a:buChar char="-"/>
            </a:pPr>
            <a:r>
              <a:rPr lang="it">
                <a:solidFill>
                  <a:srgbClr val="292929"/>
                </a:solidFill>
                <a:highlight>
                  <a:srgbClr val="FFFFFF"/>
                </a:highlight>
              </a:rPr>
              <a:t>category represented as integer, dictionary for integer-name category mapping</a:t>
            </a:r>
            <a:endParaRPr>
              <a:solidFill>
                <a:srgbClr val="292929"/>
              </a:solidFill>
              <a:highlight>
                <a:srgbClr val="FFFFFF"/>
              </a:highlight>
            </a:endParaRPr>
          </a:p>
          <a:p>
            <a:pPr indent="-317500" lvl="0" marL="457200" marR="0" rtl="0" algn="l">
              <a:lnSpc>
                <a:spcPct val="100000"/>
              </a:lnSpc>
              <a:spcBef>
                <a:spcPts val="0"/>
              </a:spcBef>
              <a:spcAft>
                <a:spcPts val="0"/>
              </a:spcAft>
              <a:buClr>
                <a:srgbClr val="292929"/>
              </a:buClr>
              <a:buSzPts val="1400"/>
              <a:buChar char="-"/>
            </a:pPr>
            <a:r>
              <a:rPr lang="it">
                <a:solidFill>
                  <a:srgbClr val="292929"/>
                </a:solidFill>
                <a:highlight>
                  <a:srgbClr val="FFFFFF"/>
                </a:highlight>
              </a:rPr>
              <a:t>most correlated unigrams and bigrams for each category</a:t>
            </a:r>
            <a:endParaRPr>
              <a:solidFill>
                <a:srgbClr val="292929"/>
              </a:solidFill>
              <a:highlight>
                <a:srgbClr val="FFFFFF"/>
              </a:highlight>
            </a:endParaRPr>
          </a:p>
          <a:p>
            <a:pPr indent="0" lvl="0" marL="0" rtl="0" algn="l">
              <a:spcBef>
                <a:spcPts val="0"/>
              </a:spcBef>
              <a:spcAft>
                <a:spcPts val="0"/>
              </a:spcAft>
              <a:buNone/>
            </a:pPr>
            <a:r>
              <a:rPr lang="it" sz="2700">
                <a:latin typeface="Caveat"/>
                <a:ea typeface="Caveat"/>
                <a:cs typeface="Caveat"/>
                <a:sym typeface="Caveat"/>
              </a:rPr>
              <a:t>Evaluation metrics:</a:t>
            </a:r>
            <a:endParaRPr/>
          </a:p>
          <a:p>
            <a:pPr indent="-317500" lvl="0" marL="457200" rtl="0" algn="l">
              <a:spcBef>
                <a:spcPts val="0"/>
              </a:spcBef>
              <a:spcAft>
                <a:spcPts val="0"/>
              </a:spcAft>
              <a:buSzPts val="1400"/>
              <a:buChar char="-"/>
            </a:pPr>
            <a:r>
              <a:rPr lang="it"/>
              <a:t>Precision, Recall, F1 score.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23"/>
          <p:cNvSpPr txBox="1"/>
          <p:nvPr/>
        </p:nvSpPr>
        <p:spPr>
          <a:xfrm>
            <a:off x="1954212" y="472678"/>
            <a:ext cx="184200" cy="1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3" name="Google Shape;163;p23"/>
          <p:cNvSpPr txBox="1"/>
          <p:nvPr>
            <p:ph idx="12" type="sldNum"/>
          </p:nvPr>
        </p:nvSpPr>
        <p:spPr>
          <a:xfrm>
            <a:off x="1295400" y="4610100"/>
            <a:ext cx="4925700" cy="34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sz="1300"/>
              <a:t>Using Social Media to Enhance Emergency Situation Awareness</a:t>
            </a:r>
            <a:endParaRPr sz="1300"/>
          </a:p>
        </p:txBody>
      </p:sp>
      <p:sp>
        <p:nvSpPr>
          <p:cNvPr id="164" name="Google Shape;164;p23"/>
          <p:cNvSpPr txBox="1"/>
          <p:nvPr>
            <p:ph idx="12" type="sldNum"/>
          </p:nvPr>
        </p:nvSpPr>
        <p:spPr>
          <a:xfrm>
            <a:off x="7010400" y="4595132"/>
            <a:ext cx="1905000" cy="342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t" sz="2500">
                <a:latin typeface="Caveat"/>
                <a:ea typeface="Caveat"/>
                <a:cs typeface="Caveat"/>
                <a:sym typeface="Caveat"/>
              </a:rPr>
              <a:t>‹#›</a:t>
            </a:fld>
            <a:endParaRPr sz="2500">
              <a:latin typeface="Caveat"/>
              <a:ea typeface="Caveat"/>
              <a:cs typeface="Caveat"/>
              <a:sym typeface="Caveat"/>
            </a:endParaRPr>
          </a:p>
        </p:txBody>
      </p:sp>
      <p:sp>
        <p:nvSpPr>
          <p:cNvPr id="165" name="Google Shape;165;p23"/>
          <p:cNvSpPr txBox="1"/>
          <p:nvPr>
            <p:ph idx="4294967295" type="ctrTitle"/>
          </p:nvPr>
        </p:nvSpPr>
        <p:spPr>
          <a:xfrm>
            <a:off x="0" y="-77025"/>
            <a:ext cx="9144000" cy="630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it" sz="4400">
                <a:solidFill>
                  <a:schemeClr val="dk1"/>
                </a:solidFill>
                <a:latin typeface="Caveat"/>
                <a:ea typeface="Caveat"/>
                <a:cs typeface="Caveat"/>
                <a:sym typeface="Caveat"/>
              </a:rPr>
              <a:t>Multiclass Classification: </a:t>
            </a:r>
            <a:r>
              <a:rPr lang="it" sz="3500"/>
              <a:t>results  </a:t>
            </a:r>
            <a:endParaRPr sz="4400">
              <a:solidFill>
                <a:srgbClr val="822433"/>
              </a:solidFill>
              <a:latin typeface="Caveat"/>
              <a:ea typeface="Caveat"/>
              <a:cs typeface="Caveat"/>
              <a:sym typeface="Caveat"/>
            </a:endParaRPr>
          </a:p>
        </p:txBody>
      </p:sp>
      <p:pic>
        <p:nvPicPr>
          <p:cNvPr id="166" name="Google Shape;166;p23"/>
          <p:cNvPicPr preferRelativeResize="0"/>
          <p:nvPr/>
        </p:nvPicPr>
        <p:blipFill>
          <a:blip r:embed="rId3">
            <a:alphaModFix/>
          </a:blip>
          <a:stretch>
            <a:fillRect/>
          </a:stretch>
        </p:blipFill>
        <p:spPr>
          <a:xfrm>
            <a:off x="5632434" y="1280875"/>
            <a:ext cx="3075601" cy="3075601"/>
          </a:xfrm>
          <a:prstGeom prst="rect">
            <a:avLst/>
          </a:prstGeom>
          <a:noFill/>
          <a:ln>
            <a:noFill/>
          </a:ln>
        </p:spPr>
      </p:pic>
      <p:pic>
        <p:nvPicPr>
          <p:cNvPr id="167" name="Google Shape;167;p23"/>
          <p:cNvPicPr preferRelativeResize="0"/>
          <p:nvPr/>
        </p:nvPicPr>
        <p:blipFill>
          <a:blip r:embed="rId4">
            <a:alphaModFix/>
          </a:blip>
          <a:stretch>
            <a:fillRect/>
          </a:stretch>
        </p:blipFill>
        <p:spPr>
          <a:xfrm>
            <a:off x="609600" y="1357075"/>
            <a:ext cx="3075601" cy="3075601"/>
          </a:xfrm>
          <a:prstGeom prst="rect">
            <a:avLst/>
          </a:prstGeom>
          <a:noFill/>
          <a:ln>
            <a:noFill/>
          </a:ln>
        </p:spPr>
      </p:pic>
      <p:sp>
        <p:nvSpPr>
          <p:cNvPr id="168" name="Google Shape;168;p23"/>
          <p:cNvSpPr txBox="1"/>
          <p:nvPr/>
        </p:nvSpPr>
        <p:spPr>
          <a:xfrm>
            <a:off x="5851475" y="727850"/>
            <a:ext cx="2421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t>Linear SVM</a:t>
            </a:r>
            <a:r>
              <a:rPr lang="it" sz="1600"/>
              <a:t> </a:t>
            </a:r>
            <a:r>
              <a:rPr lang="it"/>
              <a:t>(best model)</a:t>
            </a:r>
            <a:endParaRPr/>
          </a:p>
          <a:p>
            <a:pPr indent="0" lvl="0" marL="0" rtl="0" algn="l">
              <a:spcBef>
                <a:spcPts val="0"/>
              </a:spcBef>
              <a:spcAft>
                <a:spcPts val="0"/>
              </a:spcAft>
              <a:buNone/>
            </a:pPr>
            <a:r>
              <a:rPr lang="it"/>
              <a:t>F1-score = 0.98</a:t>
            </a:r>
            <a:endParaRPr/>
          </a:p>
        </p:txBody>
      </p:sp>
      <p:sp>
        <p:nvSpPr>
          <p:cNvPr id="169" name="Google Shape;169;p23"/>
          <p:cNvSpPr txBox="1"/>
          <p:nvPr/>
        </p:nvSpPr>
        <p:spPr>
          <a:xfrm>
            <a:off x="836025" y="727850"/>
            <a:ext cx="2095800" cy="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t>Multinomial NB</a:t>
            </a:r>
            <a:r>
              <a:rPr lang="it" sz="1600"/>
              <a:t> </a:t>
            </a:r>
            <a:endParaRPr sz="1600"/>
          </a:p>
          <a:p>
            <a:pPr indent="0" lvl="0" marL="0" rtl="0" algn="l">
              <a:spcBef>
                <a:spcPts val="0"/>
              </a:spcBef>
              <a:spcAft>
                <a:spcPts val="0"/>
              </a:spcAft>
              <a:buNone/>
            </a:pPr>
            <a:r>
              <a:rPr lang="it"/>
              <a:t>F1-score = 0.94</a:t>
            </a:r>
            <a:endParaRPr/>
          </a:p>
          <a:p>
            <a:pPr indent="0" lvl="0" marL="0" rtl="0" algn="l">
              <a:spcBef>
                <a:spcPts val="0"/>
              </a:spcBef>
              <a:spcAft>
                <a:spcPts val="0"/>
              </a:spcAft>
              <a:buNone/>
            </a:pPr>
            <a:r>
              <a:t/>
            </a:r>
            <a:endParaRPr/>
          </a:p>
        </p:txBody>
      </p:sp>
      <p:sp>
        <p:nvSpPr>
          <p:cNvPr id="170" name="Google Shape;170;p23"/>
          <p:cNvSpPr txBox="1"/>
          <p:nvPr/>
        </p:nvSpPr>
        <p:spPr>
          <a:xfrm>
            <a:off x="3649050" y="916650"/>
            <a:ext cx="1655700" cy="18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some test samples tend to be misclassified as ’earthquake’, due to small size and imbalance of dataset</a:t>
            </a:r>
            <a:endParaRPr/>
          </a:p>
        </p:txBody>
      </p:sp>
      <p:cxnSp>
        <p:nvCxnSpPr>
          <p:cNvPr id="171" name="Google Shape;171;p23"/>
          <p:cNvCxnSpPr/>
          <p:nvPr/>
        </p:nvCxnSpPr>
        <p:spPr>
          <a:xfrm flipH="1">
            <a:off x="1463875" y="1168375"/>
            <a:ext cx="2162100" cy="3357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23"/>
          <p:cNvSpPr txBox="1"/>
          <p:nvPr/>
        </p:nvSpPr>
        <p:spPr>
          <a:xfrm>
            <a:off x="3678563" y="3000325"/>
            <a:ext cx="1655700" cy="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0000"/>
                </a:solidFill>
              </a:rPr>
              <a:t>!! small datasets tend to overfit !!</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24"/>
          <p:cNvSpPr txBox="1"/>
          <p:nvPr/>
        </p:nvSpPr>
        <p:spPr>
          <a:xfrm>
            <a:off x="1954212" y="472678"/>
            <a:ext cx="184200" cy="1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9" name="Google Shape;179;p24"/>
          <p:cNvSpPr txBox="1"/>
          <p:nvPr>
            <p:ph idx="4294967295" type="ctrTitle"/>
          </p:nvPr>
        </p:nvSpPr>
        <p:spPr>
          <a:xfrm>
            <a:off x="0" y="2375"/>
            <a:ext cx="9144000" cy="630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it" sz="4400">
                <a:solidFill>
                  <a:schemeClr val="dk1"/>
                </a:solidFill>
                <a:latin typeface="Caveat"/>
                <a:ea typeface="Caveat"/>
                <a:cs typeface="Caveat"/>
                <a:sym typeface="Caveat"/>
              </a:rPr>
              <a:t>Online Clustering: </a:t>
            </a:r>
            <a:r>
              <a:rPr lang="it" sz="3500"/>
              <a:t>methodology</a:t>
            </a:r>
            <a:endParaRPr b="0" i="0" sz="3500" u="none">
              <a:solidFill>
                <a:srgbClr val="822433"/>
              </a:solidFill>
            </a:endParaRPr>
          </a:p>
        </p:txBody>
      </p:sp>
      <p:sp>
        <p:nvSpPr>
          <p:cNvPr id="180" name="Google Shape;180;p24"/>
          <p:cNvSpPr txBox="1"/>
          <p:nvPr>
            <p:ph idx="12" type="sldNum"/>
          </p:nvPr>
        </p:nvSpPr>
        <p:spPr>
          <a:xfrm>
            <a:off x="1295400" y="4610100"/>
            <a:ext cx="4925700" cy="34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sz="1300"/>
              <a:t>Using Social Media to Enhance Emergency Situation Awareness</a:t>
            </a:r>
            <a:endParaRPr sz="1300"/>
          </a:p>
        </p:txBody>
      </p:sp>
      <p:sp>
        <p:nvSpPr>
          <p:cNvPr id="181" name="Google Shape;181;p24"/>
          <p:cNvSpPr txBox="1"/>
          <p:nvPr>
            <p:ph idx="12" type="sldNum"/>
          </p:nvPr>
        </p:nvSpPr>
        <p:spPr>
          <a:xfrm>
            <a:off x="7010400" y="4595132"/>
            <a:ext cx="1905000" cy="342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t" sz="2500">
                <a:latin typeface="Caveat"/>
                <a:ea typeface="Caveat"/>
                <a:cs typeface="Caveat"/>
                <a:sym typeface="Caveat"/>
              </a:rPr>
              <a:t>‹#›</a:t>
            </a:fld>
            <a:endParaRPr sz="2500">
              <a:latin typeface="Caveat"/>
              <a:ea typeface="Caveat"/>
              <a:cs typeface="Caveat"/>
              <a:sym typeface="Caveat"/>
            </a:endParaRPr>
          </a:p>
        </p:txBody>
      </p:sp>
      <p:sp>
        <p:nvSpPr>
          <p:cNvPr id="182" name="Google Shape;182;p24"/>
          <p:cNvSpPr txBox="1"/>
          <p:nvPr/>
        </p:nvSpPr>
        <p:spPr>
          <a:xfrm>
            <a:off x="289900" y="771725"/>
            <a:ext cx="4235700" cy="368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2800">
                <a:latin typeface="Caveat"/>
                <a:ea typeface="Caveat"/>
                <a:cs typeface="Caveat"/>
                <a:sym typeface="Caveat"/>
              </a:rPr>
              <a:t>Dataset and ground truth:</a:t>
            </a:r>
            <a:endParaRPr sz="2800">
              <a:latin typeface="Caveat"/>
              <a:ea typeface="Caveat"/>
              <a:cs typeface="Caveat"/>
              <a:sym typeface="Caveat"/>
            </a:endParaRPr>
          </a:p>
          <a:p>
            <a:pPr indent="-323850" lvl="0" marL="457200" rtl="0" algn="l">
              <a:spcBef>
                <a:spcPts val="0"/>
              </a:spcBef>
              <a:spcAft>
                <a:spcPts val="0"/>
              </a:spcAft>
              <a:buSzPts val="1500"/>
              <a:buChar char="-"/>
            </a:pPr>
            <a:r>
              <a:rPr lang="it" sz="1500"/>
              <a:t>.csv extracted from </a:t>
            </a:r>
            <a:r>
              <a:rPr b="1" lang="it" sz="1500" u="sng">
                <a:solidFill>
                  <a:schemeClr val="hlink"/>
                </a:solidFill>
                <a:hlinkClick r:id="rId3"/>
              </a:rPr>
              <a:t>CrisisNLP</a:t>
            </a:r>
            <a:r>
              <a:rPr lang="it" sz="1500"/>
              <a:t> </a:t>
            </a:r>
            <a:endParaRPr sz="1500"/>
          </a:p>
          <a:p>
            <a:pPr indent="-323850" lvl="0" marL="457200" rtl="0" algn="l">
              <a:spcBef>
                <a:spcPts val="0"/>
              </a:spcBef>
              <a:spcAft>
                <a:spcPts val="0"/>
              </a:spcAft>
              <a:buSzPts val="1500"/>
              <a:buChar char="-"/>
            </a:pPr>
            <a:r>
              <a:rPr lang="it" sz="1500"/>
              <a:t>human-labeled tweets</a:t>
            </a:r>
            <a:endParaRPr sz="1500"/>
          </a:p>
          <a:p>
            <a:pPr indent="-323850" lvl="0" marL="457200" rtl="0" algn="l">
              <a:spcBef>
                <a:spcPts val="0"/>
              </a:spcBef>
              <a:spcAft>
                <a:spcPts val="0"/>
              </a:spcAft>
              <a:buSzPts val="1500"/>
              <a:buChar char="-"/>
            </a:pPr>
            <a:r>
              <a:rPr lang="it" sz="1500"/>
              <a:t>3000 tweets related to natural disasters</a:t>
            </a:r>
            <a:endParaRPr sz="1500"/>
          </a:p>
          <a:p>
            <a:pPr indent="-323850" lvl="0" marL="457200" rtl="0" algn="l">
              <a:spcBef>
                <a:spcPts val="0"/>
              </a:spcBef>
              <a:spcAft>
                <a:spcPts val="0"/>
              </a:spcAft>
              <a:buSzPts val="1500"/>
              <a:buChar char="-"/>
            </a:pPr>
            <a:r>
              <a:rPr lang="it" sz="1500"/>
              <a:t>Earthquake, Hurricane, Volcano, MERS, Typhon, Cyclone, Airplane disaster</a:t>
            </a:r>
            <a:endParaRPr sz="1500"/>
          </a:p>
          <a:p>
            <a:pPr indent="0" lvl="0" marL="0" rtl="0" algn="l">
              <a:spcBef>
                <a:spcPts val="0"/>
              </a:spcBef>
              <a:spcAft>
                <a:spcPts val="0"/>
              </a:spcAft>
              <a:buNone/>
            </a:pPr>
            <a:r>
              <a:t/>
            </a:r>
            <a:endParaRPr sz="1500"/>
          </a:p>
          <a:p>
            <a:pPr indent="0" lvl="0" marL="0" marR="0" rtl="0" algn="l">
              <a:lnSpc>
                <a:spcPct val="100000"/>
              </a:lnSpc>
              <a:spcBef>
                <a:spcPts val="0"/>
              </a:spcBef>
              <a:spcAft>
                <a:spcPts val="0"/>
              </a:spcAft>
              <a:buClr>
                <a:srgbClr val="000000"/>
              </a:buClr>
              <a:buSzPts val="2200"/>
              <a:buFont typeface="Arial"/>
              <a:buNone/>
            </a:pPr>
            <a:r>
              <a:rPr lang="it" sz="2800">
                <a:latin typeface="Caveat"/>
                <a:ea typeface="Caveat"/>
                <a:cs typeface="Caveat"/>
                <a:sym typeface="Caveat"/>
              </a:rPr>
              <a:t>Assumptions and simplifications:</a:t>
            </a:r>
            <a:endParaRPr sz="1500"/>
          </a:p>
          <a:p>
            <a:pPr indent="-323850" lvl="0" marL="457200" rtl="0" algn="l">
              <a:spcBef>
                <a:spcPts val="0"/>
              </a:spcBef>
              <a:spcAft>
                <a:spcPts val="0"/>
              </a:spcAft>
              <a:buSzPts val="1500"/>
              <a:buChar char="-"/>
            </a:pPr>
            <a:r>
              <a:rPr lang="it" sz="1500"/>
              <a:t>No time distance between tweets.</a:t>
            </a:r>
            <a:endParaRPr sz="1500"/>
          </a:p>
          <a:p>
            <a:pPr indent="-323850" lvl="0" marL="457200" marR="0" rtl="0" algn="l">
              <a:lnSpc>
                <a:spcPct val="100000"/>
              </a:lnSpc>
              <a:spcBef>
                <a:spcPts val="0"/>
              </a:spcBef>
              <a:spcAft>
                <a:spcPts val="0"/>
              </a:spcAft>
              <a:buSzPts val="1500"/>
              <a:buChar char="-"/>
            </a:pPr>
            <a:r>
              <a:rPr lang="it" sz="1500"/>
              <a:t>No prefiltering of unimportant tweets (No usage of burst-detection)</a:t>
            </a:r>
            <a:endParaRPr sz="1500"/>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rgbClr val="000000"/>
              </a:buClr>
              <a:buSzPts val="2200"/>
              <a:buFont typeface="Arial"/>
              <a:buNone/>
            </a:pPr>
            <a:r>
              <a:t/>
            </a:r>
            <a:endParaRPr sz="1500"/>
          </a:p>
        </p:txBody>
      </p:sp>
      <p:sp>
        <p:nvSpPr>
          <p:cNvPr id="183" name="Google Shape;183;p24"/>
          <p:cNvSpPr txBox="1"/>
          <p:nvPr/>
        </p:nvSpPr>
        <p:spPr>
          <a:xfrm>
            <a:off x="4713775" y="695525"/>
            <a:ext cx="4235700" cy="368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lang="it" sz="2800">
                <a:latin typeface="Caveat"/>
                <a:ea typeface="Caveat"/>
                <a:cs typeface="Caveat"/>
                <a:sym typeface="Caveat"/>
              </a:rPr>
              <a:t>About the model:</a:t>
            </a:r>
            <a:endParaRPr sz="2800">
              <a:latin typeface="Caveat"/>
              <a:ea typeface="Caveat"/>
              <a:cs typeface="Caveat"/>
              <a:sym typeface="Caveat"/>
            </a:endParaRPr>
          </a:p>
          <a:p>
            <a:pPr indent="-323850" lvl="0" marL="457200" rtl="0" algn="l">
              <a:spcBef>
                <a:spcPts val="0"/>
              </a:spcBef>
              <a:spcAft>
                <a:spcPts val="0"/>
              </a:spcAft>
              <a:buSzPts val="1500"/>
              <a:buChar char="-"/>
            </a:pPr>
            <a:r>
              <a:rPr lang="it" sz="1500"/>
              <a:t>Text preprocessing (tokenization, stop words, remove of frequent words, etc)</a:t>
            </a:r>
            <a:endParaRPr sz="1500"/>
          </a:p>
          <a:p>
            <a:pPr indent="-323850" lvl="0" marL="457200" rtl="0" algn="l">
              <a:spcBef>
                <a:spcPts val="0"/>
              </a:spcBef>
              <a:spcAft>
                <a:spcPts val="0"/>
              </a:spcAft>
              <a:buSzPts val="1500"/>
              <a:buChar char="-"/>
            </a:pPr>
            <a:r>
              <a:rPr lang="it" sz="1500"/>
              <a:t>Tf-idf representation of the tweets using </a:t>
            </a:r>
            <a:r>
              <a:rPr i="1" lang="it" sz="1500"/>
              <a:t>tf-idf vectorizer</a:t>
            </a:r>
            <a:endParaRPr i="1"/>
          </a:p>
          <a:p>
            <a:pPr indent="-323850" lvl="0" marL="457200" rtl="0" algn="l">
              <a:spcBef>
                <a:spcPts val="0"/>
              </a:spcBef>
              <a:spcAft>
                <a:spcPts val="0"/>
              </a:spcAft>
              <a:buSzPts val="1500"/>
              <a:buChar char="-"/>
            </a:pPr>
            <a:r>
              <a:rPr lang="it" sz="1500"/>
              <a:t>Online incremental clustering</a:t>
            </a:r>
            <a:endParaRPr sz="1500"/>
          </a:p>
          <a:p>
            <a:pPr indent="-323850" lvl="0" marL="457200" rtl="0" algn="l">
              <a:spcBef>
                <a:spcPts val="0"/>
              </a:spcBef>
              <a:spcAft>
                <a:spcPts val="0"/>
              </a:spcAft>
              <a:buSzPts val="1500"/>
              <a:buChar char="-"/>
            </a:pPr>
            <a:r>
              <a:rPr lang="it" sz="1500"/>
              <a:t>Similarity measures: </a:t>
            </a:r>
            <a:r>
              <a:rPr i="1" lang="it" sz="1500"/>
              <a:t>cosine </a:t>
            </a:r>
            <a:r>
              <a:rPr lang="it" sz="1500"/>
              <a:t>and </a:t>
            </a:r>
            <a:r>
              <a:rPr i="1" lang="it" sz="1500"/>
              <a:t>jaccard coefficient</a:t>
            </a:r>
            <a:endParaRPr i="1" sz="1500"/>
          </a:p>
          <a:p>
            <a:pPr indent="0" lvl="0" marL="0" marR="0" rtl="0" algn="l">
              <a:lnSpc>
                <a:spcPct val="100000"/>
              </a:lnSpc>
              <a:spcBef>
                <a:spcPts val="0"/>
              </a:spcBef>
              <a:spcAft>
                <a:spcPts val="0"/>
              </a:spcAft>
              <a:buClr>
                <a:srgbClr val="000000"/>
              </a:buClr>
              <a:buSzPts val="2200"/>
              <a:buFont typeface="Arial"/>
              <a:buNone/>
            </a:pPr>
            <a:r>
              <a:rPr lang="it" sz="2800">
                <a:latin typeface="Caveat"/>
                <a:ea typeface="Caveat"/>
                <a:cs typeface="Caveat"/>
                <a:sym typeface="Caveat"/>
              </a:rPr>
              <a:t>Evaluation metrics:</a:t>
            </a:r>
            <a:endParaRPr sz="1500"/>
          </a:p>
          <a:p>
            <a:pPr indent="-323850" lvl="0" marL="457200" marR="0" rtl="0" algn="l">
              <a:lnSpc>
                <a:spcPct val="100000"/>
              </a:lnSpc>
              <a:spcBef>
                <a:spcPts val="0"/>
              </a:spcBef>
              <a:spcAft>
                <a:spcPts val="0"/>
              </a:spcAft>
              <a:buSzPts val="1500"/>
              <a:buChar char="-"/>
            </a:pPr>
            <a:r>
              <a:rPr i="1" lang="it" sz="1500"/>
              <a:t>Clustering quality</a:t>
            </a:r>
            <a:r>
              <a:rPr lang="it" sz="1500"/>
              <a:t> through comparison with offline clustering</a:t>
            </a:r>
            <a:endParaRPr sz="1500"/>
          </a:p>
          <a:p>
            <a:pPr indent="-323850" lvl="0" marL="457200" marR="0" rtl="0" algn="l">
              <a:lnSpc>
                <a:spcPct val="100000"/>
              </a:lnSpc>
              <a:spcBef>
                <a:spcPts val="0"/>
              </a:spcBef>
              <a:spcAft>
                <a:spcPts val="0"/>
              </a:spcAft>
              <a:buSzPts val="1500"/>
              <a:buChar char="-"/>
            </a:pPr>
            <a:r>
              <a:rPr lang="it" sz="1500"/>
              <a:t>We know in advance the number of labels on dataset</a:t>
            </a:r>
            <a:endParaRPr sz="1500"/>
          </a:p>
          <a:p>
            <a:pPr indent="-323850" lvl="0" marL="457200" marR="0" rtl="0" algn="l">
              <a:lnSpc>
                <a:spcPct val="100000"/>
              </a:lnSpc>
              <a:spcBef>
                <a:spcPts val="0"/>
              </a:spcBef>
              <a:spcAft>
                <a:spcPts val="0"/>
              </a:spcAft>
              <a:buSzPts val="1500"/>
              <a:buChar char="-"/>
            </a:pPr>
            <a:r>
              <a:rPr lang="it" sz="1500"/>
              <a:t>Clustering quality using the </a:t>
            </a:r>
            <a:r>
              <a:rPr i="1" lang="it" sz="1500"/>
              <a:t>Silhouette score</a:t>
            </a:r>
            <a:endParaRPr i="1" sz="1500"/>
          </a:p>
          <a:p>
            <a:pPr indent="0" lvl="0" marL="0" marR="0" rtl="0" algn="l">
              <a:lnSpc>
                <a:spcPct val="100000"/>
              </a:lnSpc>
              <a:spcBef>
                <a:spcPts val="0"/>
              </a:spcBef>
              <a:spcAft>
                <a:spcPts val="0"/>
              </a:spcAft>
              <a:buClr>
                <a:srgbClr val="000000"/>
              </a:buClr>
              <a:buSzPts val="2200"/>
              <a:buFont typeface="Arial"/>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25"/>
          <p:cNvSpPr txBox="1"/>
          <p:nvPr/>
        </p:nvSpPr>
        <p:spPr>
          <a:xfrm>
            <a:off x="1954212" y="472678"/>
            <a:ext cx="184200" cy="1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0" name="Google Shape;190;p25"/>
          <p:cNvSpPr txBox="1"/>
          <p:nvPr>
            <p:ph idx="12" type="sldNum"/>
          </p:nvPr>
        </p:nvSpPr>
        <p:spPr>
          <a:xfrm>
            <a:off x="1295400" y="4610100"/>
            <a:ext cx="4925700" cy="34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 sz="1300"/>
              <a:t>Using Social Media to Enhance Emergency Situation Awareness</a:t>
            </a:r>
            <a:endParaRPr sz="1300"/>
          </a:p>
        </p:txBody>
      </p:sp>
      <p:sp>
        <p:nvSpPr>
          <p:cNvPr id="191" name="Google Shape;191;p25"/>
          <p:cNvSpPr txBox="1"/>
          <p:nvPr>
            <p:ph idx="12" type="sldNum"/>
          </p:nvPr>
        </p:nvSpPr>
        <p:spPr>
          <a:xfrm>
            <a:off x="7010400" y="4595132"/>
            <a:ext cx="1905000" cy="342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t" sz="2500">
                <a:latin typeface="Caveat"/>
                <a:ea typeface="Caveat"/>
                <a:cs typeface="Caveat"/>
                <a:sym typeface="Caveat"/>
              </a:rPr>
              <a:t>‹#›</a:t>
            </a:fld>
            <a:endParaRPr sz="2500">
              <a:latin typeface="Caveat"/>
              <a:ea typeface="Caveat"/>
              <a:cs typeface="Caveat"/>
              <a:sym typeface="Caveat"/>
            </a:endParaRPr>
          </a:p>
        </p:txBody>
      </p:sp>
      <p:sp>
        <p:nvSpPr>
          <p:cNvPr id="192" name="Google Shape;192;p25"/>
          <p:cNvSpPr txBox="1"/>
          <p:nvPr/>
        </p:nvSpPr>
        <p:spPr>
          <a:xfrm>
            <a:off x="547300" y="889400"/>
            <a:ext cx="8069700" cy="31932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SzPts val="2000"/>
              <a:buChar char="●"/>
            </a:pPr>
            <a:r>
              <a:rPr lang="it" sz="2000"/>
              <a:t>Online incremental clustering leads to a big number of clusters (same results as in paper). Because of that, we configured next hyperparameters:</a:t>
            </a:r>
            <a:endParaRPr sz="2000"/>
          </a:p>
          <a:p>
            <a:pPr indent="-355600" lvl="1" marL="914400" marR="0" rtl="0" algn="l">
              <a:lnSpc>
                <a:spcPct val="100000"/>
              </a:lnSpc>
              <a:spcBef>
                <a:spcPts val="0"/>
              </a:spcBef>
              <a:spcAft>
                <a:spcPts val="0"/>
              </a:spcAft>
              <a:buSzPts val="2000"/>
              <a:buChar char="○"/>
            </a:pPr>
            <a:r>
              <a:rPr lang="it" sz="2000"/>
              <a:t>Tf-idf vectorizer:</a:t>
            </a:r>
            <a:endParaRPr sz="2000"/>
          </a:p>
          <a:p>
            <a:pPr indent="-355600" lvl="2" marL="1371600" marR="0" rtl="0" algn="l">
              <a:lnSpc>
                <a:spcPct val="100000"/>
              </a:lnSpc>
              <a:spcBef>
                <a:spcPts val="0"/>
              </a:spcBef>
              <a:spcAft>
                <a:spcPts val="0"/>
              </a:spcAft>
              <a:buSzPts val="2000"/>
              <a:buChar char="■"/>
            </a:pPr>
            <a:r>
              <a:rPr b="1" lang="it" sz="2000">
                <a:solidFill>
                  <a:schemeClr val="lt2"/>
                </a:solidFill>
              </a:rPr>
              <a:t>min_df</a:t>
            </a:r>
            <a:r>
              <a:rPr lang="it" sz="2000"/>
              <a:t> -&gt; in order to ignore terms with df lower than the 0.07 which means terms present in most of documents. This plays against the number of relevant tweets. Some of them got a zero-vector representation</a:t>
            </a:r>
            <a:endParaRPr sz="2000"/>
          </a:p>
          <a:p>
            <a:pPr indent="-355600" lvl="1" marL="914400" rtl="0" algn="l">
              <a:spcBef>
                <a:spcPts val="0"/>
              </a:spcBef>
              <a:spcAft>
                <a:spcPts val="0"/>
              </a:spcAft>
              <a:buSzPts val="2000"/>
              <a:buChar char="○"/>
            </a:pPr>
            <a:r>
              <a:rPr b="1" lang="it" sz="2000">
                <a:solidFill>
                  <a:schemeClr val="lt2"/>
                </a:solidFill>
              </a:rPr>
              <a:t>Similarity threshold</a:t>
            </a:r>
            <a:r>
              <a:rPr lang="it" sz="2000"/>
              <a:t>: defined as 0.2 as the minimal value to assign a tweet to a cluster. Otherwise, create another cluster.</a:t>
            </a:r>
            <a:endParaRPr sz="2000"/>
          </a:p>
          <a:p>
            <a:pPr indent="0" lvl="0" marL="0" marR="0" rtl="0" algn="l">
              <a:lnSpc>
                <a:spcPct val="100000"/>
              </a:lnSpc>
              <a:spcBef>
                <a:spcPts val="0"/>
              </a:spcBef>
              <a:spcAft>
                <a:spcPts val="0"/>
              </a:spcAft>
              <a:buClr>
                <a:srgbClr val="000000"/>
              </a:buClr>
              <a:buSzPts val="2200"/>
              <a:buFont typeface="Arial"/>
              <a:buNone/>
            </a:pPr>
            <a:r>
              <a:t/>
            </a:r>
            <a:endParaRPr sz="2000"/>
          </a:p>
        </p:txBody>
      </p:sp>
      <p:sp>
        <p:nvSpPr>
          <p:cNvPr id="193" name="Google Shape;193;p25"/>
          <p:cNvSpPr txBox="1"/>
          <p:nvPr>
            <p:ph idx="4294967295" type="ctrTitle"/>
          </p:nvPr>
        </p:nvSpPr>
        <p:spPr>
          <a:xfrm>
            <a:off x="0" y="2375"/>
            <a:ext cx="9144000" cy="630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it" sz="4400">
                <a:solidFill>
                  <a:schemeClr val="dk1"/>
                </a:solidFill>
                <a:latin typeface="Caveat"/>
                <a:ea typeface="Caveat"/>
                <a:cs typeface="Caveat"/>
                <a:sym typeface="Caveat"/>
              </a:rPr>
              <a:t>Online Clustering: </a:t>
            </a:r>
            <a:r>
              <a:rPr lang="it" sz="3500"/>
              <a:t>results </a:t>
            </a:r>
            <a:r>
              <a:rPr b="0" lang="it" sz="3500"/>
              <a:t>(1/3)</a:t>
            </a:r>
            <a:endParaRPr b="0" sz="4400">
              <a:solidFill>
                <a:srgbClr val="822433"/>
              </a:solidFill>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la sapienza">
  <a:themeElements>
    <a:clrScheme name="la sapienza">
      <a:dk1>
        <a:srgbClr val="822433"/>
      </a:dk1>
      <a:lt1>
        <a:srgbClr val="FFFFFF"/>
      </a:lt1>
      <a:dk2>
        <a:srgbClr val="822433"/>
      </a:dk2>
      <a:lt2>
        <a:srgbClr val="808080"/>
      </a:lt2>
      <a:accent1>
        <a:srgbClr val="BBE0E3"/>
      </a:accent1>
      <a:accent2>
        <a:srgbClr val="FFFF00"/>
      </a:accent2>
      <a:accent3>
        <a:srgbClr val="FFFFFF"/>
      </a:accent3>
      <a:accent4>
        <a:srgbClr val="BBE0E3"/>
      </a:accent4>
      <a:accent5>
        <a:srgbClr val="FFFF00"/>
      </a:accent5>
      <a:accent6>
        <a:srgbClr val="FFFFFF"/>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