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 id="2147483663" r:id="rId2"/>
  </p:sldMasterIdLst>
  <p:notesMasterIdLst>
    <p:notesMasterId r:id="rId15"/>
  </p:notesMasterIdLst>
  <p:sldIdLst>
    <p:sldId id="256" r:id="rId3"/>
    <p:sldId id="257" r:id="rId4"/>
    <p:sldId id="258" r:id="rId5"/>
    <p:sldId id="263" r:id="rId6"/>
    <p:sldId id="265" r:id="rId7"/>
    <p:sldId id="270" r:id="rId8"/>
    <p:sldId id="271" r:id="rId9"/>
    <p:sldId id="272" r:id="rId10"/>
    <p:sldId id="273" r:id="rId11"/>
    <p:sldId id="267" r:id="rId12"/>
    <p:sldId id="268" r:id="rId13"/>
    <p:sldId id="269" r:id="rId14"/>
  </p:sldIdLst>
  <p:sldSz cx="9144000" cy="5143500" type="screen16x9"/>
  <p:notesSz cx="6858000" cy="9144000"/>
  <p:embeddedFontLst>
    <p:embeddedFont>
      <p:font typeface="Catamaran" panose="020B0604020202020204" charset="0"/>
      <p:regular r:id="rId16"/>
      <p:bold r:id="rId17"/>
    </p:embeddedFont>
    <p:embeddedFont>
      <p:font typeface="Caveat"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7FABE-311C-45A7-8B96-4409C3A49368}">
  <a:tblStyle styleId="{4127FABE-311C-45A7-8B96-4409C3A49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62edf2d02_2_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1</a:t>
            </a:fld>
            <a:endParaRPr/>
          </a:p>
        </p:txBody>
      </p:sp>
      <p:sp>
        <p:nvSpPr>
          <p:cNvPr id="77" name="Google Shape;77;g862edf2d0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8" name="Google Shape;78;g862edf2d02_2_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62edf2d02_0_3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10</a:t>
            </a:fld>
            <a:endParaRPr/>
          </a:p>
        </p:txBody>
      </p:sp>
      <p:sp>
        <p:nvSpPr>
          <p:cNvPr id="223" name="Google Shape;223;g862edf2d0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4" name="Google Shape;224;g862edf2d02_0_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ae60efdd0_0_4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11</a:t>
            </a:fld>
            <a:endParaRPr/>
          </a:p>
        </p:txBody>
      </p:sp>
      <p:sp>
        <p:nvSpPr>
          <p:cNvPr id="233" name="Google Shape;233;g8ae60efdd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4" name="Google Shape;234;g8ae60efdd0_0_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62edf2d02_0_8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12</a:t>
            </a:fld>
            <a:endParaRPr/>
          </a:p>
        </p:txBody>
      </p:sp>
      <p:sp>
        <p:nvSpPr>
          <p:cNvPr id="243" name="Google Shape;243;g862edf2d0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4" name="Google Shape;244;g862edf2d02_0_8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62edf2d02_2_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2</a:t>
            </a:fld>
            <a:endParaRPr/>
          </a:p>
        </p:txBody>
      </p:sp>
      <p:sp>
        <p:nvSpPr>
          <p:cNvPr id="89" name="Google Shape;89;g862edf2d02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0" name="Google Shape;90;g862edf2d02_2_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bb8f096fd_0_3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3</a:t>
            </a:fld>
            <a:endParaRPr/>
          </a:p>
        </p:txBody>
      </p:sp>
      <p:sp>
        <p:nvSpPr>
          <p:cNvPr id="101" name="Google Shape;101;g8bb8f096f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2" name="Google Shape;102;g8bb8f096fd_0_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
              <a:t>SITUATION AWARENESS is defined as : (i) perception, (ii) comprehension, (iii) projection</a:t>
            </a:r>
            <a:endParaRPr/>
          </a:p>
          <a:p>
            <a:pPr marL="457200" lvl="0" indent="-298450" algn="l" rtl="0">
              <a:spcBef>
                <a:spcPts val="0"/>
              </a:spcBef>
              <a:spcAft>
                <a:spcPts val="0"/>
              </a:spcAft>
              <a:buSzPts val="1100"/>
              <a:buChar char="-"/>
            </a:pPr>
            <a:r>
              <a:rPr lang="it"/>
              <a:t>gathering info about outbreak of disaster =&gt; burst detection</a:t>
            </a:r>
            <a:endParaRPr/>
          </a:p>
          <a:p>
            <a:pPr marL="457200" lvl="0" indent="-298450" algn="l" rtl="0">
              <a:spcBef>
                <a:spcPts val="0"/>
              </a:spcBef>
              <a:spcAft>
                <a:spcPts val="0"/>
              </a:spcAft>
              <a:buSzPts val="1100"/>
              <a:buChar char="-"/>
            </a:pPr>
            <a:r>
              <a:rPr lang="it"/>
              <a:t>about affected area =&gt; geotagging</a:t>
            </a:r>
            <a:endParaRPr/>
          </a:p>
          <a:p>
            <a:pPr marL="457200" lvl="0" indent="-298450" algn="l" rtl="0">
              <a:spcBef>
                <a:spcPts val="0"/>
              </a:spcBef>
              <a:spcAft>
                <a:spcPts val="0"/>
              </a:spcAft>
              <a:buSzPts val="1100"/>
              <a:buChar char="-"/>
            </a:pPr>
            <a:r>
              <a:rPr lang="it"/>
              <a:t>understand type of disaster, impact, damage =&gt; tweet filtering, clustering</a:t>
            </a:r>
            <a:endParaRPr/>
          </a:p>
          <a:p>
            <a:pPr marL="0" lvl="0" indent="0" algn="l" rtl="0">
              <a:spcBef>
                <a:spcPts val="0"/>
              </a:spcBef>
              <a:spcAft>
                <a:spcPts val="0"/>
              </a:spcAft>
              <a:buNone/>
            </a:pPr>
            <a:endParaRPr/>
          </a:p>
          <a:p>
            <a:pPr marL="0" lvl="0" indent="0" algn="l" rtl="0">
              <a:spcBef>
                <a:spcPts val="0"/>
              </a:spcBef>
              <a:spcAft>
                <a:spcPts val="0"/>
              </a:spcAft>
              <a:buNone/>
            </a:pPr>
            <a:r>
              <a:rPr lang="it" sz="1000"/>
              <a:t>Use NLP, Data Mining, ML techniques to extract </a:t>
            </a:r>
            <a:r>
              <a:rPr lang="it" b="1">
                <a:highlight>
                  <a:srgbClr val="FFE599"/>
                </a:highlight>
              </a:rPr>
              <a:t>situation awareness</a:t>
            </a:r>
            <a:r>
              <a:rPr lang="it" sz="1000">
                <a:highlight>
                  <a:srgbClr val="FFE599"/>
                </a:highlight>
              </a:rPr>
              <a:t> </a:t>
            </a:r>
            <a:r>
              <a:rPr lang="it" sz="1000"/>
              <a:t>information from tweets generated during disasters and crises, to improve emergency management, crisis coordination and decision making. The key points to attack is the detection, classification and grouping of tweets related to disasters.</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b83948ca5_0_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4</a:t>
            </a:fld>
            <a:endParaRPr/>
          </a:p>
        </p:txBody>
      </p:sp>
      <p:sp>
        <p:nvSpPr>
          <p:cNvPr id="175" name="Google Shape;175;g8b83948ca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6" name="Google Shape;176;g8b83948ca5_0_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83948ca5_0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5</a:t>
            </a:fld>
            <a:endParaRPr/>
          </a:p>
        </p:txBody>
      </p:sp>
      <p:sp>
        <p:nvSpPr>
          <p:cNvPr id="196" name="Google Shape;196;g8b83948c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83948ca5_0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6</a:t>
            </a:fld>
            <a:endParaRPr/>
          </a:p>
        </p:txBody>
      </p:sp>
      <p:sp>
        <p:nvSpPr>
          <p:cNvPr id="196" name="Google Shape;196;g8b83948c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52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83948ca5_0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7</a:t>
            </a:fld>
            <a:endParaRPr/>
          </a:p>
        </p:txBody>
      </p:sp>
      <p:sp>
        <p:nvSpPr>
          <p:cNvPr id="196" name="Google Shape;196;g8b83948c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125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83948ca5_0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8</a:t>
            </a:fld>
            <a:endParaRPr/>
          </a:p>
        </p:txBody>
      </p:sp>
      <p:sp>
        <p:nvSpPr>
          <p:cNvPr id="196" name="Google Shape;196;g8b83948c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7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83948ca5_0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it"/>
              <a:t>9</a:t>
            </a:fld>
            <a:endParaRPr/>
          </a:p>
        </p:txBody>
      </p:sp>
      <p:sp>
        <p:nvSpPr>
          <p:cNvPr id="196" name="Google Shape;196;g8b83948c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32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Clr>
                <a:srgbClr val="000000"/>
              </a:buClr>
              <a:buSzPts val="1800"/>
              <a:buChar char="–"/>
              <a:defRPr/>
            </a:lvl2pPr>
            <a:lvl3pPr lvl="2" algn="l">
              <a:lnSpc>
                <a:spcPct val="100000"/>
              </a:lnSpc>
              <a:spcBef>
                <a:spcPts val="360"/>
              </a:spcBef>
              <a:spcAft>
                <a:spcPts val="0"/>
              </a:spcAft>
              <a:buClr>
                <a:srgbClr val="000000"/>
              </a:buClr>
              <a:buSzPts val="1800"/>
              <a:buChar char="•"/>
              <a:defRPr/>
            </a:lvl3pPr>
            <a:lvl4pPr lvl="3" algn="l">
              <a:lnSpc>
                <a:spcPct val="100000"/>
              </a:lnSpc>
              <a:spcBef>
                <a:spcPts val="360"/>
              </a:spcBef>
              <a:spcAft>
                <a:spcPts val="0"/>
              </a:spcAft>
              <a:buClr>
                <a:srgbClr val="000000"/>
              </a:buClr>
              <a:buSzPts val="1800"/>
              <a:buChar char="–"/>
              <a:defRPr/>
            </a:lvl4pPr>
            <a:lvl5pPr lvl="4" algn="l">
              <a:lnSpc>
                <a:spcPct val="100000"/>
              </a:lnSpc>
              <a:spcBef>
                <a:spcPts val="360"/>
              </a:spcBef>
              <a:spcAft>
                <a:spcPts val="0"/>
              </a:spcAft>
              <a:buClr>
                <a:srgbClr val="000000"/>
              </a:buClr>
              <a:buSzPts val="1800"/>
              <a:buChar char="»"/>
              <a:defRPr/>
            </a:lvl5pPr>
            <a:lvl6pPr lvl="5" algn="l">
              <a:lnSpc>
                <a:spcPct val="100000"/>
              </a:lnSpc>
              <a:spcBef>
                <a:spcPts val="360"/>
              </a:spcBef>
              <a:spcAft>
                <a:spcPts val="0"/>
              </a:spcAft>
              <a:buClr>
                <a:srgbClr val="000000"/>
              </a:buClr>
              <a:buSzPts val="1800"/>
              <a:buChar char="»"/>
              <a:defRPr/>
            </a:lvl6pPr>
            <a:lvl7pPr lvl="6" algn="l">
              <a:lnSpc>
                <a:spcPct val="100000"/>
              </a:lnSpc>
              <a:spcBef>
                <a:spcPts val="360"/>
              </a:spcBef>
              <a:spcAft>
                <a:spcPts val="0"/>
              </a:spcAft>
              <a:buClr>
                <a:srgbClr val="000000"/>
              </a:buClr>
              <a:buSzPts val="1800"/>
              <a:buChar char="»"/>
              <a:defRPr/>
            </a:lvl7pPr>
            <a:lvl8pPr lvl="7" algn="l">
              <a:lnSpc>
                <a:spcPct val="100000"/>
              </a:lnSpc>
              <a:spcBef>
                <a:spcPts val="360"/>
              </a:spcBef>
              <a:spcAft>
                <a:spcPts val="0"/>
              </a:spcAft>
              <a:buClr>
                <a:srgbClr val="000000"/>
              </a:buClr>
              <a:buSzPts val="1800"/>
              <a:buChar char="»"/>
              <a:defRPr/>
            </a:lvl8pPr>
            <a:lvl9pPr lvl="8" algn="l">
              <a:lnSpc>
                <a:spcPct val="100000"/>
              </a:lnSpc>
              <a:spcBef>
                <a:spcPts val="360"/>
              </a:spcBef>
              <a:spcAft>
                <a:spcPts val="0"/>
              </a:spcAft>
              <a:buClr>
                <a:srgbClr val="000000"/>
              </a:buClr>
              <a:buSzPts val="1800"/>
              <a:buChar char="»"/>
              <a:defRPr/>
            </a:lvl9pPr>
          </a:lstStyle>
          <a:p>
            <a:endParaRPr/>
          </a:p>
        </p:txBody>
      </p:sp>
      <p:sp>
        <p:nvSpPr>
          <p:cNvPr id="62" name="Google Shape;62;p14"/>
          <p:cNvSpPr txBox="1">
            <a:spLocks noGrp="1"/>
          </p:cNvSpPr>
          <p:nvPr>
            <p:ph type="dt" idx="10"/>
          </p:nvPr>
        </p:nvSpPr>
        <p:spPr>
          <a:xfrm>
            <a:off x="4343400" y="4610100"/>
            <a:ext cx="19050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1219200" y="46101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4610100"/>
            <a:ext cx="1905000" cy="3429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100">
                <a:solidFill>
                  <a:schemeClr val="lt1"/>
                </a:solidFill>
              </a:defRPr>
            </a:lvl1pPr>
            <a:lvl2pPr marL="0" lvl="1" indent="0" algn="r">
              <a:lnSpc>
                <a:spcPct val="100000"/>
              </a:lnSpc>
              <a:spcBef>
                <a:spcPts val="0"/>
              </a:spcBef>
              <a:spcAft>
                <a:spcPts val="0"/>
              </a:spcAft>
              <a:buNone/>
              <a:defRPr sz="1100">
                <a:solidFill>
                  <a:schemeClr val="lt1"/>
                </a:solidFill>
              </a:defRPr>
            </a:lvl2pPr>
            <a:lvl3pPr marL="0" lvl="2" indent="0" algn="r">
              <a:lnSpc>
                <a:spcPct val="100000"/>
              </a:lnSpc>
              <a:spcBef>
                <a:spcPts val="0"/>
              </a:spcBef>
              <a:spcAft>
                <a:spcPts val="0"/>
              </a:spcAft>
              <a:buNone/>
              <a:defRPr sz="1100">
                <a:solidFill>
                  <a:schemeClr val="lt1"/>
                </a:solidFill>
              </a:defRPr>
            </a:lvl3pPr>
            <a:lvl4pPr marL="0" lvl="3" indent="0" algn="r">
              <a:lnSpc>
                <a:spcPct val="100000"/>
              </a:lnSpc>
              <a:spcBef>
                <a:spcPts val="0"/>
              </a:spcBef>
              <a:spcAft>
                <a:spcPts val="0"/>
              </a:spcAft>
              <a:buNone/>
              <a:defRPr sz="1100">
                <a:solidFill>
                  <a:schemeClr val="lt1"/>
                </a:solidFill>
              </a:defRPr>
            </a:lvl4pPr>
            <a:lvl5pPr marL="0" lvl="4" indent="0" algn="r">
              <a:lnSpc>
                <a:spcPct val="100000"/>
              </a:lnSpc>
              <a:spcBef>
                <a:spcPts val="0"/>
              </a:spcBef>
              <a:spcAft>
                <a:spcPts val="0"/>
              </a:spcAft>
              <a:buNone/>
              <a:defRPr sz="1100">
                <a:solidFill>
                  <a:schemeClr val="lt1"/>
                </a:solidFill>
              </a:defRPr>
            </a:lvl5pPr>
            <a:lvl6pPr marL="0" lvl="5" indent="0" algn="r">
              <a:lnSpc>
                <a:spcPct val="100000"/>
              </a:lnSpc>
              <a:spcBef>
                <a:spcPts val="0"/>
              </a:spcBef>
              <a:spcAft>
                <a:spcPts val="0"/>
              </a:spcAft>
              <a:buNone/>
              <a:defRPr sz="1100">
                <a:solidFill>
                  <a:schemeClr val="lt1"/>
                </a:solidFill>
              </a:defRPr>
            </a:lvl6pPr>
            <a:lvl7pPr marL="0" lvl="6" indent="0" algn="r">
              <a:lnSpc>
                <a:spcPct val="100000"/>
              </a:lnSpc>
              <a:spcBef>
                <a:spcPts val="0"/>
              </a:spcBef>
              <a:spcAft>
                <a:spcPts val="0"/>
              </a:spcAft>
              <a:buNone/>
              <a:defRPr sz="1100">
                <a:solidFill>
                  <a:schemeClr val="lt1"/>
                </a:solidFill>
              </a:defRPr>
            </a:lvl7pPr>
            <a:lvl8pPr marL="0" lvl="7" indent="0" algn="r">
              <a:lnSpc>
                <a:spcPct val="100000"/>
              </a:lnSpc>
              <a:spcBef>
                <a:spcPts val="0"/>
              </a:spcBef>
              <a:spcAft>
                <a:spcPts val="0"/>
              </a:spcAft>
              <a:buNone/>
              <a:defRPr sz="1100">
                <a:solidFill>
                  <a:schemeClr val="lt1"/>
                </a:solidFill>
              </a:defRPr>
            </a:lvl8pPr>
            <a:lvl9pPr marL="0" lvl="8" indent="0" algn="r">
              <a:lnSpc>
                <a:spcPct val="100000"/>
              </a:lnSpc>
              <a:spcBef>
                <a:spcPts val="0"/>
              </a:spcBef>
              <a:spcAft>
                <a:spcPts val="0"/>
              </a:spcAft>
              <a:buNone/>
              <a:defRPr sz="11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65"/>
        <p:cNvGrpSpPr/>
        <p:nvPr/>
      </p:nvGrpSpPr>
      <p:grpSpPr>
        <a:xfrm>
          <a:off x="0" y="0"/>
          <a:ext cx="0" cy="0"/>
          <a:chOff x="0" y="0"/>
          <a:chExt cx="0" cy="0"/>
        </a:xfrm>
      </p:grpSpPr>
      <p:sp>
        <p:nvSpPr>
          <p:cNvPr id="66" name="Google Shape;66;p15"/>
          <p:cNvSpPr txBox="1">
            <a:spLocks noGrp="1"/>
          </p:cNvSpPr>
          <p:nvPr>
            <p:ph type="dt" idx="10"/>
          </p:nvPr>
        </p:nvSpPr>
        <p:spPr>
          <a:xfrm>
            <a:off x="4343400" y="4610100"/>
            <a:ext cx="19050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1219200" y="46101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6553200" y="4610100"/>
            <a:ext cx="1905000" cy="3429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100">
                <a:solidFill>
                  <a:schemeClr val="lt1"/>
                </a:solidFill>
              </a:defRPr>
            </a:lvl1pPr>
            <a:lvl2pPr marL="0" lvl="1" indent="0" algn="r">
              <a:lnSpc>
                <a:spcPct val="100000"/>
              </a:lnSpc>
              <a:spcBef>
                <a:spcPts val="0"/>
              </a:spcBef>
              <a:spcAft>
                <a:spcPts val="0"/>
              </a:spcAft>
              <a:buNone/>
              <a:defRPr sz="1100">
                <a:solidFill>
                  <a:schemeClr val="lt1"/>
                </a:solidFill>
              </a:defRPr>
            </a:lvl2pPr>
            <a:lvl3pPr marL="0" lvl="2" indent="0" algn="r">
              <a:lnSpc>
                <a:spcPct val="100000"/>
              </a:lnSpc>
              <a:spcBef>
                <a:spcPts val="0"/>
              </a:spcBef>
              <a:spcAft>
                <a:spcPts val="0"/>
              </a:spcAft>
              <a:buNone/>
              <a:defRPr sz="1100">
                <a:solidFill>
                  <a:schemeClr val="lt1"/>
                </a:solidFill>
              </a:defRPr>
            </a:lvl3pPr>
            <a:lvl4pPr marL="0" lvl="3" indent="0" algn="r">
              <a:lnSpc>
                <a:spcPct val="100000"/>
              </a:lnSpc>
              <a:spcBef>
                <a:spcPts val="0"/>
              </a:spcBef>
              <a:spcAft>
                <a:spcPts val="0"/>
              </a:spcAft>
              <a:buNone/>
              <a:defRPr sz="1100">
                <a:solidFill>
                  <a:schemeClr val="lt1"/>
                </a:solidFill>
              </a:defRPr>
            </a:lvl4pPr>
            <a:lvl5pPr marL="0" lvl="4" indent="0" algn="r">
              <a:lnSpc>
                <a:spcPct val="100000"/>
              </a:lnSpc>
              <a:spcBef>
                <a:spcPts val="0"/>
              </a:spcBef>
              <a:spcAft>
                <a:spcPts val="0"/>
              </a:spcAft>
              <a:buNone/>
              <a:defRPr sz="1100">
                <a:solidFill>
                  <a:schemeClr val="lt1"/>
                </a:solidFill>
              </a:defRPr>
            </a:lvl5pPr>
            <a:lvl6pPr marL="0" lvl="5" indent="0" algn="r">
              <a:lnSpc>
                <a:spcPct val="100000"/>
              </a:lnSpc>
              <a:spcBef>
                <a:spcPts val="0"/>
              </a:spcBef>
              <a:spcAft>
                <a:spcPts val="0"/>
              </a:spcAft>
              <a:buNone/>
              <a:defRPr sz="1100">
                <a:solidFill>
                  <a:schemeClr val="lt1"/>
                </a:solidFill>
              </a:defRPr>
            </a:lvl6pPr>
            <a:lvl7pPr marL="0" lvl="6" indent="0" algn="r">
              <a:lnSpc>
                <a:spcPct val="100000"/>
              </a:lnSpc>
              <a:spcBef>
                <a:spcPts val="0"/>
              </a:spcBef>
              <a:spcAft>
                <a:spcPts val="0"/>
              </a:spcAft>
              <a:buNone/>
              <a:defRPr sz="1100">
                <a:solidFill>
                  <a:schemeClr val="lt1"/>
                </a:solidFill>
              </a:defRPr>
            </a:lvl7pPr>
            <a:lvl8pPr marL="0" lvl="7" indent="0" algn="r">
              <a:lnSpc>
                <a:spcPct val="100000"/>
              </a:lnSpc>
              <a:spcBef>
                <a:spcPts val="0"/>
              </a:spcBef>
              <a:spcAft>
                <a:spcPts val="0"/>
              </a:spcAft>
              <a:buNone/>
              <a:defRPr sz="1100">
                <a:solidFill>
                  <a:schemeClr val="lt1"/>
                </a:solidFill>
              </a:defRPr>
            </a:lvl8pPr>
            <a:lvl9pPr marL="0" lvl="8" indent="0" algn="r">
              <a:lnSpc>
                <a:spcPct val="100000"/>
              </a:lnSpc>
              <a:spcBef>
                <a:spcPts val="0"/>
              </a:spcBef>
              <a:spcAft>
                <a:spcPts val="0"/>
              </a:spcAft>
              <a:buNone/>
              <a:defRPr sz="11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116012" y="307181"/>
            <a:ext cx="7559675" cy="37861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1116012" y="1314450"/>
            <a:ext cx="7559675" cy="308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Clr>
                <a:srgbClr val="000000"/>
              </a:buClr>
              <a:buSzPts val="1800"/>
              <a:buChar char="–"/>
              <a:defRPr/>
            </a:lvl2pPr>
            <a:lvl3pPr marL="1371600" lvl="2" indent="-342900" algn="l">
              <a:lnSpc>
                <a:spcPct val="100000"/>
              </a:lnSpc>
              <a:spcBef>
                <a:spcPts val="360"/>
              </a:spcBef>
              <a:spcAft>
                <a:spcPts val="0"/>
              </a:spcAft>
              <a:buClr>
                <a:srgbClr val="000000"/>
              </a:buClr>
              <a:buSzPts val="1800"/>
              <a:buChar char="•"/>
              <a:defRPr/>
            </a:lvl3pPr>
            <a:lvl4pPr marL="1828800" lvl="3" indent="-342900" algn="l">
              <a:lnSpc>
                <a:spcPct val="100000"/>
              </a:lnSpc>
              <a:spcBef>
                <a:spcPts val="360"/>
              </a:spcBef>
              <a:spcAft>
                <a:spcPts val="0"/>
              </a:spcAft>
              <a:buClr>
                <a:srgbClr val="000000"/>
              </a:buClr>
              <a:buSzPts val="1800"/>
              <a:buChar char="–"/>
              <a:defRPr/>
            </a:lvl4pPr>
            <a:lvl5pPr marL="2286000" lvl="4" indent="-342900" algn="l">
              <a:lnSpc>
                <a:spcPct val="100000"/>
              </a:lnSpc>
              <a:spcBef>
                <a:spcPts val="360"/>
              </a:spcBef>
              <a:spcAft>
                <a:spcPts val="0"/>
              </a:spcAft>
              <a:buClr>
                <a:srgbClr val="000000"/>
              </a:buClr>
              <a:buSzPts val="1800"/>
              <a:buChar char="»"/>
              <a:defRPr/>
            </a:lvl5pPr>
            <a:lvl6pPr marL="2743200" lvl="5" indent="-342900" algn="l">
              <a:lnSpc>
                <a:spcPct val="100000"/>
              </a:lnSpc>
              <a:spcBef>
                <a:spcPts val="360"/>
              </a:spcBef>
              <a:spcAft>
                <a:spcPts val="0"/>
              </a:spcAft>
              <a:buClr>
                <a:srgbClr val="000000"/>
              </a:buClr>
              <a:buSzPts val="1800"/>
              <a:buChar char="»"/>
              <a:defRPr/>
            </a:lvl6pPr>
            <a:lvl7pPr marL="3200400" lvl="6" indent="-342900" algn="l">
              <a:lnSpc>
                <a:spcPct val="100000"/>
              </a:lnSpc>
              <a:spcBef>
                <a:spcPts val="360"/>
              </a:spcBef>
              <a:spcAft>
                <a:spcPts val="0"/>
              </a:spcAft>
              <a:buClr>
                <a:srgbClr val="000000"/>
              </a:buClr>
              <a:buSzPts val="1800"/>
              <a:buChar char="»"/>
              <a:defRPr/>
            </a:lvl7pPr>
            <a:lvl8pPr marL="3657600" lvl="7" indent="-342900" algn="l">
              <a:lnSpc>
                <a:spcPct val="100000"/>
              </a:lnSpc>
              <a:spcBef>
                <a:spcPts val="360"/>
              </a:spcBef>
              <a:spcAft>
                <a:spcPts val="0"/>
              </a:spcAft>
              <a:buClr>
                <a:srgbClr val="000000"/>
              </a:buClr>
              <a:buSzPts val="1800"/>
              <a:buChar char="»"/>
              <a:defRPr/>
            </a:lvl8pPr>
            <a:lvl9pPr marL="4114800" lvl="8" indent="-342900" algn="l">
              <a:lnSpc>
                <a:spcPct val="100000"/>
              </a:lnSpc>
              <a:spcBef>
                <a:spcPts val="360"/>
              </a:spcBef>
              <a:spcAft>
                <a:spcPts val="0"/>
              </a:spcAft>
              <a:buClr>
                <a:srgbClr val="000000"/>
              </a:buClr>
              <a:buSzPts val="1800"/>
              <a:buChar char="»"/>
              <a:defRPr/>
            </a:lvl9pPr>
          </a:lstStyle>
          <a:p>
            <a:endParaRPr/>
          </a:p>
        </p:txBody>
      </p:sp>
      <p:sp>
        <p:nvSpPr>
          <p:cNvPr id="72" name="Google Shape;72;p16"/>
          <p:cNvSpPr txBox="1">
            <a:spLocks noGrp="1"/>
          </p:cNvSpPr>
          <p:nvPr>
            <p:ph type="dt" idx="10"/>
          </p:nvPr>
        </p:nvSpPr>
        <p:spPr>
          <a:xfrm>
            <a:off x="4343400" y="4610100"/>
            <a:ext cx="19050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1219200" y="46101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553200" y="4610100"/>
            <a:ext cx="1905000" cy="3429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100">
                <a:solidFill>
                  <a:schemeClr val="lt1"/>
                </a:solidFill>
              </a:defRPr>
            </a:lvl1pPr>
            <a:lvl2pPr marL="0" lvl="1" indent="0" algn="r">
              <a:lnSpc>
                <a:spcPct val="100000"/>
              </a:lnSpc>
              <a:spcBef>
                <a:spcPts val="0"/>
              </a:spcBef>
              <a:spcAft>
                <a:spcPts val="0"/>
              </a:spcAft>
              <a:buNone/>
              <a:defRPr sz="1100">
                <a:solidFill>
                  <a:schemeClr val="lt1"/>
                </a:solidFill>
              </a:defRPr>
            </a:lvl2pPr>
            <a:lvl3pPr marL="0" lvl="2" indent="0" algn="r">
              <a:lnSpc>
                <a:spcPct val="100000"/>
              </a:lnSpc>
              <a:spcBef>
                <a:spcPts val="0"/>
              </a:spcBef>
              <a:spcAft>
                <a:spcPts val="0"/>
              </a:spcAft>
              <a:buNone/>
              <a:defRPr sz="1100">
                <a:solidFill>
                  <a:schemeClr val="lt1"/>
                </a:solidFill>
              </a:defRPr>
            </a:lvl3pPr>
            <a:lvl4pPr marL="0" lvl="3" indent="0" algn="r">
              <a:lnSpc>
                <a:spcPct val="100000"/>
              </a:lnSpc>
              <a:spcBef>
                <a:spcPts val="0"/>
              </a:spcBef>
              <a:spcAft>
                <a:spcPts val="0"/>
              </a:spcAft>
              <a:buNone/>
              <a:defRPr sz="1100">
                <a:solidFill>
                  <a:schemeClr val="lt1"/>
                </a:solidFill>
              </a:defRPr>
            </a:lvl4pPr>
            <a:lvl5pPr marL="0" lvl="4" indent="0" algn="r">
              <a:lnSpc>
                <a:spcPct val="100000"/>
              </a:lnSpc>
              <a:spcBef>
                <a:spcPts val="0"/>
              </a:spcBef>
              <a:spcAft>
                <a:spcPts val="0"/>
              </a:spcAft>
              <a:buNone/>
              <a:defRPr sz="1100">
                <a:solidFill>
                  <a:schemeClr val="lt1"/>
                </a:solidFill>
              </a:defRPr>
            </a:lvl5pPr>
            <a:lvl6pPr marL="0" lvl="5" indent="0" algn="r">
              <a:lnSpc>
                <a:spcPct val="100000"/>
              </a:lnSpc>
              <a:spcBef>
                <a:spcPts val="0"/>
              </a:spcBef>
              <a:spcAft>
                <a:spcPts val="0"/>
              </a:spcAft>
              <a:buNone/>
              <a:defRPr sz="1100">
                <a:solidFill>
                  <a:schemeClr val="lt1"/>
                </a:solidFill>
              </a:defRPr>
            </a:lvl6pPr>
            <a:lvl7pPr marL="0" lvl="6" indent="0" algn="r">
              <a:lnSpc>
                <a:spcPct val="100000"/>
              </a:lnSpc>
              <a:spcBef>
                <a:spcPts val="0"/>
              </a:spcBef>
              <a:spcAft>
                <a:spcPts val="0"/>
              </a:spcAft>
              <a:buNone/>
              <a:defRPr sz="1100">
                <a:solidFill>
                  <a:schemeClr val="lt1"/>
                </a:solidFill>
              </a:defRPr>
            </a:lvl7pPr>
            <a:lvl8pPr marL="0" lvl="7" indent="0" algn="r">
              <a:lnSpc>
                <a:spcPct val="100000"/>
              </a:lnSpc>
              <a:spcBef>
                <a:spcPts val="0"/>
              </a:spcBef>
              <a:spcAft>
                <a:spcPts val="0"/>
              </a:spcAft>
              <a:buNone/>
              <a:defRPr sz="1100">
                <a:solidFill>
                  <a:schemeClr val="lt1"/>
                </a:solidFill>
              </a:defRPr>
            </a:lvl8pPr>
            <a:lvl9pPr marL="0" lvl="8" indent="0" algn="r">
              <a:lnSpc>
                <a:spcPct val="100000"/>
              </a:lnSpc>
              <a:spcBef>
                <a:spcPts val="0"/>
              </a:spcBef>
              <a:spcAft>
                <a:spcPts val="0"/>
              </a:spcAft>
              <a:buNone/>
              <a:defRPr sz="11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4572000"/>
            <a:ext cx="9144000" cy="571500"/>
            <a:chOff x="0" y="3840"/>
            <a:chExt cx="5760" cy="480"/>
          </a:xfrm>
        </p:grpSpPr>
        <p:sp>
          <p:nvSpPr>
            <p:cNvPr id="52" name="Google Shape;52;p13"/>
            <p:cNvSpPr/>
            <p:nvPr/>
          </p:nvSpPr>
          <p:spPr>
            <a:xfrm>
              <a:off x="0" y="3984"/>
              <a:ext cx="5760" cy="336"/>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3" name="Google Shape;53;p13"/>
            <p:cNvSpPr/>
            <p:nvPr/>
          </p:nvSpPr>
          <p:spPr>
            <a:xfrm>
              <a:off x="768" y="3840"/>
              <a:ext cx="4992" cy="480"/>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sp>
        <p:nvSpPr>
          <p:cNvPr id="54" name="Google Shape;54;p13"/>
          <p:cNvSpPr txBox="1">
            <a:spLocks noGrp="1"/>
          </p:cNvSpPr>
          <p:nvPr>
            <p:ph type="title"/>
          </p:nvPr>
        </p:nvSpPr>
        <p:spPr>
          <a:xfrm>
            <a:off x="1116012" y="307181"/>
            <a:ext cx="7559675" cy="37861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1pPr>
            <a:lvl2pPr marR="0" lvl="1"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2pPr>
            <a:lvl3pPr marR="0" lvl="2"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3pPr>
            <a:lvl4pPr marR="0" lvl="3"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4pPr>
            <a:lvl5pPr marR="0" lvl="4"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5pPr>
            <a:lvl6pPr marR="0" lvl="5"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6pPr>
            <a:lvl7pPr marR="0" lvl="6"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7pPr>
            <a:lvl8pPr marR="0" lvl="7"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8pPr>
            <a:lvl9pPr marR="0" lvl="8" algn="l" rtl="0">
              <a:lnSpc>
                <a:spcPct val="100000"/>
              </a:lnSpc>
              <a:spcBef>
                <a:spcPts val="0"/>
              </a:spcBef>
              <a:spcAft>
                <a:spcPts val="0"/>
              </a:spcAft>
              <a:buSzPts val="1400"/>
              <a:buNone/>
              <a:defRPr sz="2400" b="1" i="0" u="none" strike="noStrike" cap="none">
                <a:solidFill>
                  <a:srgbClr val="822433"/>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1116012" y="1314450"/>
            <a:ext cx="7559675" cy="30861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822433"/>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30200" algn="l" rtl="0">
              <a:lnSpc>
                <a:spcPct val="100000"/>
              </a:lnSpc>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17500" algn="l" rtl="0">
              <a:lnSpc>
                <a:spcPct val="100000"/>
              </a:lnSpc>
              <a:spcBef>
                <a:spcPts val="28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dt" idx="10"/>
          </p:nvPr>
        </p:nvSpPr>
        <p:spPr>
          <a:xfrm>
            <a:off x="4343400" y="4610100"/>
            <a:ext cx="1905000" cy="342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1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ftr" idx="11"/>
          </p:nvPr>
        </p:nvSpPr>
        <p:spPr>
          <a:xfrm>
            <a:off x="1219200" y="4610100"/>
            <a:ext cx="28956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1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8" name="Google Shape;58;p13"/>
          <p:cNvSpPr txBox="1">
            <a:spLocks noGrp="1"/>
          </p:cNvSpPr>
          <p:nvPr>
            <p:ph type="sldNum" idx="12"/>
          </p:nvPr>
        </p:nvSpPr>
        <p:spPr>
          <a:xfrm>
            <a:off x="6553200" y="4610100"/>
            <a:ext cx="1905000" cy="342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100"/>
              <a:buFont typeface="Arial"/>
              <a:buNone/>
              <a:defRPr sz="1100" b="0" i="0" u="none">
                <a:solidFill>
                  <a:schemeClr val="lt1"/>
                </a:solidFill>
                <a:latin typeface="Arial"/>
                <a:ea typeface="Arial"/>
                <a:cs typeface="Arial"/>
                <a:sym typeface="Arial"/>
              </a:defRPr>
            </a:lvl9pPr>
          </a:lstStyle>
          <a:p>
            <a:pPr marL="0" lvl="0" indent="0" algn="r" rtl="0">
              <a:spcBef>
                <a:spcPts val="0"/>
              </a:spcBef>
              <a:spcAft>
                <a:spcPts val="0"/>
              </a:spcAft>
              <a:buNone/>
            </a:pPr>
            <a:r>
              <a:rPr lang="it"/>
              <a:t>Pagina </a:t>
            </a:r>
            <a:fld id="{00000000-1234-1234-1234-123412341234}" type="slidenum">
              <a:rPr lang="it"/>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crisisnlp.qcri.org/lrec2016/lrec2016.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subTitle" idx="1"/>
          </p:nvPr>
        </p:nvSpPr>
        <p:spPr>
          <a:xfrm>
            <a:off x="2166937" y="4254103"/>
            <a:ext cx="6138900" cy="5142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822433"/>
              </a:buClr>
              <a:buSzPts val="2400"/>
              <a:buFont typeface="Arial"/>
              <a:buNone/>
            </a:pPr>
            <a:endParaRPr sz="2400" b="0" i="0" u="none">
              <a:solidFill>
                <a:schemeClr val="lt1"/>
              </a:solidFill>
              <a:latin typeface="Arial"/>
              <a:ea typeface="Arial"/>
              <a:cs typeface="Arial"/>
              <a:sym typeface="Arial"/>
            </a:endParaRPr>
          </a:p>
        </p:txBody>
      </p:sp>
      <p:sp>
        <p:nvSpPr>
          <p:cNvPr id="81" name="Google Shape;81;p17"/>
          <p:cNvSpPr txBox="1">
            <a:spLocks noGrp="1"/>
          </p:cNvSpPr>
          <p:nvPr>
            <p:ph type="ctrTitle"/>
          </p:nvPr>
        </p:nvSpPr>
        <p:spPr>
          <a:xfrm>
            <a:off x="1575700" y="383375"/>
            <a:ext cx="7305600" cy="1223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it" sz="3500" dirty="0"/>
              <a:t>Using Social Media To Enhance Emergency Situation Awareness</a:t>
            </a:r>
            <a:endParaRPr sz="3500" b="1" i="0" u="none" dirty="0">
              <a:solidFill>
                <a:srgbClr val="822433"/>
              </a:solidFill>
              <a:latin typeface="Arial"/>
              <a:ea typeface="Arial"/>
              <a:cs typeface="Arial"/>
              <a:sym typeface="Arial"/>
            </a:endParaRPr>
          </a:p>
        </p:txBody>
      </p:sp>
      <p:grpSp>
        <p:nvGrpSpPr>
          <p:cNvPr id="82" name="Google Shape;82;p17"/>
          <p:cNvGrpSpPr/>
          <p:nvPr/>
        </p:nvGrpSpPr>
        <p:grpSpPr>
          <a:xfrm>
            <a:off x="-275" y="2069400"/>
            <a:ext cx="9144553" cy="3074110"/>
            <a:chOff x="0" y="1738"/>
            <a:chExt cx="7680" cy="2582"/>
          </a:xfrm>
        </p:grpSpPr>
        <p:pic>
          <p:nvPicPr>
            <p:cNvPr id="83" name="Google Shape;83;p17"/>
            <p:cNvPicPr preferRelativeResize="0"/>
            <p:nvPr/>
          </p:nvPicPr>
          <p:blipFill rotWithShape="1">
            <a:blip r:embed="rId3">
              <a:alphaModFix/>
            </a:blip>
            <a:srcRect r="13852" b="13852"/>
            <a:stretch/>
          </p:blipFill>
          <p:spPr>
            <a:xfrm>
              <a:off x="0" y="2158"/>
              <a:ext cx="7680" cy="2162"/>
            </a:xfrm>
            <a:prstGeom prst="rect">
              <a:avLst/>
            </a:prstGeom>
            <a:noFill/>
            <a:ln>
              <a:noFill/>
            </a:ln>
          </p:spPr>
        </p:pic>
        <p:pic>
          <p:nvPicPr>
            <p:cNvPr id="84" name="Google Shape;84;p17"/>
            <p:cNvPicPr preferRelativeResize="0"/>
            <p:nvPr/>
          </p:nvPicPr>
          <p:blipFill rotWithShape="1">
            <a:blip r:embed="rId4">
              <a:alphaModFix/>
            </a:blip>
            <a:srcRect l="2299" t="9726" r="51067" b="-12872"/>
            <a:stretch/>
          </p:blipFill>
          <p:spPr>
            <a:xfrm>
              <a:off x="1316" y="2035"/>
              <a:ext cx="5021" cy="1391"/>
            </a:xfrm>
            <a:prstGeom prst="rect">
              <a:avLst/>
            </a:prstGeom>
            <a:noFill/>
            <a:ln>
              <a:noFill/>
            </a:ln>
          </p:spPr>
        </p:pic>
        <p:pic>
          <p:nvPicPr>
            <p:cNvPr id="85" name="Google Shape;85;p17"/>
            <p:cNvPicPr preferRelativeResize="0"/>
            <p:nvPr/>
          </p:nvPicPr>
          <p:blipFill rotWithShape="1">
            <a:blip r:embed="rId5">
              <a:alphaModFix/>
            </a:blip>
            <a:srcRect r="30167"/>
            <a:stretch/>
          </p:blipFill>
          <p:spPr>
            <a:xfrm>
              <a:off x="1316" y="1738"/>
              <a:ext cx="6364" cy="422"/>
            </a:xfrm>
            <a:prstGeom prst="rect">
              <a:avLst/>
            </a:prstGeom>
            <a:noFill/>
            <a:ln>
              <a:noFill/>
            </a:ln>
          </p:spPr>
        </p:pic>
      </p:grpSp>
      <p:sp>
        <p:nvSpPr>
          <p:cNvPr id="86" name="Google Shape;86;p17"/>
          <p:cNvSpPr txBox="1"/>
          <p:nvPr/>
        </p:nvSpPr>
        <p:spPr>
          <a:xfrm>
            <a:off x="2716200" y="3935050"/>
            <a:ext cx="5580000" cy="89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it" sz="2200" dirty="0">
                <a:solidFill>
                  <a:schemeClr val="lt1"/>
                </a:solidFill>
              </a:rPr>
              <a:t>Engineering in Computer Science</a:t>
            </a:r>
            <a:endParaRPr sz="2200" dirty="0">
              <a:solidFill>
                <a:schemeClr val="lt1"/>
              </a:solidFill>
            </a:endParaRPr>
          </a:p>
          <a:p>
            <a:pPr marL="0" marR="0" lvl="0" indent="0" algn="l" rtl="0">
              <a:lnSpc>
                <a:spcPct val="100000"/>
              </a:lnSpc>
              <a:spcBef>
                <a:spcPts val="0"/>
              </a:spcBef>
              <a:spcAft>
                <a:spcPts val="0"/>
              </a:spcAft>
              <a:buClr>
                <a:srgbClr val="000000"/>
              </a:buClr>
              <a:buSzPts val="2200"/>
              <a:buFont typeface="Arial"/>
              <a:buNone/>
            </a:pPr>
            <a:r>
              <a:rPr lang="it" sz="2200" dirty="0">
                <a:solidFill>
                  <a:schemeClr val="lt1"/>
                </a:solidFill>
              </a:rPr>
              <a:t>Visual analytics, ay 2020/2021</a:t>
            </a:r>
            <a:endParaRPr sz="2200" dirty="0">
              <a:solidFill>
                <a:schemeClr val="lt1"/>
              </a:solidFill>
            </a:endParaRPr>
          </a:p>
          <a:p>
            <a:pPr marL="0" marR="0" lvl="0" indent="0" algn="l" rtl="0">
              <a:lnSpc>
                <a:spcPct val="100000"/>
              </a:lnSpc>
              <a:spcBef>
                <a:spcPts val="0"/>
              </a:spcBef>
              <a:spcAft>
                <a:spcPts val="0"/>
              </a:spcAft>
              <a:buClr>
                <a:srgbClr val="000000"/>
              </a:buClr>
              <a:buSzPts val="2200"/>
              <a:buFont typeface="Arial"/>
              <a:buNone/>
            </a:pPr>
            <a:r>
              <a:rPr lang="it" sz="2200" dirty="0">
                <a:solidFill>
                  <a:schemeClr val="lt1"/>
                </a:solidFill>
              </a:rPr>
              <a:t>04/05/2021</a:t>
            </a:r>
            <a:endParaRPr sz="22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28"/>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27" name="Google Shape;227;p28"/>
          <p:cNvSpPr txBox="1"/>
          <p:nvPr/>
        </p:nvSpPr>
        <p:spPr>
          <a:xfrm>
            <a:off x="235050" y="484800"/>
            <a:ext cx="8673900" cy="399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700" dirty="0"/>
          </a:p>
          <a:p>
            <a:pPr marL="457200" marR="0" lvl="0" indent="-336550" algn="l" rtl="0">
              <a:lnSpc>
                <a:spcPct val="100000"/>
              </a:lnSpc>
              <a:spcBef>
                <a:spcPts val="0"/>
              </a:spcBef>
              <a:spcAft>
                <a:spcPts val="0"/>
              </a:spcAft>
              <a:buSzPts val="1700"/>
              <a:buChar char="➔"/>
            </a:pPr>
            <a:r>
              <a:rPr lang="it" sz="1700" dirty="0"/>
              <a:t>The </a:t>
            </a:r>
            <a:r>
              <a:rPr lang="it" sz="1700" dirty="0">
                <a:solidFill>
                  <a:schemeClr val="dk1"/>
                </a:solidFill>
              </a:rPr>
              <a:t>TF-IDF</a:t>
            </a:r>
            <a:r>
              <a:rPr lang="it" sz="1700" dirty="0"/>
              <a:t> representation must be used and tuned carefully in order to not remove relevant information.</a:t>
            </a:r>
            <a:endParaRPr sz="1700" dirty="0"/>
          </a:p>
          <a:p>
            <a:pPr marL="457200" marR="0" lvl="0" indent="-336550" algn="l" rtl="0">
              <a:lnSpc>
                <a:spcPct val="100000"/>
              </a:lnSpc>
              <a:spcBef>
                <a:spcPts val="0"/>
              </a:spcBef>
              <a:spcAft>
                <a:spcPts val="0"/>
              </a:spcAft>
              <a:buSzPts val="1700"/>
              <a:buChar char="➔"/>
            </a:pPr>
            <a:r>
              <a:rPr lang="it" sz="1700" dirty="0">
                <a:solidFill>
                  <a:schemeClr val="dk1"/>
                </a:solidFill>
              </a:rPr>
              <a:t>Quality of clusters</a:t>
            </a:r>
            <a:r>
              <a:rPr lang="it" sz="1700" dirty="0"/>
              <a:t> is a key aspect when evaluating the </a:t>
            </a:r>
            <a:r>
              <a:rPr lang="it" sz="1700" i="1" dirty="0"/>
              <a:t>efficiency </a:t>
            </a:r>
            <a:r>
              <a:rPr lang="it" sz="1700" dirty="0"/>
              <a:t>of clustering algorithm and also a research field.</a:t>
            </a:r>
          </a:p>
          <a:p>
            <a:pPr marL="457200" marR="0" lvl="0" indent="-336550" algn="l" rtl="0">
              <a:lnSpc>
                <a:spcPct val="100000"/>
              </a:lnSpc>
              <a:spcBef>
                <a:spcPts val="0"/>
              </a:spcBef>
              <a:spcAft>
                <a:spcPts val="0"/>
              </a:spcAft>
              <a:buSzPts val="1700"/>
              <a:buChar char="➔"/>
            </a:pPr>
            <a:r>
              <a:rPr lang="it" sz="1700" dirty="0"/>
              <a:t>We found concept map as one of the key on the information visualization</a:t>
            </a:r>
          </a:p>
          <a:p>
            <a:pPr marL="457200" marR="0" lvl="0" indent="-336550" algn="l" rtl="0">
              <a:lnSpc>
                <a:spcPct val="100000"/>
              </a:lnSpc>
              <a:spcBef>
                <a:spcPts val="0"/>
              </a:spcBef>
              <a:spcAft>
                <a:spcPts val="0"/>
              </a:spcAft>
              <a:buSzPts val="1700"/>
              <a:buChar char="➔"/>
            </a:pPr>
            <a:r>
              <a:rPr lang="it" sz="1700" dirty="0"/>
              <a:t>PCA was </a:t>
            </a:r>
            <a:r>
              <a:rPr lang="it" sz="1700"/>
              <a:t>a good tool for a comparison between the two algorithms used in this work.</a:t>
            </a:r>
            <a:endParaRPr sz="1700" dirty="0"/>
          </a:p>
          <a:p>
            <a:pPr marL="457200" marR="0" lvl="0" indent="-336550" algn="l" rtl="0">
              <a:lnSpc>
                <a:spcPct val="100000"/>
              </a:lnSpc>
              <a:spcBef>
                <a:spcPts val="1000"/>
              </a:spcBef>
              <a:spcAft>
                <a:spcPts val="0"/>
              </a:spcAft>
              <a:buSzPts val="1700"/>
              <a:buChar char="➔"/>
            </a:pPr>
            <a:endParaRPr sz="1700" dirty="0"/>
          </a:p>
          <a:p>
            <a:pPr marL="0" marR="0" lvl="0" indent="0" algn="l" rtl="0">
              <a:lnSpc>
                <a:spcPct val="100000"/>
              </a:lnSpc>
              <a:spcBef>
                <a:spcPts val="0"/>
              </a:spcBef>
              <a:spcAft>
                <a:spcPts val="0"/>
              </a:spcAft>
              <a:buNone/>
            </a:pPr>
            <a:endParaRPr sz="1700" dirty="0"/>
          </a:p>
        </p:txBody>
      </p:sp>
      <p:sp>
        <p:nvSpPr>
          <p:cNvPr id="228" name="Google Shape;228;p28"/>
          <p:cNvSpPr txBox="1">
            <a:spLocks noGrp="1"/>
          </p:cNvSpPr>
          <p:nvPr>
            <p:ph type="ctrTitle" idx="4294967295"/>
          </p:nvPr>
        </p:nvSpPr>
        <p:spPr>
          <a:xfrm>
            <a:off x="0" y="15477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3500"/>
              <a:t>Conclusions</a:t>
            </a:r>
            <a:endParaRPr sz="3500" b="1" i="0" u="none">
              <a:solidFill>
                <a:srgbClr val="822433"/>
              </a:solidFill>
              <a:latin typeface="Arial"/>
              <a:ea typeface="Arial"/>
              <a:cs typeface="Arial"/>
              <a:sym typeface="Arial"/>
            </a:endParaRPr>
          </a:p>
        </p:txBody>
      </p:sp>
      <p:sp>
        <p:nvSpPr>
          <p:cNvPr id="229" name="Google Shape;229;p28"/>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30" name="Google Shape;230;p28"/>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10</a:t>
            </a:fld>
            <a:endParaRPr sz="2500">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9"/>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37" name="Google Shape;237;p29"/>
          <p:cNvSpPr txBox="1"/>
          <p:nvPr/>
        </p:nvSpPr>
        <p:spPr>
          <a:xfrm>
            <a:off x="462600" y="942000"/>
            <a:ext cx="8218800" cy="35169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SzPts val="1800"/>
              <a:buChar char="➔"/>
            </a:pPr>
            <a:r>
              <a:rPr lang="it" sz="1800" dirty="0"/>
              <a:t>Consider the </a:t>
            </a:r>
            <a:r>
              <a:rPr lang="it" sz="1800" dirty="0">
                <a:solidFill>
                  <a:schemeClr val="dk2"/>
                </a:solidFill>
              </a:rPr>
              <a:t>semantic of hashtags</a:t>
            </a:r>
            <a:r>
              <a:rPr lang="it" sz="1800" dirty="0"/>
              <a:t>: split hashtags considering as features both the hashtag as it is, and splitted </a:t>
            </a:r>
            <a:endParaRPr sz="1800" dirty="0"/>
          </a:p>
          <a:p>
            <a:pPr marL="457200" marR="0" lvl="0" indent="0" algn="l" rtl="0">
              <a:lnSpc>
                <a:spcPct val="100000"/>
              </a:lnSpc>
              <a:spcBef>
                <a:spcPts val="0"/>
              </a:spcBef>
              <a:spcAft>
                <a:spcPts val="0"/>
              </a:spcAft>
              <a:buNone/>
            </a:pPr>
            <a:r>
              <a:rPr lang="it" sz="1600" dirty="0"/>
              <a:t>(</a:t>
            </a:r>
            <a:r>
              <a:rPr lang="it" dirty="0"/>
              <a:t>ex: </a:t>
            </a:r>
            <a:r>
              <a:rPr lang="it" dirty="0">
                <a:latin typeface="Courier New"/>
                <a:ea typeface="Courier New"/>
                <a:cs typeface="Courier New"/>
                <a:sym typeface="Courier New"/>
              </a:rPr>
              <a:t>#PrayForChile</a:t>
            </a:r>
            <a:r>
              <a:rPr lang="it" dirty="0"/>
              <a:t> generates the features ‘</a:t>
            </a:r>
            <a:r>
              <a:rPr lang="it" dirty="0">
                <a:latin typeface="Courier New"/>
                <a:ea typeface="Courier New"/>
                <a:cs typeface="Courier New"/>
                <a:sym typeface="Courier New"/>
              </a:rPr>
              <a:t>prayforchile</a:t>
            </a:r>
            <a:r>
              <a:rPr lang="it" dirty="0"/>
              <a:t>’, ‘</a:t>
            </a:r>
            <a:r>
              <a:rPr lang="it" dirty="0">
                <a:latin typeface="Courier New"/>
                <a:ea typeface="Courier New"/>
                <a:cs typeface="Courier New"/>
                <a:sym typeface="Courier New"/>
              </a:rPr>
              <a:t>pray</a:t>
            </a:r>
            <a:r>
              <a:rPr lang="it" dirty="0"/>
              <a:t>’, ‘</a:t>
            </a:r>
            <a:r>
              <a:rPr lang="it" dirty="0">
                <a:latin typeface="Courier New"/>
                <a:ea typeface="Courier New"/>
                <a:cs typeface="Courier New"/>
                <a:sym typeface="Courier New"/>
              </a:rPr>
              <a:t>for</a:t>
            </a:r>
            <a:r>
              <a:rPr lang="it" dirty="0"/>
              <a:t>’, ‘</a:t>
            </a:r>
            <a:r>
              <a:rPr lang="it" dirty="0">
                <a:latin typeface="Courier New"/>
                <a:ea typeface="Courier New"/>
                <a:cs typeface="Courier New"/>
                <a:sym typeface="Courier New"/>
              </a:rPr>
              <a:t>chile</a:t>
            </a:r>
            <a:r>
              <a:rPr lang="it" dirty="0"/>
              <a:t>’, you’ll increase the vocabulary size, but you’ll get more information</a:t>
            </a:r>
            <a:r>
              <a:rPr lang="it" sz="1600" dirty="0"/>
              <a:t>)</a:t>
            </a:r>
            <a:endParaRPr sz="1600" dirty="0"/>
          </a:p>
          <a:p>
            <a:pPr marL="457200" marR="0" lvl="0" indent="-342900" algn="l" rtl="0">
              <a:lnSpc>
                <a:spcPct val="100000"/>
              </a:lnSpc>
              <a:spcBef>
                <a:spcPts val="1000"/>
              </a:spcBef>
              <a:spcAft>
                <a:spcPts val="0"/>
              </a:spcAft>
              <a:buSzPts val="1800"/>
              <a:buChar char="➔"/>
            </a:pPr>
            <a:r>
              <a:rPr lang="en-US" sz="1800" dirty="0"/>
              <a:t>Consider also </a:t>
            </a:r>
            <a:r>
              <a:rPr lang="en-US" sz="1800" dirty="0">
                <a:solidFill>
                  <a:schemeClr val="dk2"/>
                </a:solidFill>
              </a:rPr>
              <a:t>photos </a:t>
            </a:r>
            <a:r>
              <a:rPr lang="en-US" sz="1800" dirty="0"/>
              <a:t>posted with the tweets for </a:t>
            </a:r>
            <a:r>
              <a:rPr lang="it" sz="1800" dirty="0"/>
              <a:t>visualization and related</a:t>
            </a:r>
            <a:endParaRPr lang="en-US" sz="1800" dirty="0"/>
          </a:p>
          <a:p>
            <a:pPr marL="457200" marR="0" lvl="0" indent="-342900" algn="l" rtl="0">
              <a:lnSpc>
                <a:spcPct val="100000"/>
              </a:lnSpc>
              <a:spcBef>
                <a:spcPts val="1000"/>
              </a:spcBef>
              <a:spcAft>
                <a:spcPts val="0"/>
              </a:spcAft>
              <a:buSzPts val="1800"/>
              <a:buChar char="➔"/>
            </a:pPr>
            <a:r>
              <a:rPr lang="it" sz="1800" dirty="0"/>
              <a:t>Include </a:t>
            </a:r>
            <a:r>
              <a:rPr lang="it" sz="1800" dirty="0">
                <a:solidFill>
                  <a:schemeClr val="dk2"/>
                </a:solidFill>
              </a:rPr>
              <a:t>time distance</a:t>
            </a:r>
            <a:r>
              <a:rPr lang="it" sz="1800" dirty="0"/>
              <a:t> for clustering tweets and visualization</a:t>
            </a:r>
            <a:endParaRPr sz="1800" dirty="0"/>
          </a:p>
          <a:p>
            <a:pPr marL="457200" marR="0" lvl="0" indent="-342900" algn="l" rtl="0">
              <a:lnSpc>
                <a:spcPct val="100000"/>
              </a:lnSpc>
              <a:spcBef>
                <a:spcPts val="1000"/>
              </a:spcBef>
              <a:spcAft>
                <a:spcPts val="0"/>
              </a:spcAft>
              <a:buSzPts val="1800"/>
              <a:buChar char="➔"/>
            </a:pPr>
            <a:r>
              <a:rPr lang="it" sz="1800" dirty="0"/>
              <a:t>Combine burst detection with clustering algorithm for event detection and grouping</a:t>
            </a:r>
            <a:endParaRPr sz="1800" dirty="0"/>
          </a:p>
        </p:txBody>
      </p:sp>
      <p:sp>
        <p:nvSpPr>
          <p:cNvPr id="238" name="Google Shape;238;p29"/>
          <p:cNvSpPr txBox="1">
            <a:spLocks noGrp="1"/>
          </p:cNvSpPr>
          <p:nvPr>
            <p:ph type="ctrTitle" idx="4294967295"/>
          </p:nvPr>
        </p:nvSpPr>
        <p:spPr>
          <a:xfrm>
            <a:off x="0" y="15477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3500"/>
              <a:t>Future works and improvements</a:t>
            </a:r>
            <a:endParaRPr sz="3500" b="1" i="0" u="none">
              <a:solidFill>
                <a:srgbClr val="822433"/>
              </a:solidFill>
              <a:latin typeface="Arial"/>
              <a:ea typeface="Arial"/>
              <a:cs typeface="Arial"/>
              <a:sym typeface="Arial"/>
            </a:endParaRPr>
          </a:p>
        </p:txBody>
      </p:sp>
      <p:sp>
        <p:nvSpPr>
          <p:cNvPr id="239" name="Google Shape;239;p29"/>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40" name="Google Shape;240;p29"/>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11</a:t>
            </a:fld>
            <a:endParaRPr sz="2500">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30"/>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12</a:t>
            </a:fld>
            <a:endParaRPr sz="2500">
              <a:latin typeface="Caveat"/>
              <a:ea typeface="Caveat"/>
              <a:cs typeface="Caveat"/>
              <a:sym typeface="Caveat"/>
            </a:endParaRPr>
          </a:p>
        </p:txBody>
      </p:sp>
      <p:sp>
        <p:nvSpPr>
          <p:cNvPr id="247" name="Google Shape;247;p30"/>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48" name="Google Shape;248;p30"/>
          <p:cNvSpPr txBox="1">
            <a:spLocks noGrp="1"/>
          </p:cNvSpPr>
          <p:nvPr>
            <p:ph type="ctrTitle" idx="4294967295"/>
          </p:nvPr>
        </p:nvSpPr>
        <p:spPr>
          <a:xfrm>
            <a:off x="25850" y="871875"/>
            <a:ext cx="9144000" cy="26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5700" b="0"/>
              <a:t>Thanks </a:t>
            </a:r>
            <a:endParaRPr sz="5700" b="0"/>
          </a:p>
          <a:p>
            <a:pPr marL="0" lvl="0" indent="0" algn="ctr" rtl="0">
              <a:lnSpc>
                <a:spcPct val="100000"/>
              </a:lnSpc>
              <a:spcBef>
                <a:spcPts val="0"/>
              </a:spcBef>
              <a:spcAft>
                <a:spcPts val="0"/>
              </a:spcAft>
              <a:buNone/>
            </a:pPr>
            <a:r>
              <a:rPr lang="it" sz="5700" b="0">
                <a:latin typeface="Caveat"/>
                <a:ea typeface="Caveat"/>
                <a:cs typeface="Caveat"/>
                <a:sym typeface="Caveat"/>
              </a:rPr>
              <a:t>for your </a:t>
            </a:r>
            <a:endParaRPr sz="5700" b="0">
              <a:latin typeface="Caveat"/>
              <a:ea typeface="Caveat"/>
              <a:cs typeface="Caveat"/>
              <a:sym typeface="Caveat"/>
            </a:endParaRPr>
          </a:p>
          <a:p>
            <a:pPr marL="0" lvl="0" indent="0" algn="ctr" rtl="0">
              <a:lnSpc>
                <a:spcPct val="100000"/>
              </a:lnSpc>
              <a:spcBef>
                <a:spcPts val="0"/>
              </a:spcBef>
              <a:spcAft>
                <a:spcPts val="0"/>
              </a:spcAft>
              <a:buNone/>
            </a:pPr>
            <a:r>
              <a:rPr lang="it" sz="5700" b="0"/>
              <a:t>attention!</a:t>
            </a:r>
            <a:endParaRPr sz="5700" b="0" i="0">
              <a:solidFill>
                <a:srgbClr val="822433"/>
              </a:solidFill>
            </a:endParaRPr>
          </a:p>
        </p:txBody>
      </p:sp>
      <p:sp>
        <p:nvSpPr>
          <p:cNvPr id="249" name="Google Shape;249;p30"/>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8"/>
          <p:cNvSpPr txBox="1"/>
          <p:nvPr/>
        </p:nvSpPr>
        <p:spPr>
          <a:xfrm>
            <a:off x="1954212" y="472678"/>
            <a:ext cx="184150" cy="171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93" name="Google Shape;93;p18"/>
          <p:cNvSpPr txBox="1">
            <a:spLocks noGrp="1"/>
          </p:cNvSpPr>
          <p:nvPr>
            <p:ph type="ctrTitle" idx="4294967295"/>
          </p:nvPr>
        </p:nvSpPr>
        <p:spPr>
          <a:xfrm>
            <a:off x="0" y="15477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3500"/>
              <a:t>The Team </a:t>
            </a:r>
            <a:endParaRPr sz="3500" b="1" i="0" u="none">
              <a:solidFill>
                <a:srgbClr val="822433"/>
              </a:solidFill>
              <a:latin typeface="Arial"/>
              <a:ea typeface="Arial"/>
              <a:cs typeface="Arial"/>
              <a:sym typeface="Arial"/>
            </a:endParaRPr>
          </a:p>
        </p:txBody>
      </p:sp>
      <p:sp>
        <p:nvSpPr>
          <p:cNvPr id="94" name="Google Shape;94;p18"/>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95" name="Google Shape;95;p18"/>
          <p:cNvSpPr txBox="1"/>
          <p:nvPr/>
        </p:nvSpPr>
        <p:spPr>
          <a:xfrm>
            <a:off x="1469575" y="1529425"/>
            <a:ext cx="6674400" cy="1861500"/>
          </a:xfrm>
          <a:prstGeom prst="rect">
            <a:avLst/>
          </a:prstGeom>
          <a:noFill/>
          <a:ln>
            <a:noFill/>
          </a:ln>
        </p:spPr>
        <p:txBody>
          <a:bodyPr spcFirstLastPara="1" wrap="square" lIns="91425" tIns="91425" rIns="91425" bIns="91425" anchor="t" anchorCtr="0">
            <a:noAutofit/>
          </a:bodyPr>
          <a:lstStyle/>
          <a:p>
            <a:pPr marL="457200" lvl="0" indent="-400050" algn="l" rtl="0">
              <a:lnSpc>
                <a:spcPct val="150000"/>
              </a:lnSpc>
              <a:spcBef>
                <a:spcPts val="0"/>
              </a:spcBef>
              <a:spcAft>
                <a:spcPts val="0"/>
              </a:spcAft>
              <a:buSzPts val="2700"/>
              <a:buFont typeface="Caveat"/>
              <a:buChar char="➢"/>
            </a:pPr>
            <a:r>
              <a:rPr lang="it" sz="2700" dirty="0">
                <a:latin typeface="Caveat"/>
                <a:ea typeface="Caveat"/>
                <a:cs typeface="Caveat"/>
                <a:sym typeface="Caveat"/>
              </a:rPr>
              <a:t>David Guzman -&gt; 1909580</a:t>
            </a:r>
          </a:p>
          <a:p>
            <a:pPr marL="457200" lvl="0" indent="-400050" algn="l" rtl="0">
              <a:lnSpc>
                <a:spcPct val="150000"/>
              </a:lnSpc>
              <a:spcBef>
                <a:spcPts val="0"/>
              </a:spcBef>
              <a:spcAft>
                <a:spcPts val="0"/>
              </a:spcAft>
              <a:buSzPts val="2700"/>
              <a:buFont typeface="Caveat"/>
              <a:buChar char="➢"/>
            </a:pPr>
            <a:r>
              <a:rPr lang="it" sz="2700" dirty="0">
                <a:latin typeface="Caveat"/>
                <a:ea typeface="Caveat"/>
                <a:cs typeface="Caveat"/>
                <a:sym typeface="Caveat"/>
              </a:rPr>
              <a:t>Hamza Bouzidi -&gt; 1909250</a:t>
            </a:r>
          </a:p>
          <a:p>
            <a:pPr marL="457200" lvl="0" indent="-400050" algn="l" rtl="0">
              <a:lnSpc>
                <a:spcPct val="150000"/>
              </a:lnSpc>
              <a:spcBef>
                <a:spcPts val="0"/>
              </a:spcBef>
              <a:spcAft>
                <a:spcPts val="0"/>
              </a:spcAft>
              <a:buSzPts val="2700"/>
              <a:buFont typeface="Caveat"/>
              <a:buChar char="➢"/>
            </a:pPr>
            <a:endParaRPr sz="2700" dirty="0"/>
          </a:p>
        </p:txBody>
      </p:sp>
      <p:cxnSp>
        <p:nvCxnSpPr>
          <p:cNvPr id="96" name="Google Shape;96;p18"/>
          <p:cNvCxnSpPr/>
          <p:nvPr/>
        </p:nvCxnSpPr>
        <p:spPr>
          <a:xfrm>
            <a:off x="318400" y="1481825"/>
            <a:ext cx="84867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18"/>
          <p:cNvCxnSpPr/>
          <p:nvPr/>
        </p:nvCxnSpPr>
        <p:spPr>
          <a:xfrm>
            <a:off x="318400" y="3539225"/>
            <a:ext cx="8486700" cy="0"/>
          </a:xfrm>
          <a:prstGeom prst="straightConnector1">
            <a:avLst/>
          </a:prstGeom>
          <a:noFill/>
          <a:ln w="9525" cap="flat" cmpd="sng">
            <a:solidFill>
              <a:schemeClr val="dk2"/>
            </a:solidFill>
            <a:prstDash val="solid"/>
            <a:round/>
            <a:headEnd type="none" w="med" len="med"/>
            <a:tailEnd type="none" w="med" len="med"/>
          </a:ln>
        </p:spPr>
      </p:cxnSp>
      <p:sp>
        <p:nvSpPr>
          <p:cNvPr id="98" name="Google Shape;98;p18"/>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2</a:t>
            </a:fld>
            <a:endParaRPr sz="25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05" name="Google Shape;105;p19"/>
          <p:cNvSpPr txBox="1">
            <a:spLocks noGrp="1"/>
          </p:cNvSpPr>
          <p:nvPr>
            <p:ph type="ctrTitle" idx="4294967295"/>
          </p:nvPr>
        </p:nvSpPr>
        <p:spPr>
          <a:xfrm>
            <a:off x="0" y="15477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3500"/>
              <a:t>Motivations</a:t>
            </a:r>
            <a:endParaRPr sz="3500" b="1" i="0" u="none">
              <a:solidFill>
                <a:srgbClr val="822433"/>
              </a:solidFill>
              <a:latin typeface="Arial"/>
              <a:ea typeface="Arial"/>
              <a:cs typeface="Arial"/>
              <a:sym typeface="Arial"/>
            </a:endParaRPr>
          </a:p>
        </p:txBody>
      </p:sp>
      <p:sp>
        <p:nvSpPr>
          <p:cNvPr id="106" name="Google Shape;106;p19"/>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107" name="Google Shape;107;p19"/>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3</a:t>
            </a:fld>
            <a:endParaRPr sz="2500">
              <a:latin typeface="Caveat"/>
              <a:ea typeface="Caveat"/>
              <a:cs typeface="Caveat"/>
              <a:sym typeface="Caveat"/>
            </a:endParaRPr>
          </a:p>
        </p:txBody>
      </p:sp>
      <p:sp>
        <p:nvSpPr>
          <p:cNvPr id="108" name="Google Shape;108;p19"/>
          <p:cNvSpPr txBox="1"/>
          <p:nvPr/>
        </p:nvSpPr>
        <p:spPr>
          <a:xfrm>
            <a:off x="556775" y="578575"/>
            <a:ext cx="8051400" cy="139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it" sz="2600">
                <a:latin typeface="Caveat"/>
                <a:ea typeface="Caveat"/>
                <a:cs typeface="Caveat"/>
                <a:sym typeface="Caveat"/>
              </a:rPr>
              <a:t>Reference paper:</a:t>
            </a:r>
            <a:endParaRPr sz="2600">
              <a:latin typeface="Caveat"/>
              <a:ea typeface="Caveat"/>
              <a:cs typeface="Caveat"/>
              <a:sym typeface="Caveat"/>
            </a:endParaRPr>
          </a:p>
          <a:p>
            <a:pPr marL="0" marR="0" lvl="0" indent="0" algn="l" rtl="0">
              <a:lnSpc>
                <a:spcPct val="100000"/>
              </a:lnSpc>
              <a:spcBef>
                <a:spcPts val="0"/>
              </a:spcBef>
              <a:spcAft>
                <a:spcPts val="0"/>
              </a:spcAft>
              <a:buClr>
                <a:srgbClr val="000000"/>
              </a:buClr>
              <a:buSzPts val="2200"/>
              <a:buFont typeface="Arial"/>
              <a:buNone/>
            </a:pPr>
            <a:r>
              <a:rPr lang="it" sz="1300">
                <a:latin typeface="Catamaran"/>
                <a:ea typeface="Catamaran"/>
                <a:cs typeface="Catamaran"/>
                <a:sym typeface="Catamaran"/>
              </a:rPr>
              <a:t>J. Yin, A. Lampert, M. Cameron, B. Robinson and R. Power, "</a:t>
            </a:r>
            <a:r>
              <a:rPr lang="it" sz="1500" b="1" i="1">
                <a:latin typeface="Catamaran"/>
                <a:ea typeface="Catamaran"/>
                <a:cs typeface="Catamaran"/>
                <a:sym typeface="Catamaran"/>
              </a:rPr>
              <a:t>Using Social Media to Enhance Emergency Situation Awareness</a:t>
            </a:r>
            <a:r>
              <a:rPr lang="it" sz="1300">
                <a:latin typeface="Catamaran"/>
                <a:ea typeface="Catamaran"/>
                <a:cs typeface="Catamaran"/>
                <a:sym typeface="Catamaran"/>
              </a:rPr>
              <a:t>," in IEEE Intelligent Systems, vol. 27, no. 6, pp. 52-59, Nov.-Dec. 2012, doi: 10.1109/MIS.2012.6.</a:t>
            </a:r>
            <a:endParaRPr sz="1300">
              <a:latin typeface="Catamaran"/>
              <a:ea typeface="Catamaran"/>
              <a:cs typeface="Catamaran"/>
              <a:sym typeface="Catamaran"/>
            </a:endParaRPr>
          </a:p>
          <a:p>
            <a:pPr marL="0" lvl="0" indent="0" algn="l" rtl="0">
              <a:spcBef>
                <a:spcPts val="1000"/>
              </a:spcBef>
              <a:spcAft>
                <a:spcPts val="0"/>
              </a:spcAft>
              <a:buClr>
                <a:srgbClr val="000000"/>
              </a:buClr>
              <a:buSzPts val="2200"/>
              <a:buFont typeface="Arial"/>
              <a:buNone/>
            </a:pPr>
            <a:r>
              <a:rPr lang="it" sz="2600">
                <a:latin typeface="Caveat"/>
                <a:ea typeface="Caveat"/>
                <a:cs typeface="Caveat"/>
                <a:sym typeface="Caveat"/>
              </a:rPr>
              <a:t>Motivation and goals:</a:t>
            </a:r>
            <a:endParaRPr sz="2600">
              <a:latin typeface="Caveat"/>
              <a:ea typeface="Caveat"/>
              <a:cs typeface="Caveat"/>
              <a:sym typeface="Caveat"/>
            </a:endParaRPr>
          </a:p>
          <a:p>
            <a:pPr marL="0" lvl="0" indent="0" algn="l" rtl="0">
              <a:spcBef>
                <a:spcPts val="0"/>
              </a:spcBef>
              <a:spcAft>
                <a:spcPts val="0"/>
              </a:spcAft>
              <a:buNone/>
            </a:pPr>
            <a:endParaRPr sz="1300"/>
          </a:p>
        </p:txBody>
      </p:sp>
      <p:pic>
        <p:nvPicPr>
          <p:cNvPr id="109" name="Google Shape;109;p19"/>
          <p:cNvPicPr preferRelativeResize="0"/>
          <p:nvPr/>
        </p:nvPicPr>
        <p:blipFill>
          <a:blip r:embed="rId3">
            <a:alphaModFix/>
          </a:blip>
          <a:stretch>
            <a:fillRect/>
          </a:stretch>
        </p:blipFill>
        <p:spPr>
          <a:xfrm>
            <a:off x="3015800" y="2487488"/>
            <a:ext cx="2419350" cy="2009775"/>
          </a:xfrm>
          <a:prstGeom prst="rect">
            <a:avLst/>
          </a:prstGeom>
          <a:noFill/>
          <a:ln>
            <a:noFill/>
          </a:ln>
        </p:spPr>
      </p:pic>
      <p:sp>
        <p:nvSpPr>
          <p:cNvPr id="110" name="Google Shape;110;p19"/>
          <p:cNvSpPr txBox="1"/>
          <p:nvPr/>
        </p:nvSpPr>
        <p:spPr>
          <a:xfrm>
            <a:off x="214275" y="2779925"/>
            <a:ext cx="2419500" cy="17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t>tweets </a:t>
            </a:r>
            <a:r>
              <a:rPr lang="it" sz="1600"/>
              <a:t>during crisis</a:t>
            </a:r>
            <a:endParaRPr sz="1600"/>
          </a:p>
          <a:p>
            <a:pPr marL="457200" lvl="0" indent="-311150" algn="l" rtl="0">
              <a:spcBef>
                <a:spcPts val="0"/>
              </a:spcBef>
              <a:spcAft>
                <a:spcPts val="0"/>
              </a:spcAft>
              <a:buClr>
                <a:srgbClr val="666666"/>
              </a:buClr>
              <a:buSzPts val="1300"/>
              <a:buChar char="+"/>
            </a:pPr>
            <a:r>
              <a:rPr lang="it" sz="1300">
                <a:solidFill>
                  <a:srgbClr val="666666"/>
                </a:solidFill>
              </a:rPr>
              <a:t>ubiquity</a:t>
            </a:r>
            <a:endParaRPr sz="1300">
              <a:solidFill>
                <a:srgbClr val="666666"/>
              </a:solidFill>
            </a:endParaRPr>
          </a:p>
          <a:p>
            <a:pPr marL="457200" lvl="0" indent="-311150" algn="l" rtl="0">
              <a:spcBef>
                <a:spcPts val="0"/>
              </a:spcBef>
              <a:spcAft>
                <a:spcPts val="0"/>
              </a:spcAft>
              <a:buClr>
                <a:srgbClr val="666666"/>
              </a:buClr>
              <a:buSzPts val="1300"/>
              <a:buChar char="+"/>
            </a:pPr>
            <a:r>
              <a:rPr lang="it" sz="1300">
                <a:solidFill>
                  <a:srgbClr val="666666"/>
                </a:solidFill>
              </a:rPr>
              <a:t>communication rapidity</a:t>
            </a:r>
            <a:endParaRPr sz="1300">
              <a:solidFill>
                <a:srgbClr val="666666"/>
              </a:solidFill>
            </a:endParaRPr>
          </a:p>
          <a:p>
            <a:pPr marL="457200" lvl="0" indent="-311150" algn="l" rtl="0">
              <a:spcBef>
                <a:spcPts val="0"/>
              </a:spcBef>
              <a:spcAft>
                <a:spcPts val="0"/>
              </a:spcAft>
              <a:buClr>
                <a:srgbClr val="666666"/>
              </a:buClr>
              <a:buSzPts val="1300"/>
              <a:buChar char="+"/>
            </a:pPr>
            <a:r>
              <a:rPr lang="it" sz="1300">
                <a:solidFill>
                  <a:srgbClr val="666666"/>
                </a:solidFill>
              </a:rPr>
              <a:t>cross-platform accessibility</a:t>
            </a:r>
            <a:endParaRPr sz="1300">
              <a:solidFill>
                <a:srgbClr val="666666"/>
              </a:solidFill>
            </a:endParaRPr>
          </a:p>
          <a:p>
            <a:pPr marL="457200" lvl="0" indent="-311150" algn="l" rtl="0">
              <a:spcBef>
                <a:spcPts val="0"/>
              </a:spcBef>
              <a:spcAft>
                <a:spcPts val="0"/>
              </a:spcAft>
              <a:buClr>
                <a:srgbClr val="666666"/>
              </a:buClr>
              <a:buSzPts val="1300"/>
              <a:buChar char="+"/>
            </a:pPr>
            <a:r>
              <a:rPr lang="it" sz="1300">
                <a:solidFill>
                  <a:srgbClr val="666666"/>
                </a:solidFill>
              </a:rPr>
              <a:t>real-time nature</a:t>
            </a:r>
            <a:endParaRPr sz="1300">
              <a:solidFill>
                <a:srgbClr val="666666"/>
              </a:solidFill>
            </a:endParaRPr>
          </a:p>
        </p:txBody>
      </p:sp>
      <p:cxnSp>
        <p:nvCxnSpPr>
          <p:cNvPr id="111" name="Google Shape;111;p19"/>
          <p:cNvCxnSpPr/>
          <p:nvPr/>
        </p:nvCxnSpPr>
        <p:spPr>
          <a:xfrm>
            <a:off x="2121275" y="3026325"/>
            <a:ext cx="953400" cy="0"/>
          </a:xfrm>
          <a:prstGeom prst="straightConnector1">
            <a:avLst/>
          </a:prstGeom>
          <a:noFill/>
          <a:ln w="19050" cap="flat" cmpd="sng">
            <a:solidFill>
              <a:srgbClr val="000000"/>
            </a:solidFill>
            <a:prstDash val="solid"/>
            <a:round/>
            <a:headEnd type="none" w="med" len="med"/>
            <a:tailEnd type="triangle" w="med" len="med"/>
          </a:ln>
        </p:spPr>
      </p:cxnSp>
      <p:sp>
        <p:nvSpPr>
          <p:cNvPr id="112" name="Google Shape;112;p19"/>
          <p:cNvSpPr txBox="1"/>
          <p:nvPr/>
        </p:nvSpPr>
        <p:spPr>
          <a:xfrm>
            <a:off x="3226850" y="1937934"/>
            <a:ext cx="1960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NLP, ML, Data Mining</a:t>
            </a:r>
            <a:endParaRPr/>
          </a:p>
        </p:txBody>
      </p:sp>
      <p:cxnSp>
        <p:nvCxnSpPr>
          <p:cNvPr id="113" name="Google Shape;113;p19"/>
          <p:cNvCxnSpPr/>
          <p:nvPr/>
        </p:nvCxnSpPr>
        <p:spPr>
          <a:xfrm>
            <a:off x="4207250" y="2253975"/>
            <a:ext cx="0" cy="311700"/>
          </a:xfrm>
          <a:prstGeom prst="straightConnector1">
            <a:avLst/>
          </a:prstGeom>
          <a:noFill/>
          <a:ln w="19050" cap="flat" cmpd="sng">
            <a:solidFill>
              <a:srgbClr val="000000"/>
            </a:solidFill>
            <a:prstDash val="solid"/>
            <a:round/>
            <a:headEnd type="none" w="med" len="med"/>
            <a:tailEnd type="triangle" w="med" len="med"/>
          </a:ln>
        </p:spPr>
      </p:cxnSp>
      <p:cxnSp>
        <p:nvCxnSpPr>
          <p:cNvPr id="114" name="Google Shape;114;p19"/>
          <p:cNvCxnSpPr/>
          <p:nvPr/>
        </p:nvCxnSpPr>
        <p:spPr>
          <a:xfrm>
            <a:off x="5474075" y="3021948"/>
            <a:ext cx="953400" cy="0"/>
          </a:xfrm>
          <a:prstGeom prst="straightConnector1">
            <a:avLst/>
          </a:prstGeom>
          <a:noFill/>
          <a:ln w="19050" cap="flat" cmpd="sng">
            <a:solidFill>
              <a:srgbClr val="000000"/>
            </a:solidFill>
            <a:prstDash val="solid"/>
            <a:round/>
            <a:headEnd type="none" w="med" len="med"/>
            <a:tailEnd type="triangle" w="med" len="med"/>
          </a:ln>
        </p:spPr>
      </p:cxnSp>
      <p:sp>
        <p:nvSpPr>
          <p:cNvPr id="115" name="Google Shape;115;p19"/>
          <p:cNvSpPr txBox="1"/>
          <p:nvPr/>
        </p:nvSpPr>
        <p:spPr>
          <a:xfrm>
            <a:off x="6386475" y="2779925"/>
            <a:ext cx="2419500" cy="17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t>knowledge </a:t>
            </a:r>
            <a:r>
              <a:rPr lang="it" sz="1600"/>
              <a:t>for emergency response</a:t>
            </a:r>
            <a:endParaRPr sz="1600"/>
          </a:p>
          <a:p>
            <a:pPr marL="457200" lvl="0" indent="-311150" algn="l" rtl="0">
              <a:spcBef>
                <a:spcPts val="0"/>
              </a:spcBef>
              <a:spcAft>
                <a:spcPts val="0"/>
              </a:spcAft>
              <a:buClr>
                <a:srgbClr val="666666"/>
              </a:buClr>
              <a:buSzPts val="1300"/>
              <a:buChar char="➔"/>
            </a:pPr>
            <a:r>
              <a:rPr lang="it" sz="1300">
                <a:solidFill>
                  <a:srgbClr val="666666"/>
                </a:solidFill>
              </a:rPr>
              <a:t>emergency management</a:t>
            </a:r>
            <a:endParaRPr sz="1300">
              <a:solidFill>
                <a:srgbClr val="666666"/>
              </a:solidFill>
            </a:endParaRPr>
          </a:p>
          <a:p>
            <a:pPr marL="457200" lvl="0" indent="-311150" algn="l" rtl="0">
              <a:spcBef>
                <a:spcPts val="0"/>
              </a:spcBef>
              <a:spcAft>
                <a:spcPts val="0"/>
              </a:spcAft>
              <a:buClr>
                <a:srgbClr val="666666"/>
              </a:buClr>
              <a:buSzPts val="1300"/>
              <a:buChar char="➔"/>
            </a:pPr>
            <a:r>
              <a:rPr lang="it" sz="1300">
                <a:solidFill>
                  <a:srgbClr val="666666"/>
                </a:solidFill>
              </a:rPr>
              <a:t>crisis coordination</a:t>
            </a:r>
            <a:endParaRPr sz="1300">
              <a:solidFill>
                <a:srgbClr val="666666"/>
              </a:solidFill>
            </a:endParaRPr>
          </a:p>
          <a:p>
            <a:pPr marL="457200" lvl="0" indent="-311150" algn="l" rtl="0">
              <a:spcBef>
                <a:spcPts val="0"/>
              </a:spcBef>
              <a:spcAft>
                <a:spcPts val="0"/>
              </a:spcAft>
              <a:buClr>
                <a:srgbClr val="666666"/>
              </a:buClr>
              <a:buSzPts val="1300"/>
              <a:buChar char="➔"/>
            </a:pPr>
            <a:r>
              <a:rPr lang="it" sz="1300">
                <a:solidFill>
                  <a:srgbClr val="666666"/>
                </a:solidFill>
              </a:rPr>
              <a:t>decision making</a:t>
            </a:r>
            <a:endParaRPr sz="1300">
              <a:solidFill>
                <a:srgbClr val="666666"/>
              </a:solidFill>
            </a:endParaRPr>
          </a:p>
        </p:txBody>
      </p:sp>
      <p:grpSp>
        <p:nvGrpSpPr>
          <p:cNvPr id="116" name="Google Shape;116;p19"/>
          <p:cNvGrpSpPr/>
          <p:nvPr/>
        </p:nvGrpSpPr>
        <p:grpSpPr>
          <a:xfrm>
            <a:off x="6808750" y="2013950"/>
            <a:ext cx="272898" cy="833100"/>
            <a:chOff x="6808750" y="2242550"/>
            <a:chExt cx="272898" cy="833100"/>
          </a:xfrm>
        </p:grpSpPr>
        <p:cxnSp>
          <p:nvCxnSpPr>
            <p:cNvPr id="117" name="Google Shape;117;p19"/>
            <p:cNvCxnSpPr/>
            <p:nvPr/>
          </p:nvCxnSpPr>
          <p:spPr>
            <a:xfrm rot="10800000">
              <a:off x="6808750" y="2242550"/>
              <a:ext cx="0" cy="833100"/>
            </a:xfrm>
            <a:prstGeom prst="straightConnector1">
              <a:avLst/>
            </a:prstGeom>
            <a:noFill/>
            <a:ln w="19050" cap="flat" cmpd="sng">
              <a:solidFill>
                <a:srgbClr val="434343"/>
              </a:solidFill>
              <a:prstDash val="solid"/>
              <a:round/>
              <a:headEnd type="none" w="med" len="med"/>
              <a:tailEnd type="none" w="med" len="med"/>
            </a:ln>
          </p:spPr>
        </p:cxnSp>
        <p:cxnSp>
          <p:nvCxnSpPr>
            <p:cNvPr id="118" name="Google Shape;118;p19"/>
            <p:cNvCxnSpPr/>
            <p:nvPr/>
          </p:nvCxnSpPr>
          <p:spPr>
            <a:xfrm>
              <a:off x="6813148" y="2242725"/>
              <a:ext cx="268500" cy="0"/>
            </a:xfrm>
            <a:prstGeom prst="straightConnector1">
              <a:avLst/>
            </a:prstGeom>
            <a:noFill/>
            <a:ln w="19050" cap="flat" cmpd="sng">
              <a:solidFill>
                <a:srgbClr val="434343"/>
              </a:solidFill>
              <a:prstDash val="solid"/>
              <a:round/>
              <a:headEnd type="none" w="med" len="med"/>
              <a:tailEnd type="triangle" w="med" len="med"/>
            </a:ln>
          </p:spPr>
        </p:cxnSp>
      </p:grpSp>
      <p:sp>
        <p:nvSpPr>
          <p:cNvPr id="119" name="Google Shape;119;p19"/>
          <p:cNvSpPr txBox="1"/>
          <p:nvPr/>
        </p:nvSpPr>
        <p:spPr>
          <a:xfrm>
            <a:off x="6996075" y="1713125"/>
            <a:ext cx="2140500" cy="13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500" b="1" dirty="0">
                <a:solidFill>
                  <a:schemeClr val="dk2"/>
                </a:solidFill>
              </a:rPr>
              <a:t>&gt; SITUATION AWARENESS</a:t>
            </a:r>
            <a:endParaRPr sz="1500" dirty="0">
              <a:solidFill>
                <a:schemeClr val="dk2"/>
              </a:solidFill>
            </a:endParaRPr>
          </a:p>
          <a:p>
            <a:pPr marL="0" lvl="0" indent="0" algn="l" rtl="0">
              <a:spcBef>
                <a:spcPts val="0"/>
              </a:spcBef>
              <a:spcAft>
                <a:spcPts val="0"/>
              </a:spcAft>
              <a:buNone/>
            </a:pPr>
            <a:r>
              <a:rPr lang="it" sz="1200" dirty="0">
                <a:solidFill>
                  <a:srgbClr val="666666"/>
                </a:solidFill>
              </a:rPr>
              <a:t>(perception + comprehension + projection)</a:t>
            </a:r>
            <a:endParaRPr sz="1200" dirty="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4"/>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9" name="Google Shape;179;p24"/>
          <p:cNvSpPr txBox="1">
            <a:spLocks noGrp="1"/>
          </p:cNvSpPr>
          <p:nvPr>
            <p:ph type="ctrTitle" idx="4294967295"/>
          </p:nvPr>
        </p:nvSpPr>
        <p:spPr>
          <a:xfrm>
            <a:off x="0" y="237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Online Clustering: </a:t>
            </a:r>
            <a:r>
              <a:rPr lang="it" sz="3500" dirty="0"/>
              <a:t>Description</a:t>
            </a:r>
            <a:endParaRPr sz="3500" b="0" i="0" u="none" dirty="0">
              <a:solidFill>
                <a:srgbClr val="822433"/>
              </a:solidFill>
            </a:endParaRPr>
          </a:p>
        </p:txBody>
      </p:sp>
      <p:sp>
        <p:nvSpPr>
          <p:cNvPr id="180" name="Google Shape;180;p24"/>
          <p:cNvSpPr txBox="1">
            <a:spLocks noGrp="1"/>
          </p:cNvSpPr>
          <p:nvPr>
            <p:ph type="sldNum" idx="12"/>
          </p:nvPr>
        </p:nvSpPr>
        <p:spPr>
          <a:xfrm>
            <a:off x="12954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181" name="Google Shape;181;p24"/>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4</a:t>
            </a:fld>
            <a:endParaRPr sz="2500">
              <a:latin typeface="Caveat"/>
              <a:ea typeface="Caveat"/>
              <a:cs typeface="Caveat"/>
              <a:sym typeface="Caveat"/>
            </a:endParaRPr>
          </a:p>
        </p:txBody>
      </p:sp>
      <p:sp>
        <p:nvSpPr>
          <p:cNvPr id="182" name="Google Shape;182;p24"/>
          <p:cNvSpPr txBox="1"/>
          <p:nvPr/>
        </p:nvSpPr>
        <p:spPr>
          <a:xfrm>
            <a:off x="289900" y="771725"/>
            <a:ext cx="4235700" cy="368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2800">
                <a:latin typeface="Caveat"/>
                <a:ea typeface="Caveat"/>
                <a:cs typeface="Caveat"/>
                <a:sym typeface="Caveat"/>
              </a:rPr>
              <a:t>Dataset and ground truth:</a:t>
            </a:r>
            <a:endParaRPr sz="2800">
              <a:latin typeface="Caveat"/>
              <a:ea typeface="Caveat"/>
              <a:cs typeface="Caveat"/>
              <a:sym typeface="Caveat"/>
            </a:endParaRPr>
          </a:p>
          <a:p>
            <a:pPr marL="457200" lvl="0" indent="-323850" algn="l" rtl="0">
              <a:spcBef>
                <a:spcPts val="0"/>
              </a:spcBef>
              <a:spcAft>
                <a:spcPts val="0"/>
              </a:spcAft>
              <a:buSzPts val="1500"/>
              <a:buChar char="-"/>
            </a:pPr>
            <a:r>
              <a:rPr lang="it" sz="1500"/>
              <a:t>.csv extracted from </a:t>
            </a:r>
            <a:r>
              <a:rPr lang="it" sz="1500" b="1" u="sng">
                <a:solidFill>
                  <a:schemeClr val="hlink"/>
                </a:solidFill>
                <a:hlinkClick r:id="rId3"/>
              </a:rPr>
              <a:t>CrisisNLP</a:t>
            </a:r>
            <a:r>
              <a:rPr lang="it" sz="1500"/>
              <a:t> </a:t>
            </a:r>
            <a:endParaRPr sz="1500"/>
          </a:p>
          <a:p>
            <a:pPr marL="457200" lvl="0" indent="-323850" algn="l" rtl="0">
              <a:spcBef>
                <a:spcPts val="0"/>
              </a:spcBef>
              <a:spcAft>
                <a:spcPts val="0"/>
              </a:spcAft>
              <a:buSzPts val="1500"/>
              <a:buChar char="-"/>
            </a:pPr>
            <a:r>
              <a:rPr lang="it" sz="1500"/>
              <a:t>human-labeled tweets</a:t>
            </a:r>
            <a:endParaRPr sz="1500"/>
          </a:p>
          <a:p>
            <a:pPr marL="457200" lvl="0" indent="-323850" algn="l" rtl="0">
              <a:spcBef>
                <a:spcPts val="0"/>
              </a:spcBef>
              <a:spcAft>
                <a:spcPts val="0"/>
              </a:spcAft>
              <a:buSzPts val="1500"/>
              <a:buChar char="-"/>
            </a:pPr>
            <a:r>
              <a:rPr lang="it" sz="1500"/>
              <a:t>3000 tweets related to natural disasters</a:t>
            </a:r>
            <a:endParaRPr sz="1500"/>
          </a:p>
          <a:p>
            <a:pPr marL="457200" lvl="0" indent="-323850" algn="l" rtl="0">
              <a:spcBef>
                <a:spcPts val="0"/>
              </a:spcBef>
              <a:spcAft>
                <a:spcPts val="0"/>
              </a:spcAft>
              <a:buSzPts val="1500"/>
              <a:buChar char="-"/>
            </a:pPr>
            <a:r>
              <a:rPr lang="it" sz="1500"/>
              <a:t>Earthquake, Hurricane, Volcano, MERS, Typhon, Cyclone, Airplane disaster</a:t>
            </a:r>
            <a:endParaRPr sz="1500"/>
          </a:p>
          <a:p>
            <a:pPr marL="0" lvl="0" indent="0" algn="l" rtl="0">
              <a:spcBef>
                <a:spcPts val="0"/>
              </a:spcBef>
              <a:spcAft>
                <a:spcPts val="0"/>
              </a:spcAft>
              <a:buNone/>
            </a:pPr>
            <a:endParaRPr sz="1500"/>
          </a:p>
          <a:p>
            <a:pPr marL="0" marR="0" lvl="0" indent="0" algn="l" rtl="0">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Assumptions and simplifications:</a:t>
            </a:r>
            <a:endParaRPr sz="1500"/>
          </a:p>
          <a:p>
            <a:pPr marL="457200" lvl="0" indent="-323850" algn="l" rtl="0">
              <a:spcBef>
                <a:spcPts val="0"/>
              </a:spcBef>
              <a:spcAft>
                <a:spcPts val="0"/>
              </a:spcAft>
              <a:buSzPts val="1500"/>
              <a:buChar char="-"/>
            </a:pPr>
            <a:r>
              <a:rPr lang="it" sz="1500"/>
              <a:t>No time distance between tweets.</a:t>
            </a:r>
            <a:endParaRPr sz="1500"/>
          </a:p>
          <a:p>
            <a:pPr marL="457200" marR="0" lvl="0" indent="-323850" algn="l" rtl="0">
              <a:lnSpc>
                <a:spcPct val="100000"/>
              </a:lnSpc>
              <a:spcBef>
                <a:spcPts val="0"/>
              </a:spcBef>
              <a:spcAft>
                <a:spcPts val="0"/>
              </a:spcAft>
              <a:buSzPts val="1500"/>
              <a:buChar char="-"/>
            </a:pPr>
            <a:r>
              <a:rPr lang="it" sz="1500"/>
              <a:t>No prefiltering of unimportant tweets (No usage of burst-detection)</a:t>
            </a:r>
            <a:endParaRPr sz="1500"/>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000000"/>
              </a:buClr>
              <a:buSzPts val="2200"/>
              <a:buFont typeface="Arial"/>
              <a:buNone/>
            </a:pPr>
            <a:endParaRPr sz="1500"/>
          </a:p>
        </p:txBody>
      </p:sp>
      <p:sp>
        <p:nvSpPr>
          <p:cNvPr id="183" name="Google Shape;183;p24"/>
          <p:cNvSpPr txBox="1"/>
          <p:nvPr/>
        </p:nvSpPr>
        <p:spPr>
          <a:xfrm>
            <a:off x="4713775" y="695525"/>
            <a:ext cx="4235700" cy="368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About the model:</a:t>
            </a:r>
            <a:endParaRPr sz="2800">
              <a:latin typeface="Caveat"/>
              <a:ea typeface="Caveat"/>
              <a:cs typeface="Caveat"/>
              <a:sym typeface="Caveat"/>
            </a:endParaRPr>
          </a:p>
          <a:p>
            <a:pPr marL="457200" lvl="0" indent="-323850" algn="l" rtl="0">
              <a:spcBef>
                <a:spcPts val="0"/>
              </a:spcBef>
              <a:spcAft>
                <a:spcPts val="0"/>
              </a:spcAft>
              <a:buSzPts val="1500"/>
              <a:buChar char="-"/>
            </a:pPr>
            <a:r>
              <a:rPr lang="it" sz="1500"/>
              <a:t>Text preprocessing (tokenization, stop words, remove of frequent words, etc)</a:t>
            </a:r>
            <a:endParaRPr sz="1500"/>
          </a:p>
          <a:p>
            <a:pPr marL="457200" lvl="0" indent="-323850" algn="l" rtl="0">
              <a:spcBef>
                <a:spcPts val="0"/>
              </a:spcBef>
              <a:spcAft>
                <a:spcPts val="0"/>
              </a:spcAft>
              <a:buSzPts val="1500"/>
              <a:buChar char="-"/>
            </a:pPr>
            <a:r>
              <a:rPr lang="it" sz="1500"/>
              <a:t>Tf-idf representation of the tweets using </a:t>
            </a:r>
            <a:r>
              <a:rPr lang="it" sz="1500" i="1"/>
              <a:t>tf-idf vectorizer</a:t>
            </a:r>
            <a:endParaRPr i="1"/>
          </a:p>
          <a:p>
            <a:pPr marL="457200" lvl="0" indent="-323850" algn="l" rtl="0">
              <a:spcBef>
                <a:spcPts val="0"/>
              </a:spcBef>
              <a:spcAft>
                <a:spcPts val="0"/>
              </a:spcAft>
              <a:buSzPts val="1500"/>
              <a:buChar char="-"/>
            </a:pPr>
            <a:r>
              <a:rPr lang="it" sz="1500"/>
              <a:t>Online incremental clustering</a:t>
            </a:r>
            <a:endParaRPr sz="1500"/>
          </a:p>
          <a:p>
            <a:pPr marL="457200" lvl="0" indent="-323850" algn="l" rtl="0">
              <a:spcBef>
                <a:spcPts val="0"/>
              </a:spcBef>
              <a:spcAft>
                <a:spcPts val="0"/>
              </a:spcAft>
              <a:buSzPts val="1500"/>
              <a:buChar char="-"/>
            </a:pPr>
            <a:r>
              <a:rPr lang="it" sz="1500"/>
              <a:t>Similarity measures: </a:t>
            </a:r>
            <a:r>
              <a:rPr lang="it" sz="1500" i="1"/>
              <a:t>cosine </a:t>
            </a:r>
            <a:r>
              <a:rPr lang="it" sz="1500"/>
              <a:t>and </a:t>
            </a:r>
            <a:r>
              <a:rPr lang="it" sz="1500" i="1"/>
              <a:t>jaccard coefficient</a:t>
            </a:r>
            <a:endParaRPr sz="1500" i="1"/>
          </a:p>
          <a:p>
            <a:pPr marL="0" marR="0" lvl="0" indent="0" algn="l" rtl="0">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Evaluation metrics:</a:t>
            </a:r>
            <a:endParaRPr sz="1500"/>
          </a:p>
          <a:p>
            <a:pPr marL="457200" marR="0" lvl="0" indent="-323850" algn="l" rtl="0">
              <a:lnSpc>
                <a:spcPct val="100000"/>
              </a:lnSpc>
              <a:spcBef>
                <a:spcPts val="0"/>
              </a:spcBef>
              <a:spcAft>
                <a:spcPts val="0"/>
              </a:spcAft>
              <a:buSzPts val="1500"/>
              <a:buChar char="-"/>
            </a:pPr>
            <a:r>
              <a:rPr lang="it" sz="1500" i="1"/>
              <a:t>Clustering quality</a:t>
            </a:r>
            <a:r>
              <a:rPr lang="it" sz="1500"/>
              <a:t> through comparison with offline clustering</a:t>
            </a:r>
            <a:endParaRPr sz="1500"/>
          </a:p>
          <a:p>
            <a:pPr marL="457200" marR="0" lvl="0" indent="-323850" algn="l" rtl="0">
              <a:lnSpc>
                <a:spcPct val="100000"/>
              </a:lnSpc>
              <a:spcBef>
                <a:spcPts val="0"/>
              </a:spcBef>
              <a:spcAft>
                <a:spcPts val="0"/>
              </a:spcAft>
              <a:buSzPts val="1500"/>
              <a:buChar char="-"/>
            </a:pPr>
            <a:r>
              <a:rPr lang="it" sz="1500"/>
              <a:t>We know in advance the number of labels on dataset</a:t>
            </a:r>
            <a:endParaRPr sz="1500"/>
          </a:p>
          <a:p>
            <a:pPr marL="457200" marR="0" lvl="0" indent="-323850" algn="l" rtl="0">
              <a:lnSpc>
                <a:spcPct val="100000"/>
              </a:lnSpc>
              <a:spcBef>
                <a:spcPts val="0"/>
              </a:spcBef>
              <a:spcAft>
                <a:spcPts val="0"/>
              </a:spcAft>
              <a:buSzPts val="1500"/>
              <a:buChar char="-"/>
            </a:pPr>
            <a:r>
              <a:rPr lang="it" sz="1500"/>
              <a:t>Clustering quality using the </a:t>
            </a:r>
            <a:r>
              <a:rPr lang="it" sz="1500" i="1"/>
              <a:t>Silhouette score</a:t>
            </a:r>
            <a:endParaRPr sz="1500" i="1"/>
          </a:p>
          <a:p>
            <a:pPr marL="0" marR="0" lvl="0" indent="0" algn="l" rtl="0">
              <a:lnSpc>
                <a:spcPct val="100000"/>
              </a:lnSpc>
              <a:spcBef>
                <a:spcPts val="0"/>
              </a:spcBef>
              <a:spcAft>
                <a:spcPts val="0"/>
              </a:spcAft>
              <a:buClr>
                <a:srgbClr val="000000"/>
              </a:buClr>
              <a:buSzPts val="2200"/>
              <a:buFont typeface="Arial"/>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0" name="Google Shape;200;p26"/>
          <p:cNvSpPr txBox="1">
            <a:spLocks noGrp="1"/>
          </p:cNvSpPr>
          <p:nvPr>
            <p:ph type="sldNum" idx="12"/>
          </p:nvPr>
        </p:nvSpPr>
        <p:spPr>
          <a:xfrm>
            <a:off x="19050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01" name="Google Shape;201;p26"/>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5</a:t>
            </a:fld>
            <a:endParaRPr sz="2500">
              <a:latin typeface="Caveat"/>
              <a:ea typeface="Caveat"/>
              <a:cs typeface="Caveat"/>
              <a:sym typeface="Caveat"/>
            </a:endParaRPr>
          </a:p>
        </p:txBody>
      </p:sp>
      <p:sp>
        <p:nvSpPr>
          <p:cNvPr id="202" name="Google Shape;202;p26"/>
          <p:cNvSpPr txBox="1">
            <a:spLocks noGrp="1"/>
          </p:cNvSpPr>
          <p:nvPr>
            <p:ph type="ctrTitle" idx="4294967295"/>
          </p:nvPr>
        </p:nvSpPr>
        <p:spPr>
          <a:xfrm>
            <a:off x="0" y="-15762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Online Clustering: </a:t>
            </a:r>
            <a:r>
              <a:rPr lang="it" sz="3500" dirty="0"/>
              <a:t>results</a:t>
            </a:r>
            <a:endParaRPr sz="4400" b="0" dirty="0">
              <a:solidFill>
                <a:srgbClr val="822433"/>
              </a:solidFill>
              <a:latin typeface="Caveat"/>
              <a:ea typeface="Caveat"/>
              <a:cs typeface="Caveat"/>
              <a:sym typeface="Caveat"/>
            </a:endParaRPr>
          </a:p>
        </p:txBody>
      </p:sp>
      <p:pic>
        <p:nvPicPr>
          <p:cNvPr id="203" name="Google Shape;203;p26"/>
          <p:cNvPicPr preferRelativeResize="0"/>
          <p:nvPr/>
        </p:nvPicPr>
        <p:blipFill>
          <a:blip r:embed="rId3">
            <a:alphaModFix/>
          </a:blip>
          <a:stretch>
            <a:fillRect/>
          </a:stretch>
        </p:blipFill>
        <p:spPr>
          <a:xfrm>
            <a:off x="3335525" y="578775"/>
            <a:ext cx="2472950" cy="1627775"/>
          </a:xfrm>
          <a:prstGeom prst="rect">
            <a:avLst/>
          </a:prstGeom>
          <a:noFill/>
          <a:ln>
            <a:noFill/>
          </a:ln>
        </p:spPr>
      </p:pic>
      <p:sp>
        <p:nvSpPr>
          <p:cNvPr id="204" name="Google Shape;204;p26"/>
          <p:cNvSpPr txBox="1"/>
          <p:nvPr/>
        </p:nvSpPr>
        <p:spPr>
          <a:xfrm>
            <a:off x="3469425" y="2087000"/>
            <a:ext cx="2304000" cy="25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a:t>Tweets</a:t>
            </a:r>
            <a:endParaRPr/>
          </a:p>
        </p:txBody>
      </p:sp>
      <p:sp>
        <p:nvSpPr>
          <p:cNvPr id="205" name="Google Shape;205;p26"/>
          <p:cNvSpPr txBox="1"/>
          <p:nvPr/>
        </p:nvSpPr>
        <p:spPr>
          <a:xfrm>
            <a:off x="3640325" y="3836850"/>
            <a:ext cx="2141400" cy="63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Cosine</a:t>
            </a:r>
            <a:endParaRPr b="1"/>
          </a:p>
          <a:p>
            <a:pPr marL="0" lvl="0" indent="0" algn="ctr" rtl="0">
              <a:spcBef>
                <a:spcPts val="0"/>
              </a:spcBef>
              <a:spcAft>
                <a:spcPts val="0"/>
              </a:spcAft>
              <a:buNone/>
            </a:pPr>
            <a:r>
              <a:rPr lang="it" b="1"/>
              <a:t>Silhouette score = 0.59</a:t>
            </a:r>
            <a:endParaRPr b="1"/>
          </a:p>
          <a:p>
            <a:pPr marL="0" lvl="0" indent="0" algn="l" rtl="0">
              <a:spcBef>
                <a:spcPts val="0"/>
              </a:spcBef>
              <a:spcAft>
                <a:spcPts val="0"/>
              </a:spcAft>
              <a:buNone/>
            </a:pPr>
            <a:endParaRPr/>
          </a:p>
        </p:txBody>
      </p:sp>
      <p:pic>
        <p:nvPicPr>
          <p:cNvPr id="206" name="Google Shape;206;p26"/>
          <p:cNvPicPr preferRelativeResize="0"/>
          <p:nvPr/>
        </p:nvPicPr>
        <p:blipFill>
          <a:blip r:embed="rId4">
            <a:alphaModFix/>
          </a:blip>
          <a:stretch>
            <a:fillRect/>
          </a:stretch>
        </p:blipFill>
        <p:spPr>
          <a:xfrm>
            <a:off x="3477700" y="2440975"/>
            <a:ext cx="2304000" cy="1526168"/>
          </a:xfrm>
          <a:prstGeom prst="rect">
            <a:avLst/>
          </a:prstGeom>
          <a:noFill/>
          <a:ln>
            <a:noFill/>
          </a:ln>
        </p:spPr>
      </p:pic>
      <p:pic>
        <p:nvPicPr>
          <p:cNvPr id="207" name="Google Shape;207;p26"/>
          <p:cNvPicPr preferRelativeResize="0"/>
          <p:nvPr/>
        </p:nvPicPr>
        <p:blipFill>
          <a:blip r:embed="rId5">
            <a:alphaModFix/>
          </a:blip>
          <a:stretch>
            <a:fillRect/>
          </a:stretch>
        </p:blipFill>
        <p:spPr>
          <a:xfrm>
            <a:off x="6369200" y="2440975"/>
            <a:ext cx="2380588" cy="1526175"/>
          </a:xfrm>
          <a:prstGeom prst="rect">
            <a:avLst/>
          </a:prstGeom>
          <a:noFill/>
          <a:ln>
            <a:noFill/>
          </a:ln>
        </p:spPr>
      </p:pic>
      <p:sp>
        <p:nvSpPr>
          <p:cNvPr id="208" name="Google Shape;208;p26"/>
          <p:cNvSpPr txBox="1"/>
          <p:nvPr/>
        </p:nvSpPr>
        <p:spPr>
          <a:xfrm>
            <a:off x="6425150" y="3836725"/>
            <a:ext cx="2380500" cy="7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Jaccard</a:t>
            </a:r>
            <a:endParaRPr b="1"/>
          </a:p>
          <a:p>
            <a:pPr marL="0" lvl="0" indent="0" algn="ctr" rtl="0">
              <a:spcBef>
                <a:spcPts val="0"/>
              </a:spcBef>
              <a:spcAft>
                <a:spcPts val="0"/>
              </a:spcAft>
              <a:buNone/>
            </a:pPr>
            <a:r>
              <a:rPr lang="it" b="1"/>
              <a:t>Silhouette score = 0.64</a:t>
            </a:r>
            <a:endParaRPr b="1"/>
          </a:p>
        </p:txBody>
      </p:sp>
      <p:pic>
        <p:nvPicPr>
          <p:cNvPr id="209" name="Google Shape;209;p26"/>
          <p:cNvPicPr preferRelativeResize="0"/>
          <p:nvPr/>
        </p:nvPicPr>
        <p:blipFill>
          <a:blip r:embed="rId6">
            <a:alphaModFix/>
          </a:blip>
          <a:stretch>
            <a:fillRect/>
          </a:stretch>
        </p:blipFill>
        <p:spPr>
          <a:xfrm>
            <a:off x="450550" y="2440150"/>
            <a:ext cx="2380600" cy="1560369"/>
          </a:xfrm>
          <a:prstGeom prst="rect">
            <a:avLst/>
          </a:prstGeom>
          <a:noFill/>
          <a:ln>
            <a:noFill/>
          </a:ln>
        </p:spPr>
      </p:pic>
      <p:sp>
        <p:nvSpPr>
          <p:cNvPr id="210" name="Google Shape;210;p26"/>
          <p:cNvSpPr txBox="1"/>
          <p:nvPr/>
        </p:nvSpPr>
        <p:spPr>
          <a:xfrm>
            <a:off x="503625" y="3859325"/>
            <a:ext cx="2235900" cy="63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K-means</a:t>
            </a:r>
            <a:endParaRPr b="1"/>
          </a:p>
          <a:p>
            <a:pPr marL="0" lvl="0" indent="0" algn="ctr" rtl="0">
              <a:spcBef>
                <a:spcPts val="0"/>
              </a:spcBef>
              <a:spcAft>
                <a:spcPts val="0"/>
              </a:spcAft>
              <a:buNone/>
            </a:pPr>
            <a:r>
              <a:rPr lang="it" b="1"/>
              <a:t>Silhouette score = 0.75</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0" name="Google Shape;200;p26"/>
          <p:cNvSpPr txBox="1">
            <a:spLocks noGrp="1"/>
          </p:cNvSpPr>
          <p:nvPr>
            <p:ph type="sldNum" idx="12"/>
          </p:nvPr>
        </p:nvSpPr>
        <p:spPr>
          <a:xfrm>
            <a:off x="19050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01" name="Google Shape;201;p26"/>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6</a:t>
            </a:fld>
            <a:endParaRPr sz="2500">
              <a:latin typeface="Caveat"/>
              <a:ea typeface="Caveat"/>
              <a:cs typeface="Caveat"/>
              <a:sym typeface="Caveat"/>
            </a:endParaRPr>
          </a:p>
        </p:txBody>
      </p:sp>
      <p:sp>
        <p:nvSpPr>
          <p:cNvPr id="202" name="Google Shape;202;p26"/>
          <p:cNvSpPr txBox="1">
            <a:spLocks noGrp="1"/>
          </p:cNvSpPr>
          <p:nvPr>
            <p:ph type="ctrTitle" idx="4294967295"/>
          </p:nvPr>
        </p:nvSpPr>
        <p:spPr>
          <a:xfrm>
            <a:off x="0" y="-15762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Visualizations: </a:t>
            </a:r>
            <a:r>
              <a:rPr lang="it" sz="3500" dirty="0"/>
              <a:t>bar plot</a:t>
            </a:r>
            <a:endParaRPr sz="4400" b="0" dirty="0">
              <a:solidFill>
                <a:srgbClr val="822433"/>
              </a:solidFill>
              <a:latin typeface="Caveat"/>
              <a:ea typeface="Caveat"/>
              <a:cs typeface="Caveat"/>
              <a:sym typeface="Caveat"/>
            </a:endParaRPr>
          </a:p>
        </p:txBody>
      </p:sp>
      <p:sp>
        <p:nvSpPr>
          <p:cNvPr id="204" name="Google Shape;204;p26"/>
          <p:cNvSpPr txBox="1"/>
          <p:nvPr/>
        </p:nvSpPr>
        <p:spPr>
          <a:xfrm>
            <a:off x="597636" y="611283"/>
            <a:ext cx="7917714" cy="725344"/>
          </a:xfrm>
          <a:prstGeom prst="rect">
            <a:avLst/>
          </a:prstGeom>
          <a:noFill/>
          <a:ln>
            <a:noFill/>
          </a:ln>
        </p:spPr>
        <p:txBody>
          <a:bodyPr spcFirstLastPara="1" wrap="square" lIns="91425" tIns="91425" rIns="91425" bIns="91425" anchor="t" anchorCtr="0">
            <a:noAutofit/>
          </a:bodyPr>
          <a:lstStyle/>
          <a:p>
            <a:pPr marL="457200" lvl="0" indent="-400050" algn="l" rtl="0">
              <a:lnSpc>
                <a:spcPct val="150000"/>
              </a:lnSpc>
              <a:spcBef>
                <a:spcPts val="0"/>
              </a:spcBef>
              <a:spcAft>
                <a:spcPts val="0"/>
              </a:spcAft>
              <a:buSzPts val="2700"/>
              <a:buFont typeface="Caveat"/>
              <a:buChar char="➢"/>
            </a:pPr>
            <a:r>
              <a:rPr lang="it" sz="1400" dirty="0">
                <a:latin typeface="Caveat"/>
                <a:ea typeface="Caveat"/>
                <a:cs typeface="Caveat"/>
                <a:sym typeface="Caveat"/>
              </a:rPr>
              <a:t>Clear way to reveal tendencies</a:t>
            </a:r>
          </a:p>
          <a:p>
            <a:pPr marL="457200" lvl="0" indent="-400050" algn="l" rtl="0">
              <a:lnSpc>
                <a:spcPct val="150000"/>
              </a:lnSpc>
              <a:spcBef>
                <a:spcPts val="0"/>
              </a:spcBef>
              <a:spcAft>
                <a:spcPts val="0"/>
              </a:spcAft>
              <a:buSzPts val="2700"/>
              <a:buFont typeface="Caveat"/>
              <a:buChar char="➢"/>
            </a:pPr>
            <a:r>
              <a:rPr lang="it" dirty="0">
                <a:latin typeface="Caveat"/>
                <a:ea typeface="Caveat"/>
                <a:cs typeface="Caveat"/>
                <a:sym typeface="Caveat"/>
              </a:rPr>
              <a:t>Identify clusters with most of relevant information</a:t>
            </a:r>
            <a:endParaRPr lang="it" sz="1400" dirty="0">
              <a:latin typeface="Caveat"/>
              <a:ea typeface="Caveat"/>
              <a:cs typeface="Caveat"/>
              <a:sym typeface="Caveat"/>
            </a:endParaRPr>
          </a:p>
          <a:p>
            <a:pPr marL="457200" lvl="0" indent="-400050" algn="l" rtl="0">
              <a:lnSpc>
                <a:spcPct val="150000"/>
              </a:lnSpc>
              <a:spcBef>
                <a:spcPts val="0"/>
              </a:spcBef>
              <a:spcAft>
                <a:spcPts val="0"/>
              </a:spcAft>
              <a:buSzPts val="2700"/>
              <a:buFont typeface="Caveat"/>
              <a:buChar char="➢"/>
            </a:pPr>
            <a:endParaRPr lang="it" sz="1400" dirty="0">
              <a:latin typeface="Caveat"/>
              <a:ea typeface="Caveat"/>
              <a:cs typeface="Caveat"/>
              <a:sym typeface="Caveat"/>
            </a:endParaRPr>
          </a:p>
        </p:txBody>
      </p:sp>
      <p:pic>
        <p:nvPicPr>
          <p:cNvPr id="3" name="Picture 2">
            <a:extLst>
              <a:ext uri="{FF2B5EF4-FFF2-40B4-BE49-F238E27FC236}">
                <a16:creationId xmlns:a16="http://schemas.microsoft.com/office/drawing/2014/main" id="{A6872DB4-3F76-4240-B12D-1CEBE7C0C276}"/>
              </a:ext>
            </a:extLst>
          </p:cNvPr>
          <p:cNvPicPr>
            <a:picLocks noChangeAspect="1"/>
          </p:cNvPicPr>
          <p:nvPr/>
        </p:nvPicPr>
        <p:blipFill>
          <a:blip r:embed="rId3"/>
          <a:stretch>
            <a:fillRect/>
          </a:stretch>
        </p:blipFill>
        <p:spPr>
          <a:xfrm>
            <a:off x="2413368" y="2235186"/>
            <a:ext cx="3930282" cy="2297031"/>
          </a:xfrm>
          <a:prstGeom prst="rect">
            <a:avLst/>
          </a:prstGeom>
        </p:spPr>
      </p:pic>
    </p:spTree>
    <p:extLst>
      <p:ext uri="{BB962C8B-B14F-4D97-AF65-F5344CB8AC3E}">
        <p14:creationId xmlns:p14="http://schemas.microsoft.com/office/powerpoint/2010/main" val="337864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0" name="Google Shape;200;p26"/>
          <p:cNvSpPr txBox="1">
            <a:spLocks noGrp="1"/>
          </p:cNvSpPr>
          <p:nvPr>
            <p:ph type="sldNum" idx="12"/>
          </p:nvPr>
        </p:nvSpPr>
        <p:spPr>
          <a:xfrm>
            <a:off x="19050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01" name="Google Shape;201;p26"/>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7</a:t>
            </a:fld>
            <a:endParaRPr sz="2500">
              <a:latin typeface="Caveat"/>
              <a:ea typeface="Caveat"/>
              <a:cs typeface="Caveat"/>
              <a:sym typeface="Caveat"/>
            </a:endParaRPr>
          </a:p>
        </p:txBody>
      </p:sp>
      <p:sp>
        <p:nvSpPr>
          <p:cNvPr id="202" name="Google Shape;202;p26"/>
          <p:cNvSpPr txBox="1">
            <a:spLocks noGrp="1"/>
          </p:cNvSpPr>
          <p:nvPr>
            <p:ph type="ctrTitle" idx="4294967295"/>
          </p:nvPr>
        </p:nvSpPr>
        <p:spPr>
          <a:xfrm>
            <a:off x="0" y="-15762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Visualizations: </a:t>
            </a:r>
            <a:r>
              <a:rPr lang="it" sz="3500" dirty="0"/>
              <a:t>concept map</a:t>
            </a:r>
            <a:endParaRPr sz="4400" b="0" dirty="0">
              <a:solidFill>
                <a:srgbClr val="822433"/>
              </a:solidFill>
              <a:latin typeface="Caveat"/>
              <a:ea typeface="Caveat"/>
              <a:cs typeface="Caveat"/>
              <a:sym typeface="Caveat"/>
            </a:endParaRPr>
          </a:p>
        </p:txBody>
      </p:sp>
      <p:sp>
        <p:nvSpPr>
          <p:cNvPr id="204" name="Google Shape;204;p26"/>
          <p:cNvSpPr txBox="1"/>
          <p:nvPr/>
        </p:nvSpPr>
        <p:spPr>
          <a:xfrm>
            <a:off x="613143" y="611283"/>
            <a:ext cx="7917714" cy="725344"/>
          </a:xfrm>
          <a:prstGeom prst="rect">
            <a:avLst/>
          </a:prstGeom>
          <a:noFill/>
          <a:ln>
            <a:noFill/>
          </a:ln>
        </p:spPr>
        <p:txBody>
          <a:bodyPr spcFirstLastPara="1" wrap="square" lIns="91425" tIns="91425" rIns="91425" bIns="91425" anchor="t" anchorCtr="0">
            <a:noAutofit/>
          </a:bodyPr>
          <a:lstStyle/>
          <a:p>
            <a:pPr marL="457200" lvl="0" indent="-400050" algn="l" rtl="0">
              <a:lnSpc>
                <a:spcPct val="150000"/>
              </a:lnSpc>
              <a:spcBef>
                <a:spcPts val="0"/>
              </a:spcBef>
              <a:spcAft>
                <a:spcPts val="0"/>
              </a:spcAft>
              <a:buSzPts val="2700"/>
              <a:buFont typeface="Caveat"/>
              <a:buChar char="➢"/>
            </a:pPr>
            <a:r>
              <a:rPr lang="it" sz="1400" dirty="0">
                <a:latin typeface="Caveat"/>
                <a:ea typeface="Caveat"/>
                <a:cs typeface="Caveat"/>
                <a:sym typeface="Caveat"/>
              </a:rPr>
              <a:t>Get the most important concepts at each cluster</a:t>
            </a:r>
          </a:p>
          <a:p>
            <a:pPr marL="457200" lvl="0" indent="-400050" algn="l" rtl="0">
              <a:lnSpc>
                <a:spcPct val="150000"/>
              </a:lnSpc>
              <a:spcBef>
                <a:spcPts val="0"/>
              </a:spcBef>
              <a:spcAft>
                <a:spcPts val="0"/>
              </a:spcAft>
              <a:buSzPts val="2700"/>
              <a:buFont typeface="Caveat"/>
              <a:buChar char="➢"/>
            </a:pPr>
            <a:r>
              <a:rPr lang="it" dirty="0">
                <a:latin typeface="Caveat"/>
                <a:ea typeface="Caveat"/>
                <a:cs typeface="Caveat"/>
                <a:sym typeface="Caveat"/>
              </a:rPr>
              <a:t>Bidirectional flow of information (concepts &lt;-&gt;cluster)</a:t>
            </a:r>
            <a:endParaRPr lang="it" sz="1400" dirty="0">
              <a:latin typeface="Caveat"/>
              <a:ea typeface="Caveat"/>
              <a:cs typeface="Caveat"/>
              <a:sym typeface="Caveat"/>
            </a:endParaRPr>
          </a:p>
          <a:p>
            <a:pPr marL="457200" lvl="0" indent="-400050" algn="l" rtl="0">
              <a:lnSpc>
                <a:spcPct val="150000"/>
              </a:lnSpc>
              <a:spcBef>
                <a:spcPts val="0"/>
              </a:spcBef>
              <a:spcAft>
                <a:spcPts val="0"/>
              </a:spcAft>
              <a:buSzPts val="2700"/>
              <a:buFont typeface="Caveat"/>
              <a:buChar char="➢"/>
            </a:pPr>
            <a:endParaRPr lang="it" sz="1400" dirty="0">
              <a:latin typeface="Caveat"/>
              <a:ea typeface="Caveat"/>
              <a:cs typeface="Caveat"/>
              <a:sym typeface="Caveat"/>
            </a:endParaRPr>
          </a:p>
        </p:txBody>
      </p:sp>
      <p:pic>
        <p:nvPicPr>
          <p:cNvPr id="4" name="Picture 3">
            <a:extLst>
              <a:ext uri="{FF2B5EF4-FFF2-40B4-BE49-F238E27FC236}">
                <a16:creationId xmlns:a16="http://schemas.microsoft.com/office/drawing/2014/main" id="{5FE7DAAE-F541-45D6-BF29-A61DEA451E3B}"/>
              </a:ext>
            </a:extLst>
          </p:cNvPr>
          <p:cNvPicPr>
            <a:picLocks noChangeAspect="1"/>
          </p:cNvPicPr>
          <p:nvPr/>
        </p:nvPicPr>
        <p:blipFill>
          <a:blip r:embed="rId3"/>
          <a:stretch>
            <a:fillRect/>
          </a:stretch>
        </p:blipFill>
        <p:spPr>
          <a:xfrm>
            <a:off x="3071812" y="1415547"/>
            <a:ext cx="3000376" cy="3116670"/>
          </a:xfrm>
          <a:prstGeom prst="rect">
            <a:avLst/>
          </a:prstGeom>
        </p:spPr>
      </p:pic>
    </p:spTree>
    <p:extLst>
      <p:ext uri="{BB962C8B-B14F-4D97-AF65-F5344CB8AC3E}">
        <p14:creationId xmlns:p14="http://schemas.microsoft.com/office/powerpoint/2010/main" val="35212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0" name="Google Shape;200;p26"/>
          <p:cNvSpPr txBox="1">
            <a:spLocks noGrp="1"/>
          </p:cNvSpPr>
          <p:nvPr>
            <p:ph type="sldNum" idx="12"/>
          </p:nvPr>
        </p:nvSpPr>
        <p:spPr>
          <a:xfrm>
            <a:off x="19050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01" name="Google Shape;201;p26"/>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8</a:t>
            </a:fld>
            <a:endParaRPr sz="2500">
              <a:latin typeface="Caveat"/>
              <a:ea typeface="Caveat"/>
              <a:cs typeface="Caveat"/>
              <a:sym typeface="Caveat"/>
            </a:endParaRPr>
          </a:p>
        </p:txBody>
      </p:sp>
      <p:sp>
        <p:nvSpPr>
          <p:cNvPr id="202" name="Google Shape;202;p26"/>
          <p:cNvSpPr txBox="1">
            <a:spLocks noGrp="1"/>
          </p:cNvSpPr>
          <p:nvPr>
            <p:ph type="ctrTitle" idx="4294967295"/>
          </p:nvPr>
        </p:nvSpPr>
        <p:spPr>
          <a:xfrm>
            <a:off x="0" y="-15762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Visualizations: </a:t>
            </a:r>
            <a:r>
              <a:rPr lang="it" sz="3500" dirty="0"/>
              <a:t>2D scatter plot</a:t>
            </a:r>
            <a:endParaRPr sz="4400" b="0" dirty="0">
              <a:solidFill>
                <a:srgbClr val="822433"/>
              </a:solidFill>
              <a:latin typeface="Caveat"/>
              <a:ea typeface="Caveat"/>
              <a:cs typeface="Caveat"/>
              <a:sym typeface="Caveat"/>
            </a:endParaRPr>
          </a:p>
        </p:txBody>
      </p:sp>
      <p:sp>
        <p:nvSpPr>
          <p:cNvPr id="204" name="Google Shape;204;p26"/>
          <p:cNvSpPr txBox="1"/>
          <p:nvPr/>
        </p:nvSpPr>
        <p:spPr>
          <a:xfrm>
            <a:off x="597636" y="611283"/>
            <a:ext cx="7917714" cy="725344"/>
          </a:xfrm>
          <a:prstGeom prst="rect">
            <a:avLst/>
          </a:prstGeom>
          <a:noFill/>
          <a:ln>
            <a:noFill/>
          </a:ln>
        </p:spPr>
        <p:txBody>
          <a:bodyPr spcFirstLastPara="1" wrap="square" lIns="91425" tIns="91425" rIns="91425" bIns="91425" anchor="t" anchorCtr="0">
            <a:noAutofit/>
          </a:bodyPr>
          <a:lstStyle/>
          <a:p>
            <a:pPr marL="457200" lvl="0" indent="-400050" algn="l" rtl="0">
              <a:lnSpc>
                <a:spcPct val="150000"/>
              </a:lnSpc>
              <a:spcBef>
                <a:spcPts val="0"/>
              </a:spcBef>
              <a:spcAft>
                <a:spcPts val="0"/>
              </a:spcAft>
              <a:buSzPts val="2700"/>
              <a:buFont typeface="Caveat"/>
              <a:buChar char="➢"/>
            </a:pPr>
            <a:r>
              <a:rPr lang="it" sz="1400" dirty="0">
                <a:latin typeface="Caveat"/>
                <a:ea typeface="Caveat"/>
                <a:cs typeface="Caveat"/>
                <a:sym typeface="Caveat"/>
              </a:rPr>
              <a:t>Comparision on behaviour between the two clusters</a:t>
            </a:r>
          </a:p>
          <a:p>
            <a:pPr marL="457200" lvl="0" indent="-400050" algn="l" rtl="0">
              <a:lnSpc>
                <a:spcPct val="150000"/>
              </a:lnSpc>
              <a:spcBef>
                <a:spcPts val="0"/>
              </a:spcBef>
              <a:spcAft>
                <a:spcPts val="0"/>
              </a:spcAft>
              <a:buSzPts val="2700"/>
              <a:buFont typeface="Caveat"/>
              <a:buChar char="➢"/>
            </a:pPr>
            <a:r>
              <a:rPr lang="it" dirty="0">
                <a:latin typeface="Caveat"/>
                <a:ea typeface="Caveat"/>
                <a:cs typeface="Caveat"/>
                <a:sym typeface="Caveat"/>
              </a:rPr>
              <a:t>PCA projection on a 2D space</a:t>
            </a:r>
            <a:endParaRPr lang="it" sz="1400" dirty="0">
              <a:latin typeface="Caveat"/>
              <a:ea typeface="Caveat"/>
              <a:cs typeface="Caveat"/>
              <a:sym typeface="Caveat"/>
            </a:endParaRPr>
          </a:p>
        </p:txBody>
      </p:sp>
      <p:pic>
        <p:nvPicPr>
          <p:cNvPr id="4" name="Picture 3">
            <a:extLst>
              <a:ext uri="{FF2B5EF4-FFF2-40B4-BE49-F238E27FC236}">
                <a16:creationId xmlns:a16="http://schemas.microsoft.com/office/drawing/2014/main" id="{2BDA6C28-B625-4940-A7F5-9DF0F30C06E3}"/>
              </a:ext>
            </a:extLst>
          </p:cNvPr>
          <p:cNvPicPr>
            <a:picLocks noChangeAspect="1"/>
          </p:cNvPicPr>
          <p:nvPr/>
        </p:nvPicPr>
        <p:blipFill>
          <a:blip r:embed="rId3"/>
          <a:stretch>
            <a:fillRect/>
          </a:stretch>
        </p:blipFill>
        <p:spPr>
          <a:xfrm>
            <a:off x="2743200" y="1475232"/>
            <a:ext cx="3657600" cy="3019425"/>
          </a:xfrm>
          <a:prstGeom prst="rect">
            <a:avLst/>
          </a:prstGeom>
        </p:spPr>
      </p:pic>
    </p:spTree>
    <p:extLst>
      <p:ext uri="{BB962C8B-B14F-4D97-AF65-F5344CB8AC3E}">
        <p14:creationId xmlns:p14="http://schemas.microsoft.com/office/powerpoint/2010/main" val="59145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0" name="Google Shape;200;p26"/>
          <p:cNvSpPr txBox="1">
            <a:spLocks noGrp="1"/>
          </p:cNvSpPr>
          <p:nvPr>
            <p:ph type="sldNum" idx="12"/>
          </p:nvPr>
        </p:nvSpPr>
        <p:spPr>
          <a:xfrm>
            <a:off x="1905000" y="4610100"/>
            <a:ext cx="4925700" cy="34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it" sz="1300"/>
              <a:t>Using Social Media to Enhance Emergency Situation Awareness</a:t>
            </a:r>
            <a:endParaRPr sz="1300"/>
          </a:p>
        </p:txBody>
      </p:sp>
      <p:sp>
        <p:nvSpPr>
          <p:cNvPr id="201" name="Google Shape;201;p26"/>
          <p:cNvSpPr txBox="1">
            <a:spLocks noGrp="1"/>
          </p:cNvSpPr>
          <p:nvPr>
            <p:ph type="sldNum" idx="12"/>
          </p:nvPr>
        </p:nvSpPr>
        <p:spPr>
          <a:xfrm>
            <a:off x="7010400" y="4595132"/>
            <a:ext cx="1905000" cy="3429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it" sz="2500">
                <a:latin typeface="Caveat"/>
                <a:ea typeface="Caveat"/>
                <a:cs typeface="Caveat"/>
                <a:sym typeface="Caveat"/>
              </a:rPr>
              <a:t>9</a:t>
            </a:fld>
            <a:endParaRPr sz="2500">
              <a:latin typeface="Caveat"/>
              <a:ea typeface="Caveat"/>
              <a:cs typeface="Caveat"/>
              <a:sym typeface="Caveat"/>
            </a:endParaRPr>
          </a:p>
        </p:txBody>
      </p:sp>
      <p:sp>
        <p:nvSpPr>
          <p:cNvPr id="202" name="Google Shape;202;p26"/>
          <p:cNvSpPr txBox="1">
            <a:spLocks noGrp="1"/>
          </p:cNvSpPr>
          <p:nvPr>
            <p:ph type="ctrTitle" idx="4294967295"/>
          </p:nvPr>
        </p:nvSpPr>
        <p:spPr>
          <a:xfrm>
            <a:off x="0" y="-157625"/>
            <a:ext cx="9144000" cy="6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it" sz="4400" dirty="0">
                <a:solidFill>
                  <a:schemeClr val="dk1"/>
                </a:solidFill>
                <a:latin typeface="Caveat"/>
                <a:ea typeface="Caveat"/>
                <a:cs typeface="Caveat"/>
                <a:sym typeface="Caveat"/>
              </a:rPr>
              <a:t>Visualizations: </a:t>
            </a:r>
            <a:r>
              <a:rPr lang="it" sz="3500" dirty="0"/>
              <a:t>final interface</a:t>
            </a:r>
            <a:endParaRPr sz="4400" b="0" dirty="0">
              <a:solidFill>
                <a:srgbClr val="822433"/>
              </a:solidFill>
              <a:latin typeface="Caveat"/>
              <a:ea typeface="Caveat"/>
              <a:cs typeface="Caveat"/>
              <a:sym typeface="Caveat"/>
            </a:endParaRPr>
          </a:p>
        </p:txBody>
      </p:sp>
      <p:pic>
        <p:nvPicPr>
          <p:cNvPr id="3" name="Picture 2">
            <a:extLst>
              <a:ext uri="{FF2B5EF4-FFF2-40B4-BE49-F238E27FC236}">
                <a16:creationId xmlns:a16="http://schemas.microsoft.com/office/drawing/2014/main" id="{55E9EB5E-9B12-404A-B66B-9DDCF7BA7A4A}"/>
              </a:ext>
            </a:extLst>
          </p:cNvPr>
          <p:cNvPicPr>
            <a:picLocks noChangeAspect="1"/>
          </p:cNvPicPr>
          <p:nvPr/>
        </p:nvPicPr>
        <p:blipFill>
          <a:blip r:embed="rId3"/>
          <a:stretch>
            <a:fillRect/>
          </a:stretch>
        </p:blipFill>
        <p:spPr>
          <a:xfrm>
            <a:off x="2184377" y="777173"/>
            <a:ext cx="4646323" cy="3513460"/>
          </a:xfrm>
          <a:prstGeom prst="rect">
            <a:avLst/>
          </a:prstGeom>
        </p:spPr>
      </p:pic>
    </p:spTree>
    <p:extLst>
      <p:ext uri="{BB962C8B-B14F-4D97-AF65-F5344CB8AC3E}">
        <p14:creationId xmlns:p14="http://schemas.microsoft.com/office/powerpoint/2010/main" val="11516998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 sapienza">
  <a:themeElements>
    <a:clrScheme name="la sapienza">
      <a:dk1>
        <a:srgbClr val="822433"/>
      </a:dk1>
      <a:lt1>
        <a:srgbClr val="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699</Words>
  <Application>Microsoft Office PowerPoint</Application>
  <PresentationFormat>On-screen Show (16:9)</PresentationFormat>
  <Paragraphs>115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Caveat</vt:lpstr>
      <vt:lpstr>Catamaran</vt:lpstr>
      <vt:lpstr>Arial</vt:lpstr>
      <vt:lpstr>Courier New</vt:lpstr>
      <vt:lpstr>Simple Light</vt:lpstr>
      <vt:lpstr>la sapienza</vt:lpstr>
      <vt:lpstr>Using Social Media To Enhance Emergency Situation Awareness</vt:lpstr>
      <vt:lpstr>The Team </vt:lpstr>
      <vt:lpstr>Motivations</vt:lpstr>
      <vt:lpstr>Online Clustering: Description</vt:lpstr>
      <vt:lpstr>Online Clustering: results</vt:lpstr>
      <vt:lpstr>Visualizations: bar plot</vt:lpstr>
      <vt:lpstr>Visualizations: concept map</vt:lpstr>
      <vt:lpstr>Visualizations: 2D scatter plot</vt:lpstr>
      <vt:lpstr>Visualizations: final interface</vt:lpstr>
      <vt:lpstr>Conclusions</vt:lpstr>
      <vt:lpstr>Future works and improvements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Social Media To Enhance Emergency Situation Awareness</dc:title>
  <cp:lastModifiedBy>David Mauricio Guzman Delgado</cp:lastModifiedBy>
  <cp:revision>5</cp:revision>
  <dcterms:modified xsi:type="dcterms:W3CDTF">2021-05-04T16:03:07Z</dcterms:modified>
</cp:coreProperties>
</file>