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71" r:id="rId4"/>
    <p:sldId id="264" r:id="rId5"/>
    <p:sldId id="262" r:id="rId6"/>
    <p:sldId id="263" r:id="rId7"/>
    <p:sldId id="265" r:id="rId8"/>
    <p:sldId id="267" r:id="rId9"/>
    <p:sldId id="269" r:id="rId10"/>
    <p:sldId id="270"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9" d="100"/>
          <a:sy n="89" d="100"/>
        </p:scale>
        <p:origin x="1140"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F52FDF-AB51-4D8A-8AA3-23C4C41F4C3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DE293-FA06-4F80-9F8F-75EF11A7A3A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46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86F52FDF-AB51-4D8A-8AA3-23C4C41F4C32}"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273789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F52FDF-AB51-4D8A-8AA3-23C4C41F4C3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1027743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F52FDF-AB51-4D8A-8AA3-23C4C41F4C3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DE293-FA06-4F80-9F8F-75EF11A7A3A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68283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F52FDF-AB51-4D8A-8AA3-23C4C41F4C3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3243967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F52FDF-AB51-4D8A-8AA3-23C4C41F4C3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DE293-FA06-4F80-9F8F-75EF11A7A3A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63081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F52FDF-AB51-4D8A-8AA3-23C4C41F4C3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448048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F52FDF-AB51-4D8A-8AA3-23C4C41F4C3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598008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F52FDF-AB51-4D8A-8AA3-23C4C41F4C3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2319198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F52FDF-AB51-4D8A-8AA3-23C4C41F4C3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39767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F52FDF-AB51-4D8A-8AA3-23C4C41F4C3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22531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F52FDF-AB51-4D8A-8AA3-23C4C41F4C32}"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43762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F52FDF-AB51-4D8A-8AA3-23C4C41F4C32}"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21299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F52FDF-AB51-4D8A-8AA3-23C4C41F4C32}"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74184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52FDF-AB51-4D8A-8AA3-23C4C41F4C32}"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110226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F52FDF-AB51-4D8A-8AA3-23C4C41F4C32}"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369227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F52FDF-AB51-4D8A-8AA3-23C4C41F4C32}"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DE293-FA06-4F80-9F8F-75EF11A7A3A5}" type="slidenum">
              <a:rPr lang="en-US" smtClean="0"/>
              <a:t>‹#›</a:t>
            </a:fld>
            <a:endParaRPr lang="en-US"/>
          </a:p>
        </p:txBody>
      </p:sp>
    </p:spTree>
    <p:extLst>
      <p:ext uri="{BB962C8B-B14F-4D97-AF65-F5344CB8AC3E}">
        <p14:creationId xmlns:p14="http://schemas.microsoft.com/office/powerpoint/2010/main" val="420810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F52FDF-AB51-4D8A-8AA3-23C4C41F4C32}" type="datetimeFigureOut">
              <a:rPr lang="en-US" smtClean="0"/>
              <a:t>4/25/2019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D5DE293-FA06-4F80-9F8F-75EF11A7A3A5}" type="slidenum">
              <a:rPr lang="en-US" smtClean="0"/>
              <a:t>‹#›</a:t>
            </a:fld>
            <a:endParaRPr lang="en-US"/>
          </a:p>
        </p:txBody>
      </p:sp>
    </p:spTree>
    <p:extLst>
      <p:ext uri="{BB962C8B-B14F-4D97-AF65-F5344CB8AC3E}">
        <p14:creationId xmlns:p14="http://schemas.microsoft.com/office/powerpoint/2010/main" val="22736074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zambr7/ParkingVacancy_362" TargetMode="External"/><Relationship Id="rId2" Type="http://schemas.openxmlformats.org/officeDocument/2006/relationships/hyperlink" Target="https://www.youtube.com/watch?v=BNfGoy5dqb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4" name="Group 2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25" name="Straight Connector 2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B18AD418-8AD4-4DEB-B560-81B051D3AEC7}"/>
              </a:ext>
            </a:extLst>
          </p:cNvPr>
          <p:cNvSpPr>
            <a:spLocks noGrp="1"/>
          </p:cNvSpPr>
          <p:nvPr>
            <p:ph type="title"/>
          </p:nvPr>
        </p:nvSpPr>
        <p:spPr>
          <a:xfrm>
            <a:off x="5116738" y="685798"/>
            <a:ext cx="6159273" cy="4495801"/>
          </a:xfrm>
        </p:spPr>
        <p:txBody>
          <a:bodyPr vert="horz" lIns="91440" tIns="45720" rIns="91440" bIns="45720" rtlCol="0" anchor="ctr">
            <a:noAutofit/>
          </a:bodyPr>
          <a:lstStyle/>
          <a:p>
            <a:r>
              <a:rPr lang="en-US" sz="2800" dirty="0"/>
              <a:t>Team Number: 16</a:t>
            </a:r>
            <a:br>
              <a:rPr lang="en-US" sz="2800" dirty="0"/>
            </a:br>
            <a:br>
              <a:rPr lang="en-US" sz="2800" dirty="0"/>
            </a:br>
            <a:r>
              <a:rPr lang="en-US" sz="2800" dirty="0"/>
              <a:t>Members:</a:t>
            </a:r>
            <a:br>
              <a:rPr lang="en-US" sz="2800" dirty="0"/>
            </a:br>
            <a:r>
              <a:rPr lang="en-US" sz="2800" dirty="0"/>
              <a:t>David Hernandez, dherna71</a:t>
            </a:r>
            <a:br>
              <a:rPr lang="en-US" sz="2800" dirty="0"/>
            </a:br>
            <a:r>
              <a:rPr lang="en-US" sz="2800" dirty="0"/>
              <a:t>Juan Zambrano, jzambr7</a:t>
            </a:r>
            <a:br>
              <a:rPr lang="en-US" sz="2800" dirty="0"/>
            </a:br>
            <a:endParaRPr lang="en-US" sz="2800" dirty="0">
              <a:solidFill>
                <a:srgbClr val="FFFFFF"/>
              </a:solidFill>
            </a:endParaRPr>
          </a:p>
        </p:txBody>
      </p:sp>
    </p:spTree>
    <p:extLst>
      <p:ext uri="{BB962C8B-B14F-4D97-AF65-F5344CB8AC3E}">
        <p14:creationId xmlns:p14="http://schemas.microsoft.com/office/powerpoint/2010/main" val="340400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3DB9-E5AE-4FBA-8123-D17DDBB71F15}"/>
              </a:ext>
            </a:extLst>
          </p:cNvPr>
          <p:cNvSpPr>
            <a:spLocks noGrp="1"/>
          </p:cNvSpPr>
          <p:nvPr>
            <p:ph type="title"/>
          </p:nvPr>
        </p:nvSpPr>
        <p:spPr>
          <a:xfrm>
            <a:off x="843602" y="302004"/>
            <a:ext cx="8534400" cy="1233181"/>
          </a:xfrm>
        </p:spPr>
        <p:txBody>
          <a:bodyPr>
            <a:normAutofit/>
          </a:bodyPr>
          <a:lstStyle/>
          <a:p>
            <a:r>
              <a:rPr lang="en-US" sz="5400" dirty="0"/>
              <a:t>Timeline</a:t>
            </a:r>
          </a:p>
        </p:txBody>
      </p:sp>
      <p:sp>
        <p:nvSpPr>
          <p:cNvPr id="3" name="TextBox 2">
            <a:extLst>
              <a:ext uri="{FF2B5EF4-FFF2-40B4-BE49-F238E27FC236}">
                <a16:creationId xmlns:a16="http://schemas.microsoft.com/office/drawing/2014/main" id="{CFCB5B12-C41D-4850-9AFA-165037BE0CBD}"/>
              </a:ext>
            </a:extLst>
          </p:cNvPr>
          <p:cNvSpPr txBox="1"/>
          <p:nvPr/>
        </p:nvSpPr>
        <p:spPr>
          <a:xfrm>
            <a:off x="604006" y="1635853"/>
            <a:ext cx="11587993" cy="2862322"/>
          </a:xfrm>
          <a:prstGeom prst="rect">
            <a:avLst/>
          </a:prstGeom>
          <a:noFill/>
        </p:spPr>
        <p:txBody>
          <a:bodyPr wrap="square" rtlCol="0">
            <a:spAutoFit/>
          </a:bodyPr>
          <a:lstStyle/>
          <a:p>
            <a:r>
              <a:rPr lang="en-US" dirty="0"/>
              <a:t>Week 1 – Learn how to communicate between two Arduino ​(Done) </a:t>
            </a:r>
          </a:p>
          <a:p>
            <a:r>
              <a:rPr lang="en-US" dirty="0"/>
              <a:t>Week 2 – Code for one parking lot ​(Done) </a:t>
            </a:r>
          </a:p>
          <a:p>
            <a:r>
              <a:rPr lang="en-US" dirty="0"/>
              <a:t>Week 3 – Test trip wire with one car ​(Done) </a:t>
            </a:r>
          </a:p>
          <a:p>
            <a:r>
              <a:rPr lang="en-US" dirty="0"/>
              <a:t>Week 4 –  Implement LCD ​(Done) </a:t>
            </a:r>
          </a:p>
          <a:p>
            <a:r>
              <a:rPr lang="en-US" dirty="0"/>
              <a:t>Week 5 – Code for second parking lot ​(Done) </a:t>
            </a:r>
          </a:p>
          <a:p>
            <a:r>
              <a:rPr lang="en-US" dirty="0"/>
              <a:t>Week 6 – Communicate both Arduinos via serial with new code ​(Done) </a:t>
            </a:r>
          </a:p>
          <a:p>
            <a:r>
              <a:rPr lang="en-US" dirty="0"/>
              <a:t>Week 7 – Build two level platform parking lot and test for any bugs ​(Done)</a:t>
            </a:r>
          </a:p>
          <a:p>
            <a:r>
              <a:rPr lang="en-US" dirty="0"/>
              <a:t>Week 8 -  Implement a separate PCB that powers both Arduinos, lasers, LCD, and photoresistors (Done)</a:t>
            </a:r>
          </a:p>
          <a:p>
            <a:r>
              <a:rPr lang="en-US" dirty="0"/>
              <a:t>Week 9 – Clean wiring (NOT DONE)</a:t>
            </a:r>
          </a:p>
          <a:p>
            <a:endParaRPr lang="en-US" dirty="0"/>
          </a:p>
        </p:txBody>
      </p:sp>
    </p:spTree>
    <p:extLst>
      <p:ext uri="{BB962C8B-B14F-4D97-AF65-F5344CB8AC3E}">
        <p14:creationId xmlns:p14="http://schemas.microsoft.com/office/powerpoint/2010/main" val="396241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801D-C0D8-4B58-9A15-A12ACCC21E92}"/>
              </a:ext>
            </a:extLst>
          </p:cNvPr>
          <p:cNvSpPr>
            <a:spLocks noGrp="1"/>
          </p:cNvSpPr>
          <p:nvPr>
            <p:ph type="title"/>
          </p:nvPr>
        </p:nvSpPr>
        <p:spPr>
          <a:xfrm>
            <a:off x="684212" y="116668"/>
            <a:ext cx="8534400" cy="1507067"/>
          </a:xfrm>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A94A7DC0-E275-4972-A380-2BA05415D47A}"/>
              </a:ext>
            </a:extLst>
          </p:cNvPr>
          <p:cNvSpPr>
            <a:spLocks noGrp="1"/>
          </p:cNvSpPr>
          <p:nvPr>
            <p:ph idx="1"/>
          </p:nvPr>
        </p:nvSpPr>
        <p:spPr>
          <a:xfrm>
            <a:off x="684212" y="1623735"/>
            <a:ext cx="8534400" cy="1440421"/>
          </a:xfrm>
        </p:spPr>
        <p:txBody>
          <a:bodyPr/>
          <a:lstStyle/>
          <a:p>
            <a:r>
              <a:rPr lang="en-US" dirty="0">
                <a:solidFill>
                  <a:schemeClr val="tx1"/>
                </a:solidFill>
                <a:hlinkClick r:id="rId2">
                  <a:extLst>
                    <a:ext uri="{A12FA001-AC4F-418D-AE19-62706E023703}">
                      <ahyp:hlinkClr xmlns:ahyp="http://schemas.microsoft.com/office/drawing/2018/hyperlinkcolor" val="tx"/>
                    </a:ext>
                  </a:extLst>
                </a:hlinkClick>
              </a:rPr>
              <a:t>https://www.youtube.com/watch?v=BNfGoy5dqbg</a:t>
            </a:r>
            <a:endParaRPr lang="en-US" dirty="0">
              <a:solidFill>
                <a:schemeClr val="tx1"/>
              </a:solidFill>
            </a:endParaRPr>
          </a:p>
          <a:p>
            <a:r>
              <a:rPr lang="en-US" dirty="0">
                <a:solidFill>
                  <a:schemeClr val="tx1"/>
                </a:solidFill>
              </a:rPr>
              <a:t>http://playground.arduino.cc/Learning/PhotoResistor </a:t>
            </a:r>
          </a:p>
          <a:p>
            <a:r>
              <a:rPr lang="en-US" dirty="0">
                <a:solidFill>
                  <a:schemeClr val="tx1"/>
                </a:solidFill>
              </a:rPr>
              <a:t>https://www.arduino.cc/en/Tutorial/LiquidCrystalScroll</a:t>
            </a:r>
          </a:p>
        </p:txBody>
      </p:sp>
      <p:sp>
        <p:nvSpPr>
          <p:cNvPr id="4" name="TextBox 3">
            <a:extLst>
              <a:ext uri="{FF2B5EF4-FFF2-40B4-BE49-F238E27FC236}">
                <a16:creationId xmlns:a16="http://schemas.microsoft.com/office/drawing/2014/main" id="{15D9C5F3-7650-4A8F-B39C-68E5A7B59863}"/>
              </a:ext>
            </a:extLst>
          </p:cNvPr>
          <p:cNvSpPr txBox="1"/>
          <p:nvPr/>
        </p:nvSpPr>
        <p:spPr>
          <a:xfrm>
            <a:off x="684212" y="3966729"/>
            <a:ext cx="7304442" cy="1631216"/>
          </a:xfrm>
          <a:prstGeom prst="rect">
            <a:avLst/>
          </a:prstGeom>
          <a:noFill/>
        </p:spPr>
        <p:txBody>
          <a:bodyPr wrap="square" rtlCol="0">
            <a:spAutoFit/>
          </a:bodyPr>
          <a:lstStyle/>
          <a:p>
            <a:r>
              <a:rPr lang="en-US" sz="5400" dirty="0"/>
              <a:t>Code</a:t>
            </a:r>
          </a:p>
          <a:p>
            <a:endParaRPr lang="en-US" sz="2800" dirty="0"/>
          </a:p>
          <a:p>
            <a:r>
              <a:rPr lang="en-US" dirty="0">
                <a:hlinkClick r:id="rId3">
                  <a:extLst>
                    <a:ext uri="{A12FA001-AC4F-418D-AE19-62706E023703}">
                      <ahyp:hlinkClr xmlns:ahyp="http://schemas.microsoft.com/office/drawing/2018/hyperlinkcolor" val="tx"/>
                    </a:ext>
                  </a:extLst>
                </a:hlinkClick>
              </a:rPr>
              <a:t>https://github.com/jzambr7/ParkingVacancy_362</a:t>
            </a:r>
            <a:endParaRPr lang="en-US" dirty="0"/>
          </a:p>
        </p:txBody>
      </p:sp>
    </p:spTree>
    <p:extLst>
      <p:ext uri="{BB962C8B-B14F-4D97-AF65-F5344CB8AC3E}">
        <p14:creationId xmlns:p14="http://schemas.microsoft.com/office/powerpoint/2010/main" val="143289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118CF8-0FC9-4BA0-A921-27F7424B5940}"/>
              </a:ext>
            </a:extLst>
          </p:cNvPr>
          <p:cNvSpPr txBox="1"/>
          <p:nvPr/>
        </p:nvSpPr>
        <p:spPr>
          <a:xfrm>
            <a:off x="822121" y="1828800"/>
            <a:ext cx="5343787" cy="1477328"/>
          </a:xfrm>
          <a:prstGeom prst="rect">
            <a:avLst/>
          </a:prstGeom>
          <a:noFill/>
        </p:spPr>
        <p:txBody>
          <a:bodyPr wrap="square" rtlCol="0">
            <a:spAutoFit/>
          </a:bodyPr>
          <a:lstStyle/>
          <a:p>
            <a:r>
              <a:rPr lang="en-US" dirty="0"/>
              <a:t>David &amp; Juan:</a:t>
            </a:r>
          </a:p>
          <a:p>
            <a:pPr marL="285750" indent="-285750">
              <a:buFont typeface="Arial" panose="020B0604020202020204" pitchFamily="34" charset="0"/>
              <a:buChar char="•"/>
            </a:pPr>
            <a:r>
              <a:rPr lang="en-US" dirty="0"/>
              <a:t>Electrical</a:t>
            </a:r>
          </a:p>
          <a:p>
            <a:pPr marL="285750" indent="-285750">
              <a:buFont typeface="Arial" panose="020B0604020202020204" pitchFamily="34" charset="0"/>
              <a:buChar char="•"/>
            </a:pPr>
            <a:r>
              <a:rPr lang="en-US" dirty="0"/>
              <a:t>Hardware</a:t>
            </a:r>
          </a:p>
          <a:p>
            <a:pPr marL="285750" indent="-285750">
              <a:buFont typeface="Arial" panose="020B0604020202020204" pitchFamily="34" charset="0"/>
              <a:buChar char="•"/>
            </a:pPr>
            <a:r>
              <a:rPr lang="en-US" dirty="0"/>
              <a:t>Code</a:t>
            </a:r>
          </a:p>
          <a:p>
            <a:pPr marL="285750" indent="-285750">
              <a:buFont typeface="Arial" panose="020B0604020202020204" pitchFamily="34" charset="0"/>
              <a:buChar char="•"/>
            </a:pPr>
            <a:r>
              <a:rPr lang="en-US" dirty="0"/>
              <a:t>Building the base</a:t>
            </a:r>
          </a:p>
        </p:txBody>
      </p:sp>
      <p:sp>
        <p:nvSpPr>
          <p:cNvPr id="8" name="TextBox 7">
            <a:extLst>
              <a:ext uri="{FF2B5EF4-FFF2-40B4-BE49-F238E27FC236}">
                <a16:creationId xmlns:a16="http://schemas.microsoft.com/office/drawing/2014/main" id="{F77FC10E-2443-4B7A-99CC-7E127ADA8AA8}"/>
              </a:ext>
            </a:extLst>
          </p:cNvPr>
          <p:cNvSpPr txBox="1"/>
          <p:nvPr/>
        </p:nvSpPr>
        <p:spPr>
          <a:xfrm>
            <a:off x="822121" y="578840"/>
            <a:ext cx="7172587" cy="923330"/>
          </a:xfrm>
          <a:prstGeom prst="rect">
            <a:avLst/>
          </a:prstGeom>
          <a:noFill/>
        </p:spPr>
        <p:txBody>
          <a:bodyPr wrap="square" rtlCol="0">
            <a:spAutoFit/>
          </a:bodyPr>
          <a:lstStyle/>
          <a:p>
            <a:r>
              <a:rPr lang="en-US" sz="5400" dirty="0"/>
              <a:t>TEAM ROLES</a:t>
            </a:r>
          </a:p>
        </p:txBody>
      </p:sp>
    </p:spTree>
    <p:extLst>
      <p:ext uri="{BB962C8B-B14F-4D97-AF65-F5344CB8AC3E}">
        <p14:creationId xmlns:p14="http://schemas.microsoft.com/office/powerpoint/2010/main" val="310155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BADC2-E3F2-4642-ACE6-06C1D406B7BE}"/>
              </a:ext>
            </a:extLst>
          </p:cNvPr>
          <p:cNvSpPr>
            <a:spLocks noGrp="1"/>
          </p:cNvSpPr>
          <p:nvPr>
            <p:ph idx="1"/>
          </p:nvPr>
        </p:nvSpPr>
        <p:spPr>
          <a:xfrm>
            <a:off x="684212" y="713064"/>
            <a:ext cx="5943601" cy="5281336"/>
          </a:xfrm>
        </p:spPr>
        <p:txBody>
          <a:bodyPr>
            <a:normAutofit/>
          </a:bodyPr>
          <a:lstStyle/>
          <a:p>
            <a:pPr marL="0" indent="0">
              <a:buNone/>
            </a:pPr>
            <a:r>
              <a:rPr lang="en-US" dirty="0">
                <a:solidFill>
                  <a:schemeClr val="tx1"/>
                </a:solidFill>
              </a:rPr>
              <a:t>	This project will display any free parking spaces in each lot. If one entire lot is taken the LCD will display some sort of indicator to go to the next lot. If there are any free spaces in the lot, the LCD will display the parking lot position. For example, the LCD would print “C is free” so no one must look around for the parking space. This project would simulate real world situations were parking lots are busy and you can spend a couple of minutes looking for space especially in populated areas or events. Finding parking space will be more efficient.</a:t>
            </a:r>
          </a:p>
        </p:txBody>
      </p:sp>
      <p:pic>
        <p:nvPicPr>
          <p:cNvPr id="6" name="Picture 5">
            <a:extLst>
              <a:ext uri="{FF2B5EF4-FFF2-40B4-BE49-F238E27FC236}">
                <a16:creationId xmlns:a16="http://schemas.microsoft.com/office/drawing/2014/main" id="{D6585928-462E-4E13-925C-98F8B3DCF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663" y="1649185"/>
            <a:ext cx="5141168" cy="35596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33E080D7-5F8A-43B4-867B-932815665F5E}"/>
              </a:ext>
            </a:extLst>
          </p:cNvPr>
          <p:cNvSpPr txBox="1"/>
          <p:nvPr/>
        </p:nvSpPr>
        <p:spPr>
          <a:xfrm>
            <a:off x="645952" y="293615"/>
            <a:ext cx="10754687" cy="923330"/>
          </a:xfrm>
          <a:prstGeom prst="rect">
            <a:avLst/>
          </a:prstGeom>
          <a:noFill/>
        </p:spPr>
        <p:txBody>
          <a:bodyPr wrap="square" rtlCol="0">
            <a:spAutoFit/>
          </a:bodyPr>
          <a:lstStyle/>
          <a:p>
            <a:pPr algn="ctr"/>
            <a:r>
              <a:rPr lang="en-US" sz="5400" dirty="0"/>
              <a:t>Parking Lot Vacancy</a:t>
            </a:r>
          </a:p>
        </p:txBody>
      </p:sp>
    </p:spTree>
    <p:extLst>
      <p:ext uri="{BB962C8B-B14F-4D97-AF65-F5344CB8AC3E}">
        <p14:creationId xmlns:p14="http://schemas.microsoft.com/office/powerpoint/2010/main" val="290286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BADC2-E3F2-4642-ACE6-06C1D406B7BE}"/>
              </a:ext>
            </a:extLst>
          </p:cNvPr>
          <p:cNvSpPr>
            <a:spLocks noGrp="1"/>
          </p:cNvSpPr>
          <p:nvPr>
            <p:ph idx="1"/>
          </p:nvPr>
        </p:nvSpPr>
        <p:spPr>
          <a:xfrm>
            <a:off x="684212" y="713064"/>
            <a:ext cx="5943601" cy="5281336"/>
          </a:xfrm>
        </p:spPr>
        <p:txBody>
          <a:bodyPr>
            <a:normAutofit/>
          </a:bodyPr>
          <a:lstStyle/>
          <a:p>
            <a:pPr marL="0" indent="0">
              <a:buNone/>
            </a:pPr>
            <a:r>
              <a:rPr lang="en-US" dirty="0">
                <a:solidFill>
                  <a:schemeClr val="tx1"/>
                </a:solidFill>
              </a:rPr>
              <a:t>	This project uses laser trip wires to determine any spaces available. The laser is directly aimed at a specific photoresistor for each space. When photoresistors receives light from the photoresistors it reads values of 800+. So as soon as car blocks the laser the values from the photoresistor will fall dramatically and the code will determine it as space taken and only print spaces available.</a:t>
            </a:r>
          </a:p>
        </p:txBody>
      </p:sp>
      <p:pic>
        <p:nvPicPr>
          <p:cNvPr id="6" name="Picture 5">
            <a:extLst>
              <a:ext uri="{FF2B5EF4-FFF2-40B4-BE49-F238E27FC236}">
                <a16:creationId xmlns:a16="http://schemas.microsoft.com/office/drawing/2014/main" id="{D6585928-462E-4E13-925C-98F8B3DCF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663" y="1649185"/>
            <a:ext cx="5141168" cy="35596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33E080D7-5F8A-43B4-867B-932815665F5E}"/>
              </a:ext>
            </a:extLst>
          </p:cNvPr>
          <p:cNvSpPr txBox="1"/>
          <p:nvPr/>
        </p:nvSpPr>
        <p:spPr>
          <a:xfrm>
            <a:off x="645952" y="293615"/>
            <a:ext cx="10754687" cy="923330"/>
          </a:xfrm>
          <a:prstGeom prst="rect">
            <a:avLst/>
          </a:prstGeom>
          <a:noFill/>
        </p:spPr>
        <p:txBody>
          <a:bodyPr wrap="square" rtlCol="0">
            <a:spAutoFit/>
          </a:bodyPr>
          <a:lstStyle/>
          <a:p>
            <a:pPr algn="ctr"/>
            <a:r>
              <a:rPr lang="en-US" sz="5400" dirty="0"/>
              <a:t>Parking Lot Vacancy Technical</a:t>
            </a:r>
          </a:p>
        </p:txBody>
      </p:sp>
    </p:spTree>
    <p:extLst>
      <p:ext uri="{BB962C8B-B14F-4D97-AF65-F5344CB8AC3E}">
        <p14:creationId xmlns:p14="http://schemas.microsoft.com/office/powerpoint/2010/main" val="335152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C9A3-BC2E-4E4C-B60D-84706EC44680}"/>
              </a:ext>
            </a:extLst>
          </p:cNvPr>
          <p:cNvSpPr>
            <a:spLocks noGrp="1"/>
          </p:cNvSpPr>
          <p:nvPr>
            <p:ph type="title"/>
          </p:nvPr>
        </p:nvSpPr>
        <p:spPr>
          <a:xfrm>
            <a:off x="684212" y="276059"/>
            <a:ext cx="8534400" cy="1507067"/>
          </a:xfrm>
        </p:spPr>
        <p:txBody>
          <a:bodyPr>
            <a:normAutofit/>
          </a:bodyPr>
          <a:lstStyle/>
          <a:p>
            <a:r>
              <a:rPr lang="en-US" sz="5400" dirty="0"/>
              <a:t>Original </a:t>
            </a:r>
            <a:r>
              <a:rPr lang="en-US" sz="5400" dirty="0" err="1"/>
              <a:t>WOrk</a:t>
            </a:r>
            <a:endParaRPr lang="en-US" sz="5400" dirty="0"/>
          </a:p>
        </p:txBody>
      </p:sp>
      <p:sp>
        <p:nvSpPr>
          <p:cNvPr id="4" name="TextBox 3">
            <a:extLst>
              <a:ext uri="{FF2B5EF4-FFF2-40B4-BE49-F238E27FC236}">
                <a16:creationId xmlns:a16="http://schemas.microsoft.com/office/drawing/2014/main" id="{0255AF73-C7F2-4AE5-9A89-F7F477621D65}"/>
              </a:ext>
            </a:extLst>
          </p:cNvPr>
          <p:cNvSpPr txBox="1"/>
          <p:nvPr/>
        </p:nvSpPr>
        <p:spPr>
          <a:xfrm>
            <a:off x="548708" y="1784105"/>
            <a:ext cx="64343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Each lot will have three parking spaces with an LCD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Three laser trip wires each lot to detect any spaces available. When a car crosses the laser then space is taken.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all three spaces are taken in level one lot then level two let will display any free parking spaces. As soon as one space is free on level one lot, level two lot will not display any free spaces available.</a:t>
            </a:r>
          </a:p>
        </p:txBody>
      </p:sp>
      <p:pic>
        <p:nvPicPr>
          <p:cNvPr id="6" name="Picture 5">
            <a:extLst>
              <a:ext uri="{FF2B5EF4-FFF2-40B4-BE49-F238E27FC236}">
                <a16:creationId xmlns:a16="http://schemas.microsoft.com/office/drawing/2014/main" id="{9760C708-D209-440E-83B8-A6CD78414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58723"/>
            <a:ext cx="5143500" cy="6736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495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1EF4-5383-48FA-A20B-D3FF3C602C2F}"/>
              </a:ext>
            </a:extLst>
          </p:cNvPr>
          <p:cNvSpPr>
            <a:spLocks noGrp="1"/>
          </p:cNvSpPr>
          <p:nvPr>
            <p:ph type="title"/>
          </p:nvPr>
        </p:nvSpPr>
        <p:spPr>
          <a:xfrm>
            <a:off x="482876" y="53911"/>
            <a:ext cx="10924246" cy="1507067"/>
          </a:xfrm>
        </p:spPr>
        <p:txBody>
          <a:bodyPr>
            <a:normAutofit/>
          </a:bodyPr>
          <a:lstStyle/>
          <a:p>
            <a:pPr algn="ctr"/>
            <a:r>
              <a:rPr lang="en-US" sz="5400" dirty="0"/>
              <a:t>Devices Used</a:t>
            </a:r>
          </a:p>
        </p:txBody>
      </p:sp>
      <p:sp>
        <p:nvSpPr>
          <p:cNvPr id="5" name="TextBox 4">
            <a:extLst>
              <a:ext uri="{FF2B5EF4-FFF2-40B4-BE49-F238E27FC236}">
                <a16:creationId xmlns:a16="http://schemas.microsoft.com/office/drawing/2014/main" id="{EA92E991-7DDD-4A0D-8E43-9C1B6C4C65DD}"/>
              </a:ext>
            </a:extLst>
          </p:cNvPr>
          <p:cNvSpPr txBox="1"/>
          <p:nvPr/>
        </p:nvSpPr>
        <p:spPr>
          <a:xfrm>
            <a:off x="654341" y="1921079"/>
            <a:ext cx="5016617" cy="4154984"/>
          </a:xfrm>
          <a:prstGeom prst="rect">
            <a:avLst/>
          </a:prstGeom>
          <a:noFill/>
        </p:spPr>
        <p:txBody>
          <a:bodyPr wrap="square" rtlCol="0">
            <a:spAutoFit/>
          </a:bodyPr>
          <a:lstStyle/>
          <a:p>
            <a:r>
              <a:rPr lang="en-US" sz="2400" dirty="0"/>
              <a:t>Input Devices:</a:t>
            </a:r>
          </a:p>
          <a:p>
            <a:pPr marL="285750" indent="-285750">
              <a:buFont typeface="Arial" panose="020B0604020202020204" pitchFamily="34" charset="0"/>
              <a:buChar char="•"/>
            </a:pPr>
            <a:r>
              <a:rPr lang="en-US" sz="2400" dirty="0"/>
              <a:t>Photoresistors x 6</a:t>
            </a:r>
          </a:p>
          <a:p>
            <a:pPr marL="285750" indent="-285750">
              <a:buFont typeface="Arial" panose="020B0604020202020204" pitchFamily="34" charset="0"/>
              <a:buChar char="•"/>
            </a:pPr>
            <a:endParaRPr lang="en-US" sz="2400" dirty="0"/>
          </a:p>
          <a:p>
            <a:r>
              <a:rPr lang="en-US" sz="2400" dirty="0"/>
              <a:t>Output Devices:</a:t>
            </a:r>
          </a:p>
          <a:p>
            <a:pPr marL="285750" indent="-285750">
              <a:buFont typeface="Arial" panose="020B0604020202020204" pitchFamily="34" charset="0"/>
              <a:buChar char="•"/>
            </a:pPr>
            <a:r>
              <a:rPr lang="en-US" sz="2400" dirty="0"/>
              <a:t>Lasers Diode x 6</a:t>
            </a:r>
          </a:p>
          <a:p>
            <a:pPr marL="285750" indent="-285750">
              <a:buFont typeface="Arial" panose="020B0604020202020204" pitchFamily="34" charset="0"/>
              <a:buChar char="•"/>
            </a:pPr>
            <a:r>
              <a:rPr lang="en-US" sz="2400" dirty="0"/>
              <a:t>LCD x 2</a:t>
            </a:r>
          </a:p>
          <a:p>
            <a:pPr marL="285750" indent="-285750">
              <a:buFont typeface="Arial" panose="020B0604020202020204" pitchFamily="34" charset="0"/>
              <a:buChar char="•"/>
            </a:pPr>
            <a:endParaRPr lang="en-US" sz="2400" dirty="0"/>
          </a:p>
          <a:p>
            <a:r>
              <a:rPr lang="en-US" sz="2400" dirty="0" err="1"/>
              <a:t>Input/Output</a:t>
            </a:r>
            <a:r>
              <a:rPr lang="en-US" sz="2400" dirty="0"/>
              <a:t> Devices:</a:t>
            </a:r>
          </a:p>
          <a:p>
            <a:pPr marL="285750" indent="-285750">
              <a:buFont typeface="Arial" panose="020B0604020202020204" pitchFamily="34" charset="0"/>
              <a:buChar char="•"/>
            </a:pPr>
            <a:r>
              <a:rPr lang="en-US" sz="2400" dirty="0"/>
              <a:t>Arduino x 2</a:t>
            </a:r>
          </a:p>
          <a:p>
            <a:endParaRPr lang="en-US" sz="2400" dirty="0"/>
          </a:p>
          <a:p>
            <a:pPr marL="285750" indent="-285750">
              <a:buFont typeface="Arial" panose="020B0604020202020204" pitchFamily="34" charset="0"/>
              <a:buChar char="•"/>
            </a:pPr>
            <a:endParaRPr lang="en-US" sz="2400" dirty="0"/>
          </a:p>
        </p:txBody>
      </p:sp>
      <p:pic>
        <p:nvPicPr>
          <p:cNvPr id="14" name="Picture 13">
            <a:extLst>
              <a:ext uri="{FF2B5EF4-FFF2-40B4-BE49-F238E27FC236}">
                <a16:creationId xmlns:a16="http://schemas.microsoft.com/office/drawing/2014/main" id="{2E9EBEB4-E503-42CF-95FC-EE5079604281}"/>
              </a:ext>
            </a:extLst>
          </p:cNvPr>
          <p:cNvPicPr>
            <a:picLocks noChangeAspect="1"/>
          </p:cNvPicPr>
          <p:nvPr/>
        </p:nvPicPr>
        <p:blipFill rotWithShape="1">
          <a:blip r:embed="rId2">
            <a:extLst>
              <a:ext uri="{28A0092B-C50C-407E-A947-70E740481C1C}">
                <a14:useLocalDpi xmlns:a14="http://schemas.microsoft.com/office/drawing/2010/main" val="0"/>
              </a:ext>
            </a:extLst>
          </a:blip>
          <a:srcRect t="15079"/>
          <a:stretch/>
        </p:blipFill>
        <p:spPr>
          <a:xfrm>
            <a:off x="9751869" y="1854838"/>
            <a:ext cx="1428750" cy="1213304"/>
          </a:xfrm>
          <a:prstGeom prst="rect">
            <a:avLst/>
          </a:prstGeom>
        </p:spPr>
      </p:pic>
      <p:pic>
        <p:nvPicPr>
          <p:cNvPr id="8" name="Picture 7">
            <a:extLst>
              <a:ext uri="{FF2B5EF4-FFF2-40B4-BE49-F238E27FC236}">
                <a16:creationId xmlns:a16="http://schemas.microsoft.com/office/drawing/2014/main" id="{C6763421-6977-4B8D-94F2-797CA7101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786" y="1854838"/>
            <a:ext cx="4496777" cy="3205562"/>
          </a:xfrm>
          <a:prstGeom prst="rect">
            <a:avLst/>
          </a:prstGeom>
        </p:spPr>
      </p:pic>
      <p:pic>
        <p:nvPicPr>
          <p:cNvPr id="10" name="Picture 9">
            <a:extLst>
              <a:ext uri="{FF2B5EF4-FFF2-40B4-BE49-F238E27FC236}">
                <a16:creationId xmlns:a16="http://schemas.microsoft.com/office/drawing/2014/main" id="{D6E9111E-1382-497A-B1EB-AD32B9E81624}"/>
              </a:ext>
            </a:extLst>
          </p:cNvPr>
          <p:cNvPicPr>
            <a:picLocks noChangeAspect="1"/>
          </p:cNvPicPr>
          <p:nvPr/>
        </p:nvPicPr>
        <p:blipFill rotWithShape="1">
          <a:blip r:embed="rId4">
            <a:extLst>
              <a:ext uri="{28A0092B-C50C-407E-A947-70E740481C1C}">
                <a14:useLocalDpi xmlns:a14="http://schemas.microsoft.com/office/drawing/2010/main" val="0"/>
              </a:ext>
            </a:extLst>
          </a:blip>
          <a:srcRect l="19981" t="17481" b="14003"/>
          <a:stretch/>
        </p:blipFill>
        <p:spPr>
          <a:xfrm>
            <a:off x="9420503" y="2676613"/>
            <a:ext cx="1760115" cy="1507067"/>
          </a:xfrm>
          <a:prstGeom prst="rect">
            <a:avLst/>
          </a:prstGeom>
        </p:spPr>
      </p:pic>
      <p:pic>
        <p:nvPicPr>
          <p:cNvPr id="16" name="Picture 15">
            <a:extLst>
              <a:ext uri="{FF2B5EF4-FFF2-40B4-BE49-F238E27FC236}">
                <a16:creationId xmlns:a16="http://schemas.microsoft.com/office/drawing/2014/main" id="{420FE21E-150F-4360-A8E3-88B90C7C9D06}"/>
              </a:ext>
            </a:extLst>
          </p:cNvPr>
          <p:cNvPicPr>
            <a:picLocks noChangeAspect="1"/>
          </p:cNvPicPr>
          <p:nvPr/>
        </p:nvPicPr>
        <p:blipFill rotWithShape="1">
          <a:blip r:embed="rId5">
            <a:extLst>
              <a:ext uri="{28A0092B-C50C-407E-A947-70E740481C1C}">
                <a14:useLocalDpi xmlns:a14="http://schemas.microsoft.com/office/drawing/2010/main" val="0"/>
              </a:ext>
            </a:extLst>
          </a:blip>
          <a:srcRect t="29524" b="26123"/>
          <a:stretch/>
        </p:blipFill>
        <p:spPr>
          <a:xfrm>
            <a:off x="8810729" y="4009280"/>
            <a:ext cx="2369890" cy="1051120"/>
          </a:xfrm>
          <a:prstGeom prst="rect">
            <a:avLst/>
          </a:prstGeom>
        </p:spPr>
      </p:pic>
    </p:spTree>
    <p:extLst>
      <p:ext uri="{BB962C8B-B14F-4D97-AF65-F5344CB8AC3E}">
        <p14:creationId xmlns:p14="http://schemas.microsoft.com/office/powerpoint/2010/main" val="83358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127B-C68C-4334-BB3F-EC72895D36F2}"/>
              </a:ext>
            </a:extLst>
          </p:cNvPr>
          <p:cNvSpPr>
            <a:spLocks noGrp="1"/>
          </p:cNvSpPr>
          <p:nvPr>
            <p:ph type="title"/>
          </p:nvPr>
        </p:nvSpPr>
        <p:spPr>
          <a:xfrm>
            <a:off x="684212" y="150224"/>
            <a:ext cx="10649316" cy="1507067"/>
          </a:xfrm>
        </p:spPr>
        <p:txBody>
          <a:bodyPr>
            <a:normAutofit/>
          </a:bodyPr>
          <a:lstStyle/>
          <a:p>
            <a:pPr algn="ctr"/>
            <a:r>
              <a:rPr lang="en-US" sz="5400" dirty="0"/>
              <a:t>Communication</a:t>
            </a:r>
          </a:p>
        </p:txBody>
      </p:sp>
      <p:sp>
        <p:nvSpPr>
          <p:cNvPr id="4" name="TextBox 3">
            <a:extLst>
              <a:ext uri="{FF2B5EF4-FFF2-40B4-BE49-F238E27FC236}">
                <a16:creationId xmlns:a16="http://schemas.microsoft.com/office/drawing/2014/main" id="{4E6E69C3-7433-42EF-9D1B-216AED4BA111}"/>
              </a:ext>
            </a:extLst>
          </p:cNvPr>
          <p:cNvSpPr txBox="1"/>
          <p:nvPr/>
        </p:nvSpPr>
        <p:spPr>
          <a:xfrm>
            <a:off x="771787" y="1828800"/>
            <a:ext cx="1016745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project consist of using Serial Peripheral Interface (SPI) between the two Arduinos.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Each Arduino will handle one parking lot.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The Arduino on level one parking lot will send data to the level two Arduino. Depending on what level two Arduino receives the LCD will display specific information.</a:t>
            </a:r>
          </a:p>
        </p:txBody>
      </p:sp>
    </p:spTree>
    <p:extLst>
      <p:ext uri="{BB962C8B-B14F-4D97-AF65-F5344CB8AC3E}">
        <p14:creationId xmlns:p14="http://schemas.microsoft.com/office/powerpoint/2010/main" val="162978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749AE7-C319-426C-881B-76FEA0F1FDB0}"/>
              </a:ext>
            </a:extLst>
          </p:cNvPr>
          <p:cNvSpPr>
            <a:spLocks noGrp="1"/>
          </p:cNvSpPr>
          <p:nvPr>
            <p:ph type="body" idx="1"/>
          </p:nvPr>
        </p:nvSpPr>
        <p:spPr/>
        <p:txBody>
          <a:bodyPr/>
          <a:lstStyle/>
          <a:p>
            <a:r>
              <a:rPr lang="en-US" dirty="0"/>
              <a:t>What Works</a:t>
            </a:r>
          </a:p>
        </p:txBody>
      </p:sp>
      <p:sp>
        <p:nvSpPr>
          <p:cNvPr id="4" name="Content Placeholder 3">
            <a:extLst>
              <a:ext uri="{FF2B5EF4-FFF2-40B4-BE49-F238E27FC236}">
                <a16:creationId xmlns:a16="http://schemas.microsoft.com/office/drawing/2014/main" id="{7962759F-D324-4E85-BB67-4C6A069A7C70}"/>
              </a:ext>
            </a:extLst>
          </p:cNvPr>
          <p:cNvSpPr>
            <a:spLocks noGrp="1"/>
          </p:cNvSpPr>
          <p:nvPr>
            <p:ph sz="half" idx="2"/>
          </p:nvPr>
        </p:nvSpPr>
        <p:spPr/>
        <p:txBody>
          <a:bodyPr/>
          <a:lstStyle/>
          <a:p>
            <a:r>
              <a:rPr lang="en-US" dirty="0">
                <a:solidFill>
                  <a:schemeClr val="tx1"/>
                </a:solidFill>
              </a:rPr>
              <a:t>Laser Trip Wire to detect if any spaces available.</a:t>
            </a:r>
          </a:p>
          <a:p>
            <a:r>
              <a:rPr lang="en-US" dirty="0">
                <a:solidFill>
                  <a:schemeClr val="tx1"/>
                </a:solidFill>
              </a:rPr>
              <a:t>Consist of a laser aiming at a photoresistor.</a:t>
            </a:r>
          </a:p>
          <a:p>
            <a:r>
              <a:rPr lang="en-US" dirty="0">
                <a:solidFill>
                  <a:schemeClr val="tx1"/>
                </a:solidFill>
              </a:rPr>
              <a:t>Photoresistor reads values from 800+.</a:t>
            </a:r>
          </a:p>
        </p:txBody>
      </p:sp>
      <p:sp>
        <p:nvSpPr>
          <p:cNvPr id="5" name="Text Placeholder 4">
            <a:extLst>
              <a:ext uri="{FF2B5EF4-FFF2-40B4-BE49-F238E27FC236}">
                <a16:creationId xmlns:a16="http://schemas.microsoft.com/office/drawing/2014/main" id="{AE2D48F2-68CF-4189-BCAE-5CB9FB25C15F}"/>
              </a:ext>
            </a:extLst>
          </p:cNvPr>
          <p:cNvSpPr>
            <a:spLocks noGrp="1"/>
          </p:cNvSpPr>
          <p:nvPr>
            <p:ph type="body" sz="quarter" idx="3"/>
          </p:nvPr>
        </p:nvSpPr>
        <p:spPr/>
        <p:txBody>
          <a:bodyPr/>
          <a:lstStyle/>
          <a:p>
            <a:r>
              <a:rPr lang="en-US" dirty="0"/>
              <a:t>What Doesn’t</a:t>
            </a:r>
          </a:p>
        </p:txBody>
      </p:sp>
      <p:sp>
        <p:nvSpPr>
          <p:cNvPr id="6" name="Content Placeholder 5">
            <a:extLst>
              <a:ext uri="{FF2B5EF4-FFF2-40B4-BE49-F238E27FC236}">
                <a16:creationId xmlns:a16="http://schemas.microsoft.com/office/drawing/2014/main" id="{6458AAF1-8F25-4C7C-97AB-434A613B7605}"/>
              </a:ext>
            </a:extLst>
          </p:cNvPr>
          <p:cNvSpPr>
            <a:spLocks noGrp="1"/>
          </p:cNvSpPr>
          <p:nvPr>
            <p:ph sz="quarter" idx="4"/>
          </p:nvPr>
        </p:nvSpPr>
        <p:spPr/>
        <p:txBody>
          <a:bodyPr/>
          <a:lstStyle/>
          <a:p>
            <a:r>
              <a:rPr lang="en-US" dirty="0">
                <a:solidFill>
                  <a:schemeClr val="tx1"/>
                </a:solidFill>
              </a:rPr>
              <a:t>LEDs scatter light and is not precise.</a:t>
            </a:r>
          </a:p>
          <a:p>
            <a:r>
              <a:rPr lang="en-US" dirty="0">
                <a:solidFill>
                  <a:schemeClr val="tx1"/>
                </a:solidFill>
              </a:rPr>
              <a:t>Photoresistor may read light from a different parking space.</a:t>
            </a:r>
          </a:p>
          <a:p>
            <a:r>
              <a:rPr lang="en-US" dirty="0">
                <a:solidFill>
                  <a:schemeClr val="tx1"/>
                </a:solidFill>
              </a:rPr>
              <a:t>Also some LEDs may not be as bright as a laser. So ambient light may be brighter.</a:t>
            </a:r>
          </a:p>
        </p:txBody>
      </p:sp>
      <p:pic>
        <p:nvPicPr>
          <p:cNvPr id="8" name="Picture 7">
            <a:extLst>
              <a:ext uri="{FF2B5EF4-FFF2-40B4-BE49-F238E27FC236}">
                <a16:creationId xmlns:a16="http://schemas.microsoft.com/office/drawing/2014/main" id="{1EC5F174-4760-49CA-AE19-923A630B3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574" y="3944352"/>
            <a:ext cx="4786584" cy="26924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209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6CF2B0A-DBBE-41C0-B719-8B0EDFEABC32}"/>
              </a:ext>
            </a:extLst>
          </p:cNvPr>
          <p:cNvSpPr>
            <a:spLocks noGrp="1"/>
          </p:cNvSpPr>
          <p:nvPr>
            <p:ph type="body" sz="quarter" idx="3"/>
          </p:nvPr>
        </p:nvSpPr>
        <p:spPr>
          <a:xfrm>
            <a:off x="1248483" y="920692"/>
            <a:ext cx="6529587" cy="576262"/>
          </a:xfrm>
        </p:spPr>
        <p:txBody>
          <a:bodyPr/>
          <a:lstStyle/>
          <a:p>
            <a:r>
              <a:rPr lang="en-US" sz="5400" dirty="0"/>
              <a:t>LIST OF MATERIALS</a:t>
            </a:r>
          </a:p>
        </p:txBody>
      </p:sp>
      <p:sp>
        <p:nvSpPr>
          <p:cNvPr id="7" name="TextBox 6">
            <a:extLst>
              <a:ext uri="{FF2B5EF4-FFF2-40B4-BE49-F238E27FC236}">
                <a16:creationId xmlns:a16="http://schemas.microsoft.com/office/drawing/2014/main" id="{6B599509-483C-4BB2-B2B5-D934A3023D0E}"/>
              </a:ext>
            </a:extLst>
          </p:cNvPr>
          <p:cNvSpPr txBox="1"/>
          <p:nvPr/>
        </p:nvSpPr>
        <p:spPr>
          <a:xfrm>
            <a:off x="1417739" y="1778466"/>
            <a:ext cx="6191076" cy="3046988"/>
          </a:xfrm>
          <a:prstGeom prst="rect">
            <a:avLst/>
          </a:prstGeom>
          <a:noFill/>
        </p:spPr>
        <p:txBody>
          <a:bodyPr wrap="square" rtlCol="0">
            <a:spAutoFit/>
          </a:bodyPr>
          <a:lstStyle/>
          <a:p>
            <a:r>
              <a:rPr lang="en-US" sz="2400" dirty="0"/>
              <a:t>● 6 Lasers</a:t>
            </a:r>
          </a:p>
          <a:p>
            <a:r>
              <a:rPr lang="en-US" sz="2400" dirty="0"/>
              <a:t>● 6 Photoresistors</a:t>
            </a:r>
          </a:p>
          <a:p>
            <a:r>
              <a:rPr lang="en-US" sz="2400" dirty="0"/>
              <a:t>● Two Arduinos </a:t>
            </a:r>
          </a:p>
          <a:p>
            <a:r>
              <a:rPr lang="en-US" sz="2400" dirty="0"/>
              <a:t>● Two 16x2 LCDs </a:t>
            </a:r>
          </a:p>
          <a:p>
            <a:r>
              <a:rPr lang="en-US" sz="2400" dirty="0"/>
              <a:t>● 6 Toy Cars </a:t>
            </a:r>
          </a:p>
          <a:p>
            <a:r>
              <a:rPr lang="en-US" sz="2400" dirty="0"/>
              <a:t>● Wood for the platform </a:t>
            </a:r>
          </a:p>
          <a:p>
            <a:r>
              <a:rPr lang="en-US" sz="2400" dirty="0"/>
              <a:t>● Wires, Resistors, etc. (Electronical) </a:t>
            </a:r>
          </a:p>
          <a:p>
            <a:r>
              <a:rPr lang="en-US" sz="2400" dirty="0"/>
              <a:t>● Shield for both Arduinos </a:t>
            </a:r>
          </a:p>
        </p:txBody>
      </p:sp>
    </p:spTree>
    <p:extLst>
      <p:ext uri="{BB962C8B-B14F-4D97-AF65-F5344CB8AC3E}">
        <p14:creationId xmlns:p14="http://schemas.microsoft.com/office/powerpoint/2010/main" val="23254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61E1-3148-44B0-8A66-454E32E81FA3}"/>
              </a:ext>
            </a:extLst>
          </p:cNvPr>
          <p:cNvSpPr>
            <a:spLocks noGrp="1"/>
          </p:cNvSpPr>
          <p:nvPr>
            <p:ph type="title"/>
          </p:nvPr>
        </p:nvSpPr>
        <p:spPr>
          <a:xfrm>
            <a:off x="572961" y="89703"/>
            <a:ext cx="4766865" cy="1507067"/>
          </a:xfrm>
        </p:spPr>
        <p:txBody>
          <a:bodyPr/>
          <a:lstStyle/>
          <a:p>
            <a:r>
              <a:rPr lang="en-US" dirty="0"/>
              <a:t>Basic Schematics</a:t>
            </a:r>
          </a:p>
        </p:txBody>
      </p:sp>
      <p:pic>
        <p:nvPicPr>
          <p:cNvPr id="4" name="Picture 3">
            <a:extLst>
              <a:ext uri="{FF2B5EF4-FFF2-40B4-BE49-F238E27FC236}">
                <a16:creationId xmlns:a16="http://schemas.microsoft.com/office/drawing/2014/main" id="{8ACC578E-FB92-498C-9ECD-A1C3D7E65D7C}"/>
              </a:ext>
            </a:extLst>
          </p:cNvPr>
          <p:cNvPicPr>
            <a:picLocks noChangeAspect="1"/>
          </p:cNvPicPr>
          <p:nvPr/>
        </p:nvPicPr>
        <p:blipFill rotWithShape="1">
          <a:blip r:embed="rId2">
            <a:extLst>
              <a:ext uri="{28A0092B-C50C-407E-A947-70E740481C1C}">
                <a14:useLocalDpi xmlns:a14="http://schemas.microsoft.com/office/drawing/2010/main" val="0"/>
              </a:ext>
            </a:extLst>
          </a:blip>
          <a:srcRect b="3508"/>
          <a:stretch/>
        </p:blipFill>
        <p:spPr>
          <a:xfrm>
            <a:off x="421960" y="1212118"/>
            <a:ext cx="4917866" cy="5274743"/>
          </a:xfrm>
          <a:prstGeom prst="rect">
            <a:avLst/>
          </a:prstGeom>
        </p:spPr>
      </p:pic>
      <p:sp>
        <p:nvSpPr>
          <p:cNvPr id="5" name="Title 1">
            <a:extLst>
              <a:ext uri="{FF2B5EF4-FFF2-40B4-BE49-F238E27FC236}">
                <a16:creationId xmlns:a16="http://schemas.microsoft.com/office/drawing/2014/main" id="{B57D9485-944B-499F-BC08-D912B9B17E50}"/>
              </a:ext>
            </a:extLst>
          </p:cNvPr>
          <p:cNvSpPr txBox="1">
            <a:spLocks/>
          </p:cNvSpPr>
          <p:nvPr/>
        </p:nvSpPr>
        <p:spPr>
          <a:xfrm>
            <a:off x="6413773" y="93948"/>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Design Drawing</a:t>
            </a:r>
          </a:p>
        </p:txBody>
      </p:sp>
      <p:pic>
        <p:nvPicPr>
          <p:cNvPr id="7" name="Picture 6">
            <a:extLst>
              <a:ext uri="{FF2B5EF4-FFF2-40B4-BE49-F238E27FC236}">
                <a16:creationId xmlns:a16="http://schemas.microsoft.com/office/drawing/2014/main" id="{A27063AA-FFC5-446D-BFA8-6BE7D1781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773" y="1212118"/>
            <a:ext cx="4475148" cy="5175606"/>
          </a:xfrm>
          <a:prstGeom prst="rect">
            <a:avLst/>
          </a:prstGeom>
        </p:spPr>
      </p:pic>
    </p:spTree>
    <p:extLst>
      <p:ext uri="{BB962C8B-B14F-4D97-AF65-F5344CB8AC3E}">
        <p14:creationId xmlns:p14="http://schemas.microsoft.com/office/powerpoint/2010/main" val="1889154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160</TotalTime>
  <Words>468</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Slice</vt:lpstr>
      <vt:lpstr>Team Number: 16  Members: David Hernandez, dherna71 Juan Zambrano, jzambr7 </vt:lpstr>
      <vt:lpstr>PowerPoint Presentation</vt:lpstr>
      <vt:lpstr>PowerPoint Presentation</vt:lpstr>
      <vt:lpstr>Original WOrk</vt:lpstr>
      <vt:lpstr>Devices Used</vt:lpstr>
      <vt:lpstr>Communication</vt:lpstr>
      <vt:lpstr>PowerPoint Presentation</vt:lpstr>
      <vt:lpstr>PowerPoint Presentation</vt:lpstr>
      <vt:lpstr>Basic Schematics</vt:lpstr>
      <vt:lpstr>Timeline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Number: 16  Members: David Hernandez, dherna71 Juan Zambrano, jzambr7</dc:title>
  <dc:creator>Hernandez, Israel</dc:creator>
  <cp:lastModifiedBy>Hernandez, Israel</cp:lastModifiedBy>
  <cp:revision>54</cp:revision>
  <dcterms:created xsi:type="dcterms:W3CDTF">2019-04-25T22:17:32Z</dcterms:created>
  <dcterms:modified xsi:type="dcterms:W3CDTF">2019-04-26T01:13:01Z</dcterms:modified>
</cp:coreProperties>
</file>