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6" r:id="rId3"/>
    <p:sldId id="257" r:id="rId4"/>
    <p:sldId id="269" r:id="rId5"/>
    <p:sldId id="264" r:id="rId6"/>
    <p:sldId id="266" r:id="rId7"/>
    <p:sldId id="259" r:id="rId8"/>
    <p:sldId id="273" r:id="rId9"/>
    <p:sldId id="270" r:id="rId10"/>
    <p:sldId id="260" r:id="rId11"/>
    <p:sldId id="261" r:id="rId12"/>
    <p:sldId id="277" r:id="rId13"/>
    <p:sldId id="278" r:id="rId14"/>
    <p:sldId id="275" r:id="rId15"/>
    <p:sldId id="274" r:id="rId16"/>
    <p:sldId id="262" r:id="rId17"/>
    <p:sldId id="268" r:id="rId18"/>
    <p:sldId id="263" r:id="rId19"/>
    <p:sldId id="271" r:id="rId20"/>
    <p:sldId id="27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60" y="3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2EE21616-7B88-4EE4-96F8-D2C0170AE578}" type="datetimeFigureOut">
              <a:rPr lang="en-US" smtClean="0"/>
              <a:t>12/6/2016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27F0A5-0915-4CE8-BA73-A6084FE54A65}" type="slidenum">
              <a:rPr lang="en-US" smtClean="0"/>
              <a:t>‹#›</a:t>
            </a:fld>
            <a:endParaRPr lang="en-US"/>
          </a:p>
        </p:txBody>
      </p:sp>
    </p:spTree>
    <p:extLst>
      <p:ext uri="{BB962C8B-B14F-4D97-AF65-F5344CB8AC3E}">
        <p14:creationId xmlns:p14="http://schemas.microsoft.com/office/powerpoint/2010/main" val="374758439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E21616-7B88-4EE4-96F8-D2C0170AE578}" type="datetimeFigureOut">
              <a:rPr lang="en-US" smtClean="0"/>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27F0A5-0915-4CE8-BA73-A6084FE54A65}" type="slidenum">
              <a:rPr lang="en-US" smtClean="0"/>
              <a:t>‹#›</a:t>
            </a:fld>
            <a:endParaRPr lang="en-US"/>
          </a:p>
        </p:txBody>
      </p:sp>
    </p:spTree>
    <p:extLst>
      <p:ext uri="{BB962C8B-B14F-4D97-AF65-F5344CB8AC3E}">
        <p14:creationId xmlns:p14="http://schemas.microsoft.com/office/powerpoint/2010/main" val="3550768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E21616-7B88-4EE4-96F8-D2C0170AE578}" type="datetimeFigureOut">
              <a:rPr lang="en-US" smtClean="0"/>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27F0A5-0915-4CE8-BA73-A6084FE54A65}" type="slidenum">
              <a:rPr lang="en-US" smtClean="0"/>
              <a:t>‹#›</a:t>
            </a:fld>
            <a:endParaRPr lang="en-US"/>
          </a:p>
        </p:txBody>
      </p:sp>
    </p:spTree>
    <p:extLst>
      <p:ext uri="{BB962C8B-B14F-4D97-AF65-F5344CB8AC3E}">
        <p14:creationId xmlns:p14="http://schemas.microsoft.com/office/powerpoint/2010/main" val="2212326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EE21616-7B88-4EE4-96F8-D2C0170AE578}" type="datetimeFigureOut">
              <a:rPr lang="en-US" smtClean="0"/>
              <a:t>12/6/2016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27F0A5-0915-4CE8-BA73-A6084FE54A65}" type="slidenum">
              <a:rPr lang="en-US" smtClean="0"/>
              <a:t>‹#›</a:t>
            </a:fld>
            <a:endParaRPr lang="en-US"/>
          </a:p>
        </p:txBody>
      </p:sp>
    </p:spTree>
    <p:extLst>
      <p:ext uri="{BB962C8B-B14F-4D97-AF65-F5344CB8AC3E}">
        <p14:creationId xmlns:p14="http://schemas.microsoft.com/office/powerpoint/2010/main" val="79514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2EE21616-7B88-4EE4-96F8-D2C0170AE578}" type="datetimeFigureOut">
              <a:rPr lang="en-US" smtClean="0"/>
              <a:t>12/6/2016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27F0A5-0915-4CE8-BA73-A6084FE54A65}" type="slidenum">
              <a:rPr lang="en-US" smtClean="0"/>
              <a:t>‹#›</a:t>
            </a:fld>
            <a:endParaRPr lang="en-US"/>
          </a:p>
        </p:txBody>
      </p:sp>
    </p:spTree>
    <p:extLst>
      <p:ext uri="{BB962C8B-B14F-4D97-AF65-F5344CB8AC3E}">
        <p14:creationId xmlns:p14="http://schemas.microsoft.com/office/powerpoint/2010/main" val="42688848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2EE21616-7B88-4EE4-96F8-D2C0170AE578}" type="datetimeFigureOut">
              <a:rPr lang="en-US" smtClean="0"/>
              <a:t>12/6/2016</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B527F0A5-0915-4CE8-BA73-A6084FE54A65}" type="slidenum">
              <a:rPr lang="en-US" smtClean="0"/>
              <a:t>‹#›</a:t>
            </a:fld>
            <a:endParaRPr lang="en-US"/>
          </a:p>
        </p:txBody>
      </p:sp>
    </p:spTree>
    <p:extLst>
      <p:ext uri="{BB962C8B-B14F-4D97-AF65-F5344CB8AC3E}">
        <p14:creationId xmlns:p14="http://schemas.microsoft.com/office/powerpoint/2010/main" val="261644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2EE21616-7B88-4EE4-96F8-D2C0170AE578}" type="datetimeFigureOut">
              <a:rPr lang="en-US" smtClean="0"/>
              <a:t>12/6/2016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27F0A5-0915-4CE8-BA73-A6084FE54A65}"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981390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E21616-7B88-4EE4-96F8-D2C0170AE578}" type="datetimeFigureOut">
              <a:rPr lang="en-US" smtClean="0"/>
              <a:t>12/6/2016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27F0A5-0915-4CE8-BA73-A6084FE54A65}" type="slidenum">
              <a:rPr lang="en-US" smtClean="0"/>
              <a:t>‹#›</a:t>
            </a:fld>
            <a:endParaRPr lang="en-US"/>
          </a:p>
        </p:txBody>
      </p:sp>
    </p:spTree>
    <p:extLst>
      <p:ext uri="{BB962C8B-B14F-4D97-AF65-F5344CB8AC3E}">
        <p14:creationId xmlns:p14="http://schemas.microsoft.com/office/powerpoint/2010/main" val="4114813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E21616-7B88-4EE4-96F8-D2C0170AE578}" type="datetimeFigureOut">
              <a:rPr lang="en-US" smtClean="0"/>
              <a:t>12/6/2016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27F0A5-0915-4CE8-BA73-A6084FE54A65}" type="slidenum">
              <a:rPr lang="en-US" smtClean="0"/>
              <a:t>‹#›</a:t>
            </a:fld>
            <a:endParaRPr lang="en-US"/>
          </a:p>
        </p:txBody>
      </p:sp>
    </p:spTree>
    <p:extLst>
      <p:ext uri="{BB962C8B-B14F-4D97-AF65-F5344CB8AC3E}">
        <p14:creationId xmlns:p14="http://schemas.microsoft.com/office/powerpoint/2010/main" val="3140709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2EE21616-7B88-4EE4-96F8-D2C0170AE578}" type="datetimeFigureOut">
              <a:rPr lang="en-US" smtClean="0"/>
              <a:t>12/6/2016</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B527F0A5-0915-4CE8-BA73-A6084FE54A65}" type="slidenum">
              <a:rPr lang="en-US" smtClean="0"/>
              <a:t>‹#›</a:t>
            </a:fld>
            <a:endParaRPr lang="en-US"/>
          </a:p>
        </p:txBody>
      </p:sp>
    </p:spTree>
    <p:extLst>
      <p:ext uri="{BB962C8B-B14F-4D97-AF65-F5344CB8AC3E}">
        <p14:creationId xmlns:p14="http://schemas.microsoft.com/office/powerpoint/2010/main" val="179976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2EE21616-7B88-4EE4-96F8-D2C0170AE578}" type="datetimeFigureOut">
              <a:rPr lang="en-US" smtClean="0"/>
              <a:t>12/6/2016</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B527F0A5-0915-4CE8-BA73-A6084FE54A65}" type="slidenum">
              <a:rPr lang="en-US" smtClean="0"/>
              <a:t>‹#›</a:t>
            </a:fld>
            <a:endParaRPr lang="en-US"/>
          </a:p>
        </p:txBody>
      </p:sp>
    </p:spTree>
    <p:extLst>
      <p:ext uri="{BB962C8B-B14F-4D97-AF65-F5344CB8AC3E}">
        <p14:creationId xmlns:p14="http://schemas.microsoft.com/office/powerpoint/2010/main" val="3500653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2EE21616-7B88-4EE4-96F8-D2C0170AE578}" type="datetimeFigureOut">
              <a:rPr lang="en-US" smtClean="0"/>
              <a:t>12/6/2016</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B527F0A5-0915-4CE8-BA73-A6084FE54A65}" type="slidenum">
              <a:rPr lang="en-US" smtClean="0"/>
              <a:t>‹#›</a:t>
            </a:fld>
            <a:endParaRPr lang="en-US"/>
          </a:p>
        </p:txBody>
      </p:sp>
    </p:spTree>
    <p:extLst>
      <p:ext uri="{BB962C8B-B14F-4D97-AF65-F5344CB8AC3E}">
        <p14:creationId xmlns:p14="http://schemas.microsoft.com/office/powerpoint/2010/main" val="11506882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Finding an Optimal Hypervisor Location for the GÉANT Network</a:t>
            </a:r>
          </a:p>
        </p:txBody>
      </p:sp>
      <p:sp>
        <p:nvSpPr>
          <p:cNvPr id="3" name="Subtitle 2"/>
          <p:cNvSpPr>
            <a:spLocks noGrp="1"/>
          </p:cNvSpPr>
          <p:nvPr>
            <p:ph type="subTitle" idx="1"/>
          </p:nvPr>
        </p:nvSpPr>
        <p:spPr/>
        <p:txBody>
          <a:bodyPr/>
          <a:lstStyle/>
          <a:p>
            <a:r>
              <a:rPr lang="en-US" dirty="0"/>
              <a:t>David Hamblin</a:t>
            </a:r>
          </a:p>
        </p:txBody>
      </p:sp>
    </p:spTree>
    <p:extLst>
      <p:ext uri="{BB962C8B-B14F-4D97-AF65-F5344CB8AC3E}">
        <p14:creationId xmlns:p14="http://schemas.microsoft.com/office/powerpoint/2010/main" val="3394786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(Exhaustive Search)</a:t>
            </a:r>
          </a:p>
        </p:txBody>
      </p:sp>
      <p:sp>
        <p:nvSpPr>
          <p:cNvPr id="3" name="Content Placeholder 2"/>
          <p:cNvSpPr>
            <a:spLocks noGrp="1"/>
          </p:cNvSpPr>
          <p:nvPr>
            <p:ph idx="1"/>
          </p:nvPr>
        </p:nvSpPr>
        <p:spPr>
          <a:xfrm>
            <a:off x="2231136" y="2322910"/>
            <a:ext cx="7729728" cy="3085604"/>
          </a:xfrm>
        </p:spPr>
        <p:txBody>
          <a:bodyPr/>
          <a:lstStyle/>
          <a:p>
            <a:r>
              <a:rPr lang="en-US" dirty="0"/>
              <a:t>Iterating through each node in the substrate network </a:t>
            </a:r>
            <a:r>
              <a:rPr lang="en-US" i="1" dirty="0"/>
              <a:t>G</a:t>
            </a:r>
            <a:r>
              <a:rPr lang="en-US" dirty="0"/>
              <a:t>, each network </a:t>
            </a:r>
            <a:r>
              <a:rPr lang="en-US" i="1" dirty="0"/>
              <a:t>M</a:t>
            </a:r>
            <a:r>
              <a:rPr lang="en-US" dirty="0"/>
              <a:t>, and each demand (virtual node) in </a:t>
            </a:r>
            <a:r>
              <a:rPr lang="en-US" i="1" dirty="0" err="1"/>
              <a:t>D</a:t>
            </a:r>
            <a:r>
              <a:rPr lang="en-US" i="1" baseline="-25000" dirty="0" err="1"/>
              <a:t>m</a:t>
            </a:r>
            <a:r>
              <a:rPr lang="en-US" dirty="0"/>
              <a:t>, to find the values for each objective function</a:t>
            </a:r>
          </a:p>
          <a:p>
            <a:r>
              <a:rPr lang="en-US" dirty="0"/>
              <a:t>Each is specifically tailored to the function it wants to minimize</a:t>
            </a:r>
          </a:p>
          <a:p>
            <a:r>
              <a:rPr lang="en-US" dirty="0"/>
              <a:t>E.g.  Maximum Latency and Average Latency </a:t>
            </a:r>
          </a:p>
        </p:txBody>
      </p:sp>
      <p:pic>
        <p:nvPicPr>
          <p:cNvPr id="1026" name="Picture 2" descr="https://puu.sh/sEkKk/f28fb02a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5671" y="4079730"/>
            <a:ext cx="5541140" cy="2418752"/>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https://puu.sh/sFtS9/80dda93bf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9509" y="3865712"/>
            <a:ext cx="3777912" cy="2846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9760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(Gurobi)</a:t>
            </a:r>
          </a:p>
        </p:txBody>
      </p:sp>
      <p:sp>
        <p:nvSpPr>
          <p:cNvPr id="3" name="Content Placeholder 2"/>
          <p:cNvSpPr>
            <a:spLocks noGrp="1"/>
          </p:cNvSpPr>
          <p:nvPr>
            <p:ph idx="1"/>
          </p:nvPr>
        </p:nvSpPr>
        <p:spPr/>
        <p:txBody>
          <a:bodyPr/>
          <a:lstStyle/>
          <a:p>
            <a:r>
              <a:rPr lang="en-US" dirty="0"/>
              <a:t>Each variable is added as</a:t>
            </a:r>
          </a:p>
          <a:p>
            <a:endParaRPr lang="en-US" dirty="0"/>
          </a:p>
        </p:txBody>
      </p:sp>
      <p:pic>
        <p:nvPicPr>
          <p:cNvPr id="1026" name="Picture 2" descr="https://puu.sh/sFrZs/18a68d080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5137" y="3130754"/>
            <a:ext cx="6181725" cy="2781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6717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(Gurobi)</a:t>
            </a:r>
          </a:p>
        </p:txBody>
      </p:sp>
      <p:sp>
        <p:nvSpPr>
          <p:cNvPr id="3" name="Content Placeholder 2"/>
          <p:cNvSpPr>
            <a:spLocks noGrp="1"/>
          </p:cNvSpPr>
          <p:nvPr>
            <p:ph idx="1"/>
          </p:nvPr>
        </p:nvSpPr>
        <p:spPr>
          <a:xfrm>
            <a:off x="2231136" y="2416628"/>
            <a:ext cx="7729728" cy="3323399"/>
          </a:xfrm>
        </p:spPr>
        <p:txBody>
          <a:bodyPr/>
          <a:lstStyle/>
          <a:p>
            <a:r>
              <a:rPr lang="en-US" dirty="0"/>
              <a:t>Each constraint is added as</a:t>
            </a:r>
          </a:p>
        </p:txBody>
      </p:sp>
      <p:pic>
        <p:nvPicPr>
          <p:cNvPr id="2050" name="Picture 2" descr="https://puu.sh/sFs5w/8a236d7a7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656" y="2950561"/>
            <a:ext cx="5525450" cy="252356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puu.sh/sGaPK/10ad5ae68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2768" y="4432150"/>
            <a:ext cx="7658100" cy="2105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8773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(Gurobi)</a:t>
            </a:r>
          </a:p>
        </p:txBody>
      </p:sp>
      <p:sp>
        <p:nvSpPr>
          <p:cNvPr id="3" name="Content Placeholder 2"/>
          <p:cNvSpPr>
            <a:spLocks noGrp="1"/>
          </p:cNvSpPr>
          <p:nvPr>
            <p:ph idx="1"/>
          </p:nvPr>
        </p:nvSpPr>
        <p:spPr/>
        <p:txBody>
          <a:bodyPr/>
          <a:lstStyle/>
          <a:p>
            <a:r>
              <a:rPr lang="en-US" dirty="0"/>
              <a:t>Each objective function is added like</a:t>
            </a:r>
          </a:p>
          <a:p>
            <a:endParaRPr lang="en-US" dirty="0"/>
          </a:p>
          <a:p>
            <a:endParaRPr lang="en-US" dirty="0"/>
          </a:p>
          <a:p>
            <a:endParaRPr lang="en-US" dirty="0"/>
          </a:p>
          <a:p>
            <a:endParaRPr lang="en-US" dirty="0"/>
          </a:p>
          <a:p>
            <a:r>
              <a:rPr lang="en-US" dirty="0"/>
              <a:t>And the model is optimized by running</a:t>
            </a:r>
          </a:p>
        </p:txBody>
      </p:sp>
      <p:pic>
        <p:nvPicPr>
          <p:cNvPr id="3076" name="Picture 4" descr="https://puu.sh/sFsid/2aafca8b6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078733"/>
            <a:ext cx="8229600" cy="131445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puu.sh/sFspf/69ad1889a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2906" y="5130942"/>
            <a:ext cx="3166188" cy="8550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5307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Advantages/Disadvantages</a:t>
            </a:r>
          </a:p>
        </p:txBody>
      </p:sp>
      <p:sp>
        <p:nvSpPr>
          <p:cNvPr id="3" name="Content Placeholder 2"/>
          <p:cNvSpPr>
            <a:spLocks noGrp="1"/>
          </p:cNvSpPr>
          <p:nvPr>
            <p:ph idx="1"/>
          </p:nvPr>
        </p:nvSpPr>
        <p:spPr/>
        <p:txBody>
          <a:bodyPr/>
          <a:lstStyle/>
          <a:p>
            <a:r>
              <a:rPr lang="en-US" dirty="0"/>
              <a:t>Exhaustive Search</a:t>
            </a:r>
          </a:p>
          <a:p>
            <a:pPr lvl="1"/>
            <a:r>
              <a:rPr lang="en-US" dirty="0"/>
              <a:t>Faster runtime, does not require building a full </a:t>
            </a:r>
            <a:r>
              <a:rPr lang="en-US" dirty="0" err="1"/>
              <a:t>Gurobi</a:t>
            </a:r>
            <a:r>
              <a:rPr lang="en-US" dirty="0"/>
              <a:t> model – also free</a:t>
            </a:r>
          </a:p>
          <a:p>
            <a:pPr lvl="1"/>
            <a:r>
              <a:rPr lang="en-US" dirty="0"/>
              <a:t>Sometimes requires complete rework for different objective functions</a:t>
            </a:r>
          </a:p>
          <a:p>
            <a:pPr lvl="1"/>
            <a:r>
              <a:rPr lang="en-US" dirty="0"/>
              <a:t>Adding multiple hypervisors requires overhaul of code</a:t>
            </a:r>
          </a:p>
          <a:p>
            <a:r>
              <a:rPr lang="en-US" dirty="0"/>
              <a:t>Gurobi</a:t>
            </a:r>
          </a:p>
          <a:p>
            <a:pPr lvl="1"/>
            <a:r>
              <a:rPr lang="en-US" dirty="0"/>
              <a:t>Easy to adapt to new objective functions, or changing variables/constraints</a:t>
            </a:r>
          </a:p>
          <a:p>
            <a:pPr lvl="1"/>
            <a:r>
              <a:rPr lang="en-US" dirty="0"/>
              <a:t>Designed for linear programming problems, find solutions through parallel execution</a:t>
            </a:r>
          </a:p>
        </p:txBody>
      </p:sp>
    </p:spTree>
    <p:extLst>
      <p:ext uri="{BB962C8B-B14F-4D97-AF65-F5344CB8AC3E}">
        <p14:creationId xmlns:p14="http://schemas.microsoft.com/office/powerpoint/2010/main" val="1744307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p:txBody>
          <a:bodyPr/>
          <a:lstStyle/>
          <a:p>
            <a:r>
              <a:rPr lang="en-US" dirty="0"/>
              <a:t> The optimizer is executed 200 times for three different amounts of total networks, and with placement of one hypervisor</a:t>
            </a:r>
          </a:p>
          <a:p>
            <a:pPr lvl="1"/>
            <a:r>
              <a:rPr lang="en-US" dirty="0"/>
              <a:t>For 10 networks, 50 networks, and 100 networks</a:t>
            </a:r>
          </a:p>
          <a:p>
            <a:pPr lvl="1"/>
            <a:r>
              <a:rPr lang="en-US" dirty="0"/>
              <a:t>Each network has 2…10 virtual nodes and one controller – selected randomly</a:t>
            </a:r>
          </a:p>
        </p:txBody>
      </p:sp>
    </p:spTree>
    <p:extLst>
      <p:ext uri="{BB962C8B-B14F-4D97-AF65-F5344CB8AC3E}">
        <p14:creationId xmlns:p14="http://schemas.microsoft.com/office/powerpoint/2010/main" val="2404443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7701" y="423154"/>
            <a:ext cx="7729728" cy="1188720"/>
          </a:xfrm>
        </p:spPr>
        <p:txBody>
          <a:bodyPr/>
          <a:lstStyle/>
          <a:p>
            <a:r>
              <a:rPr lang="en-US" dirty="0"/>
              <a:t>Results</a:t>
            </a:r>
          </a:p>
        </p:txBody>
      </p:sp>
      <p:sp>
        <p:nvSpPr>
          <p:cNvPr id="3" name="Content Placeholder 2"/>
          <p:cNvSpPr>
            <a:spLocks noGrp="1"/>
          </p:cNvSpPr>
          <p:nvPr>
            <p:ph idx="1"/>
          </p:nvPr>
        </p:nvSpPr>
        <p:spPr>
          <a:xfrm>
            <a:off x="655983" y="1775534"/>
            <a:ext cx="10913165" cy="4838330"/>
          </a:xfrm>
        </p:spPr>
        <p:txBody>
          <a:bodyPr>
            <a:normAutofit fontScale="92500" lnSpcReduction="20000"/>
          </a:bodyPr>
          <a:lstStyle/>
          <a:p>
            <a:r>
              <a:rPr lang="en-US" dirty="0"/>
              <a:t>10 Virtual Networks, 200 Simulations</a:t>
            </a:r>
          </a:p>
          <a:p>
            <a:pPr lvl="1"/>
            <a:r>
              <a:rPr lang="en-US" dirty="0"/>
              <a:t>Max Latency Overall: {'DE': 142, 'NL': 25, 'CH': 7, 'HU': 6, 'AT': 6, 'SK': 5, 'UK': 3, 'LT': 3, 'LU': 2, 'FR': 1}</a:t>
            </a:r>
          </a:p>
          <a:p>
            <a:pPr lvl="1"/>
            <a:r>
              <a:rPr lang="en-US" dirty="0"/>
              <a:t>Average Latency Overall: {'DE': 166, 'AT': 26, 'CZ': 7, 'SK': 1}</a:t>
            </a:r>
          </a:p>
          <a:p>
            <a:pPr lvl="1"/>
            <a:r>
              <a:rPr lang="en-US" dirty="0"/>
              <a:t>Average-Max Latency Overall: {'DE': 193, 'AT': 4, 'CZ': 2, 'NL': 1}</a:t>
            </a:r>
          </a:p>
          <a:p>
            <a:pPr lvl="1"/>
            <a:r>
              <a:rPr lang="en-US" dirty="0"/>
              <a:t>Max-Average Latency Overall: {'DE': 134, 'NL': 12, 'AT': 11, 'CZ': 11, 'CH': 8, 'LU': 7, 'UK': 6, 'FR': 3, 'SK': 3, 'DK': 2, 'LT': 2, 'HU': 1}</a:t>
            </a:r>
          </a:p>
          <a:p>
            <a:r>
              <a:rPr lang="en-US" dirty="0"/>
              <a:t>50 Virtual Networks, 200 Simulations</a:t>
            </a:r>
          </a:p>
          <a:p>
            <a:pPr lvl="1"/>
            <a:r>
              <a:rPr lang="en-US" dirty="0"/>
              <a:t>Max Latency Overall: {'DE': 183, ‘NL': 17}</a:t>
            </a:r>
          </a:p>
          <a:p>
            <a:pPr lvl="1"/>
            <a:r>
              <a:rPr lang="en-US" dirty="0"/>
              <a:t>Average Latency Overall: {'DE': 197, 'AT': 3}</a:t>
            </a:r>
          </a:p>
          <a:p>
            <a:pPr lvl="1"/>
            <a:r>
              <a:rPr lang="en-US" dirty="0"/>
              <a:t>Average-Max Latency Overall: {'DE': 197, 'LU': 2, 'CZ': 1}</a:t>
            </a:r>
          </a:p>
          <a:p>
            <a:pPr lvl="1"/>
            <a:r>
              <a:rPr lang="en-US" dirty="0"/>
              <a:t>Max-Average Latency Overall: {'DE': 194, 'LU': 2, 'AT': 2, 'NL': 2}</a:t>
            </a:r>
          </a:p>
          <a:p>
            <a:r>
              <a:rPr lang="en-US" dirty="0"/>
              <a:t>100 Virtual Networks, 200 Simulations</a:t>
            </a:r>
          </a:p>
          <a:p>
            <a:pPr lvl="1"/>
            <a:r>
              <a:rPr lang="en-US" dirty="0"/>
              <a:t>Max Latency Overall: {'DE': 200}</a:t>
            </a:r>
          </a:p>
          <a:p>
            <a:pPr lvl="1"/>
            <a:r>
              <a:rPr lang="en-US" dirty="0"/>
              <a:t>Average Latency Overall: {'DE': 200}</a:t>
            </a:r>
          </a:p>
          <a:p>
            <a:pPr lvl="1"/>
            <a:r>
              <a:rPr lang="en-US" dirty="0"/>
              <a:t>Average-Max Latency Overall: {'DE': 174, 'LU': 21, 'CZ': 5}</a:t>
            </a:r>
          </a:p>
          <a:p>
            <a:pPr lvl="1"/>
            <a:r>
              <a:rPr lang="en-US" dirty="0"/>
              <a:t>Max-Average Latency Overall: {'DE': 193, 'LU': 5, 'NL': 1, 'UK': 1}</a:t>
            </a:r>
          </a:p>
        </p:txBody>
      </p:sp>
    </p:spTree>
    <p:extLst>
      <p:ext uri="{BB962C8B-B14F-4D97-AF65-F5344CB8AC3E}">
        <p14:creationId xmlns:p14="http://schemas.microsoft.com/office/powerpoint/2010/main" val="2718313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p:txBody>
          <a:bodyPr/>
          <a:lstStyle/>
          <a:p>
            <a:r>
              <a:rPr lang="en-US" dirty="0"/>
              <a:t>In all cases and scenarios, Germany (DE) is the ideal location for a hypervisor</a:t>
            </a:r>
          </a:p>
          <a:p>
            <a:r>
              <a:rPr lang="en-US" dirty="0"/>
              <a:t>Max and average latency eventually become entirely Germany as number of networks increases in each scenario</a:t>
            </a:r>
          </a:p>
          <a:p>
            <a:r>
              <a:rPr lang="en-US" dirty="0"/>
              <a:t>Average-max and max-average latency are not entirely Germany, Luxembourg (LU) and the Czech Republic (CZ) pop up in each scenario</a:t>
            </a:r>
          </a:p>
          <a:p>
            <a:pPr lvl="1"/>
            <a:r>
              <a:rPr lang="en-US" dirty="0"/>
              <a:t>From 50 to 100 networks, average-max latency moves away from Germany and adds more Luxembourg/Czech Republic</a:t>
            </a:r>
          </a:p>
        </p:txBody>
      </p:sp>
    </p:spTree>
    <p:extLst>
      <p:ext uri="{BB962C8B-B14F-4D97-AF65-F5344CB8AC3E}">
        <p14:creationId xmlns:p14="http://schemas.microsoft.com/office/powerpoint/2010/main" val="1525043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 Outlook</a:t>
            </a:r>
          </a:p>
        </p:txBody>
      </p:sp>
      <p:sp>
        <p:nvSpPr>
          <p:cNvPr id="3" name="Content Placeholder 2"/>
          <p:cNvSpPr>
            <a:spLocks noGrp="1"/>
          </p:cNvSpPr>
          <p:nvPr>
            <p:ph idx="1"/>
          </p:nvPr>
        </p:nvSpPr>
        <p:spPr>
          <a:xfrm>
            <a:off x="2231136" y="2638044"/>
            <a:ext cx="7729728" cy="3567447"/>
          </a:xfrm>
        </p:spPr>
        <p:txBody>
          <a:bodyPr>
            <a:normAutofit lnSpcReduction="10000"/>
          </a:bodyPr>
          <a:lstStyle/>
          <a:p>
            <a:r>
              <a:rPr lang="en-US" dirty="0"/>
              <a:t>Regardless of the metric, Germany is ultimately considered the best location</a:t>
            </a:r>
          </a:p>
          <a:p>
            <a:pPr lvl="1"/>
            <a:r>
              <a:rPr lang="en-US" dirty="0"/>
              <a:t>It is in the center of the network with the most connections</a:t>
            </a:r>
          </a:p>
          <a:p>
            <a:r>
              <a:rPr lang="en-US" dirty="0"/>
              <a:t>Exhaustive search executes the code with a single hypervisor very quickly, although </a:t>
            </a:r>
            <a:r>
              <a:rPr lang="en-US" dirty="0" err="1"/>
              <a:t>Gurobi</a:t>
            </a:r>
            <a:r>
              <a:rPr lang="en-US" dirty="0"/>
              <a:t> allows for easier configuration of variables, constraints</a:t>
            </a:r>
          </a:p>
          <a:p>
            <a:r>
              <a:rPr lang="en-US" dirty="0"/>
              <a:t>Providing a weight to a link’s cost as link speed, as opposed to just using length, would allow for more accurate results</a:t>
            </a:r>
          </a:p>
          <a:p>
            <a:r>
              <a:rPr lang="en-US" dirty="0"/>
              <a:t>Implementing multiple hypervisors could decrease the overall cost for the networks</a:t>
            </a:r>
          </a:p>
          <a:p>
            <a:pPr lvl="1"/>
            <a:r>
              <a:rPr lang="en-US" dirty="0"/>
              <a:t>Would require install cost for hypervisor as well to prevent adding as many as there are nodes</a:t>
            </a:r>
          </a:p>
          <a:p>
            <a:r>
              <a:rPr lang="en-US" dirty="0"/>
              <a:t>So...</a:t>
            </a:r>
          </a:p>
        </p:txBody>
      </p:sp>
    </p:spTree>
    <p:extLst>
      <p:ext uri="{BB962C8B-B14F-4D97-AF65-F5344CB8AC3E}">
        <p14:creationId xmlns:p14="http://schemas.microsoft.com/office/powerpoint/2010/main" val="4222649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GÉANT with Multiple Hypervisors</a:t>
            </a:r>
          </a:p>
        </p:txBody>
      </p:sp>
      <p:sp>
        <p:nvSpPr>
          <p:cNvPr id="3" name="Content Placeholder 2"/>
          <p:cNvSpPr>
            <a:spLocks noGrp="1"/>
          </p:cNvSpPr>
          <p:nvPr>
            <p:ph idx="1"/>
          </p:nvPr>
        </p:nvSpPr>
        <p:spPr>
          <a:xfrm>
            <a:off x="2231136" y="2396971"/>
            <a:ext cx="7729728" cy="4234647"/>
          </a:xfrm>
        </p:spPr>
        <p:txBody>
          <a:bodyPr>
            <a:normAutofit fontScale="92500" lnSpcReduction="20000"/>
          </a:bodyPr>
          <a:lstStyle/>
          <a:p>
            <a:r>
              <a:rPr lang="en-US" dirty="0"/>
              <a:t>Two hypervisors</a:t>
            </a:r>
          </a:p>
          <a:p>
            <a:pPr lvl="1"/>
            <a:r>
              <a:rPr lang="en-US" dirty="0"/>
              <a:t>By placing two, one is almost always placed at Germany, while the others have equal share concentrated around the nodes in Austria, United Kingdom, Netherlands, Hungary, and Slovakia to maximize two sides of the network</a:t>
            </a:r>
          </a:p>
          <a:p>
            <a:r>
              <a:rPr lang="en-US" dirty="0"/>
              <a:t>Three hypervisors</a:t>
            </a:r>
          </a:p>
          <a:p>
            <a:pPr lvl="1"/>
            <a:r>
              <a:rPr lang="en-US" dirty="0"/>
              <a:t>Similar to two hypervisors, although we see Latvia and Hungary with almost as much presence as Germany in max and average, and the same results for max-average and average-max as with two hypervisors</a:t>
            </a:r>
          </a:p>
          <a:p>
            <a:r>
              <a:rPr lang="en-US" dirty="0"/>
              <a:t>Four hypervisors</a:t>
            </a:r>
          </a:p>
          <a:p>
            <a:pPr lvl="1"/>
            <a:r>
              <a:rPr lang="en-US" dirty="0"/>
              <a:t>For max latency, Israel appears more often than Germany, with similar results from three hypervisors for the other objective functions</a:t>
            </a:r>
          </a:p>
          <a:p>
            <a:r>
              <a:rPr lang="en-US" dirty="0"/>
              <a:t>Overall</a:t>
            </a:r>
          </a:p>
          <a:p>
            <a:pPr lvl="1"/>
            <a:r>
              <a:rPr lang="en-US" dirty="0"/>
              <a:t>Cost typically decreases by only a minor amount for each case, due to the relatively small size of the network, until it plateaus. This is due to having only one controller to route to and limited options to get there</a:t>
            </a:r>
          </a:p>
          <a:p>
            <a:pPr marL="0" indent="0" algn="ctr">
              <a:buNone/>
            </a:pPr>
            <a:r>
              <a:rPr lang="en-US" sz="1500" dirty="0"/>
              <a:t>(without having link speeds, I couldn’t really gather results for that part)</a:t>
            </a:r>
            <a:endParaRPr lang="en-US" dirty="0"/>
          </a:p>
        </p:txBody>
      </p:sp>
    </p:spTree>
    <p:extLst>
      <p:ext uri="{BB962C8B-B14F-4D97-AF65-F5344CB8AC3E}">
        <p14:creationId xmlns:p14="http://schemas.microsoft.com/office/powerpoint/2010/main" val="2962446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Introduction</a:t>
            </a:r>
          </a:p>
          <a:p>
            <a:r>
              <a:rPr lang="en-US" dirty="0"/>
              <a:t>Background</a:t>
            </a:r>
          </a:p>
          <a:p>
            <a:r>
              <a:rPr lang="en-US" dirty="0"/>
              <a:t>Mathematical Model</a:t>
            </a:r>
          </a:p>
          <a:p>
            <a:r>
              <a:rPr lang="en-US" dirty="0"/>
              <a:t>Implementation</a:t>
            </a:r>
          </a:p>
          <a:p>
            <a:r>
              <a:rPr lang="en-US" dirty="0"/>
              <a:t>Results</a:t>
            </a:r>
          </a:p>
          <a:p>
            <a:r>
              <a:rPr lang="en-US" dirty="0"/>
              <a:t>Conclusion</a:t>
            </a:r>
          </a:p>
          <a:p>
            <a:endParaRPr lang="en-US" dirty="0"/>
          </a:p>
        </p:txBody>
      </p:sp>
    </p:spTree>
    <p:extLst>
      <p:ext uri="{BB962C8B-B14F-4D97-AF65-F5344CB8AC3E}">
        <p14:creationId xmlns:p14="http://schemas.microsoft.com/office/powerpoint/2010/main" val="29114003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65492"/>
          </a:xfrm>
        </p:spPr>
        <p:txBody>
          <a:bodyPr/>
          <a:lstStyle/>
          <a:p>
            <a:pPr algn="ctr"/>
            <a:r>
              <a:rPr lang="en-US" sz="11500" dirty="0"/>
              <a:t>Questions?</a:t>
            </a:r>
            <a:br>
              <a:rPr lang="en-US" sz="11500" dirty="0"/>
            </a:br>
            <a:r>
              <a:rPr lang="en-US" sz="1200" dirty="0"/>
              <a:t>(Dr. RIEDL)</a:t>
            </a:r>
          </a:p>
        </p:txBody>
      </p:sp>
    </p:spTree>
    <p:extLst>
      <p:ext uri="{BB962C8B-B14F-4D97-AF65-F5344CB8AC3E}">
        <p14:creationId xmlns:p14="http://schemas.microsoft.com/office/powerpoint/2010/main" val="979433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2231136" y="2574235"/>
            <a:ext cx="7729728" cy="3602728"/>
          </a:xfrm>
        </p:spPr>
        <p:txBody>
          <a:bodyPr/>
          <a:lstStyle/>
          <a:p>
            <a:r>
              <a:rPr lang="en-US" dirty="0"/>
              <a:t>Evaluating the GÉANT network for optimal hypervisor placement</a:t>
            </a:r>
          </a:p>
          <a:p>
            <a:r>
              <a:rPr lang="en-US" dirty="0"/>
              <a:t>Using the mathematical models from the paper “Pairing SDN with Network Virtualization:  The Network Hypervisor Placement Problem”</a:t>
            </a:r>
          </a:p>
          <a:p>
            <a:r>
              <a:rPr lang="en-US" dirty="0"/>
              <a:t>Implementation in Gurobi and through exhaustive search</a:t>
            </a:r>
          </a:p>
        </p:txBody>
      </p:sp>
      <p:pic>
        <p:nvPicPr>
          <p:cNvPr id="1026" name="Picture 2" descr="https://upload.wikimedia.org/wikipedia/commons/7/77/G%C3%89ANT_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5762" y="4277553"/>
            <a:ext cx="3800475" cy="222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5834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3" name="Content Placeholder 2"/>
          <p:cNvSpPr>
            <a:spLocks noGrp="1"/>
          </p:cNvSpPr>
          <p:nvPr>
            <p:ph idx="1"/>
          </p:nvPr>
        </p:nvSpPr>
        <p:spPr/>
        <p:txBody>
          <a:bodyPr/>
          <a:lstStyle/>
          <a:p>
            <a:r>
              <a:rPr lang="en-US" dirty="0"/>
              <a:t>GÉANT is a network spanning Europe, interconnecting national research and educational networks</a:t>
            </a:r>
          </a:p>
          <a:p>
            <a:pPr lvl="1"/>
            <a:r>
              <a:rPr lang="en-US" dirty="0"/>
              <a:t>The primary network for the research and education community</a:t>
            </a:r>
          </a:p>
          <a:p>
            <a:pPr lvl="1"/>
            <a:r>
              <a:rPr lang="en-US" dirty="0"/>
              <a:t>Over 1 Petabyte of data are transferred every day</a:t>
            </a:r>
          </a:p>
          <a:p>
            <a:r>
              <a:rPr lang="en-US" dirty="0"/>
              <a:t>Goal is to find the optimal location of a hypervisor to interconnect virtual nodes with the lowest latency cost based on location</a:t>
            </a:r>
          </a:p>
          <a:p>
            <a:r>
              <a:rPr lang="en-US" dirty="0"/>
              <a:t>Assumes that all link speeds are the same, and latency is dependent upon the length of each link</a:t>
            </a:r>
          </a:p>
        </p:txBody>
      </p:sp>
    </p:spTree>
    <p:extLst>
      <p:ext uri="{BB962C8B-B14F-4D97-AF65-F5344CB8AC3E}">
        <p14:creationId xmlns:p14="http://schemas.microsoft.com/office/powerpoint/2010/main" val="2337776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5491"/>
            <a:ext cx="10515600" cy="618849"/>
          </a:xfrm>
        </p:spPr>
        <p:txBody>
          <a:bodyPr>
            <a:normAutofit fontScale="90000"/>
          </a:bodyPr>
          <a:lstStyle/>
          <a:p>
            <a:pPr algn="ctr"/>
            <a:r>
              <a:rPr lang="en-US" dirty="0"/>
              <a:t>GÉANT Network</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69419" y="983974"/>
            <a:ext cx="6453162" cy="5677009"/>
          </a:xfrm>
        </p:spPr>
      </p:pic>
    </p:spTree>
    <p:extLst>
      <p:ext uri="{BB962C8B-B14F-4D97-AF65-F5344CB8AC3E}">
        <p14:creationId xmlns:p14="http://schemas.microsoft.com/office/powerpoint/2010/main" val="4286745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10461"/>
            <a:ext cx="10515600" cy="618849"/>
          </a:xfrm>
        </p:spPr>
        <p:txBody>
          <a:bodyPr>
            <a:normAutofit fontScale="90000"/>
          </a:bodyPr>
          <a:lstStyle/>
          <a:p>
            <a:pPr algn="ctr"/>
            <a:r>
              <a:rPr lang="en-US" dirty="0"/>
              <a:t>GÉANT Network</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392" y="974029"/>
            <a:ext cx="7315215" cy="5486411"/>
          </a:xfrm>
          <a:prstGeom prst="rect">
            <a:avLst/>
          </a:prstGeom>
        </p:spPr>
      </p:pic>
    </p:spTree>
    <p:extLst>
      <p:ext uri="{BB962C8B-B14F-4D97-AF65-F5344CB8AC3E}">
        <p14:creationId xmlns:p14="http://schemas.microsoft.com/office/powerpoint/2010/main" val="3928198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Mathematical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31136" y="2425149"/>
                <a:ext cx="7729728" cy="4199282"/>
              </a:xfrm>
            </p:spPr>
            <p:txBody>
              <a:bodyPr>
                <a:normAutofit/>
              </a:bodyPr>
              <a:lstStyle/>
              <a:p>
                <a:pPr marL="0" indent="0">
                  <a:buNone/>
                </a:pPr>
                <a:r>
                  <a:rPr lang="en-US" dirty="0"/>
                  <a:t>Variables</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𝑣</m:t>
                        </m:r>
                      </m:sub>
                    </m:sSub>
                  </m:oMath>
                </a14:m>
                <a:endParaRPr lang="en-US" dirty="0"/>
              </a:p>
              <a:p>
                <a:pPr lvl="2"/>
                <a:r>
                  <a:rPr lang="en-US" dirty="0"/>
                  <a:t>For each possible hypervisor location </a:t>
                </a:r>
                <a:r>
                  <a:rPr lang="en-US" i="1" dirty="0"/>
                  <a:t>v</a:t>
                </a:r>
                <a:r>
                  <a:rPr lang="en-US" dirty="0"/>
                  <a:t>, there is a binary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𝑣</m:t>
                        </m:r>
                      </m:sub>
                    </m:sSub>
                  </m:oMath>
                </a14:m>
                <a:r>
                  <a:rPr lang="en-US" dirty="0"/>
                  <a:t> that indicates a physical node </a:t>
                </a:r>
                <a14:m>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 </m:t>
                    </m:r>
                    <m:r>
                      <a:rPr lang="en-US" b="0" i="1" smtClean="0">
                        <a:latin typeface="Cambria Math" panose="02040503050406030204" pitchFamily="18" charset="0"/>
                      </a:rPr>
                      <m:t>𝜖</m:t>
                    </m:r>
                    <m:r>
                      <a:rPr lang="en-US" b="0" i="1" smtClean="0">
                        <a:latin typeface="Cambria Math" panose="02040503050406030204" pitchFamily="18" charset="0"/>
                      </a:rPr>
                      <m:t> </m:t>
                    </m:r>
                    <m:r>
                      <a:rPr lang="en-US" b="0" i="1" smtClean="0">
                        <a:latin typeface="Cambria Math" panose="02040503050406030204" pitchFamily="18" charset="0"/>
                      </a:rPr>
                      <m:t>𝐻</m:t>
                    </m:r>
                  </m:oMath>
                </a14:m>
                <a:endParaRPr lang="en-US" dirty="0"/>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𝑣</m:t>
                        </m:r>
                      </m:sub>
                    </m:sSub>
                  </m:oMath>
                </a14:m>
                <a:endParaRPr lang="en-US" b="0" dirty="0"/>
              </a:p>
              <a:p>
                <a:pPr lvl="2"/>
                <a:r>
                  <a:rPr lang="en-US" b="0" dirty="0"/>
                  <a:t>For each network </a:t>
                </a:r>
                <a:r>
                  <a:rPr lang="en-US" b="0" i="1" dirty="0"/>
                  <a:t>m</a:t>
                </a:r>
                <a:r>
                  <a:rPr lang="en-US" b="0" dirty="0"/>
                  <a:t>, demand </a:t>
                </a:r>
                <a:r>
                  <a:rPr lang="en-US" b="0" i="1" dirty="0"/>
                  <a:t>d</a:t>
                </a:r>
                <a:r>
                  <a:rPr lang="en-US" b="0" dirty="0"/>
                  <a:t>, and possible hypervisor node </a:t>
                </a:r>
                <a:r>
                  <a:rPr lang="en-US" b="0" i="1" dirty="0"/>
                  <a:t>v</a:t>
                </a:r>
                <a:r>
                  <a:rPr lang="en-US" b="0" dirty="0"/>
                  <a:t>, there is a binary selection variable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𝑣</m:t>
                        </m:r>
                      </m:sub>
                    </m:sSub>
                  </m:oMath>
                </a14:m>
                <a:endParaRPr lang="en-US" b="0" dirty="0"/>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𝑣</m:t>
                        </m:r>
                      </m:sub>
                    </m:sSub>
                  </m:oMath>
                </a14:m>
                <a:endParaRPr lang="en-US" b="0" i="1" dirty="0">
                  <a:latin typeface="Cambria Math" panose="02040503050406030204" pitchFamily="18" charset="0"/>
                </a:endParaRPr>
              </a:p>
              <a:p>
                <a:pPr lvl="2"/>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𝑣</m:t>
                        </m:r>
                      </m:sub>
                    </m:sSub>
                  </m:oMath>
                </a14:m>
                <a:r>
                  <a:rPr lang="en-US" dirty="0"/>
                  <a:t> indicates if physical node </a:t>
                </a:r>
                <a14:m>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 </m:t>
                    </m:r>
                    <m:r>
                      <a:rPr lang="en-US" b="0" i="1" smtClean="0">
                        <a:latin typeface="Cambria Math" panose="02040503050406030204" pitchFamily="18" charset="0"/>
                      </a:rPr>
                      <m:t>𝜖</m:t>
                    </m:r>
                    <m:r>
                      <a:rPr lang="en-US" b="0" i="1" smtClean="0">
                        <a:latin typeface="Cambria Math" panose="02040503050406030204" pitchFamily="18" charset="0"/>
                      </a:rPr>
                      <m:t> </m:t>
                    </m:r>
                    <m:r>
                      <a:rPr lang="en-US" b="0" i="1" smtClean="0">
                        <a:latin typeface="Cambria Math" panose="02040503050406030204" pitchFamily="18" charset="0"/>
                      </a:rPr>
                      <m:t>𝑉</m:t>
                    </m:r>
                  </m:oMath>
                </a14:m>
                <a:r>
                  <a:rPr lang="en-US" dirty="0"/>
                  <a:t> is controlled by hypervisor </a:t>
                </a:r>
                <a14:m>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 </m:t>
                    </m:r>
                    <m:r>
                      <a:rPr lang="en-US" b="0" i="1" smtClean="0">
                        <a:latin typeface="Cambria Math" panose="02040503050406030204" pitchFamily="18" charset="0"/>
                      </a:rPr>
                      <m:t>𝜖</m:t>
                    </m:r>
                    <m:r>
                      <a:rPr lang="en-US" b="0" i="1" smtClean="0">
                        <a:latin typeface="Cambria Math" panose="02040503050406030204" pitchFamily="18" charset="0"/>
                      </a:rPr>
                      <m:t> </m:t>
                    </m:r>
                    <m:r>
                      <a:rPr lang="en-US" b="0" i="1" smtClean="0">
                        <a:latin typeface="Cambria Math" panose="02040503050406030204" pitchFamily="18" charset="0"/>
                      </a:rPr>
                      <m:t>𝐻</m:t>
                    </m:r>
                  </m:oMath>
                </a14:m>
                <a:endParaRPr lang="en-US" dirty="0"/>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𝑣</m:t>
                        </m:r>
                      </m:sub>
                    </m:sSub>
                  </m:oMath>
                </a14:m>
                <a:endParaRPr lang="en-US" dirty="0"/>
              </a:p>
              <a:p>
                <a:pPr lvl="2"/>
                <a:r>
                  <a:rPr lang="en-US" dirty="0"/>
                  <a:t>Cost from each node </a:t>
                </a:r>
                <a:r>
                  <a:rPr lang="en-US" i="1" dirty="0"/>
                  <a:t>v</a:t>
                </a:r>
                <a:r>
                  <a:rPr lang="en-US" dirty="0"/>
                  <a:t> to the controller of </a:t>
                </a:r>
                <a:r>
                  <a:rPr lang="en-US" i="1" dirty="0"/>
                  <a:t>m</a:t>
                </a:r>
                <a:r>
                  <a:rPr lang="en-US" dirty="0"/>
                  <a:t> plus the cost from </a:t>
                </a:r>
                <a:r>
                  <a:rPr lang="en-US" i="1" dirty="0"/>
                  <a:t>v</a:t>
                </a:r>
                <a:r>
                  <a:rPr lang="en-US" dirty="0"/>
                  <a:t> to each virtual node </a:t>
                </a:r>
                <a:r>
                  <a:rPr lang="en-US" i="1" dirty="0"/>
                  <a:t>d</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31136" y="2425149"/>
                <a:ext cx="7729728" cy="4199282"/>
              </a:xfrm>
              <a:blipFill>
                <a:blip r:embed="rId2"/>
                <a:stretch>
                  <a:fillRect l="-631" t="-871"/>
                </a:stretch>
              </a:blipFill>
            </p:spPr>
            <p:txBody>
              <a:bodyPr/>
              <a:lstStyle/>
              <a:p>
                <a:r>
                  <a:rPr lang="en-US">
                    <a:noFill/>
                  </a:rPr>
                  <a:t> </a:t>
                </a:r>
              </a:p>
            </p:txBody>
          </p:sp>
        </mc:Fallback>
      </mc:AlternateContent>
    </p:spTree>
    <p:extLst>
      <p:ext uri="{BB962C8B-B14F-4D97-AF65-F5344CB8AC3E}">
        <p14:creationId xmlns:p14="http://schemas.microsoft.com/office/powerpoint/2010/main" val="1039682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Mathematical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31136" y="2395330"/>
                <a:ext cx="7729728" cy="4214192"/>
              </a:xfrm>
            </p:spPr>
            <p:txBody>
              <a:bodyPr>
                <a:normAutofit lnSpcReduction="10000"/>
              </a:bodyPr>
              <a:lstStyle/>
              <a:p>
                <a:pPr marL="0" indent="0">
                  <a:buNone/>
                </a:pPr>
                <a:r>
                  <a:rPr lang="en-US" dirty="0"/>
                  <a:t>Constraints</a:t>
                </a:r>
              </a:p>
              <a:p>
                <a:pPr lvl="1"/>
                <a14:m>
                  <m:oMath xmlns:m="http://schemas.openxmlformats.org/officeDocument/2006/math">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𝑣</m:t>
                        </m:r>
                        <m:r>
                          <a:rPr lang="en-US" b="0" i="1" smtClean="0">
                            <a:latin typeface="Cambria Math" panose="02040503050406030204" pitchFamily="18" charset="0"/>
                          </a:rPr>
                          <m:t>𝜖</m:t>
                        </m:r>
                        <m:r>
                          <a:rPr lang="en-US" b="0" i="1" smtClean="0">
                            <a:latin typeface="Cambria Math" panose="02040503050406030204" pitchFamily="18" charset="0"/>
                          </a:rPr>
                          <m:t>𝐻</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𝑣</m:t>
                            </m:r>
                          </m:sub>
                        </m:sSub>
                      </m:e>
                    </m:nary>
                    <m:r>
                      <a:rPr lang="en-US" b="0" i="1" smtClean="0">
                        <a:latin typeface="Cambria Math" panose="02040503050406030204" pitchFamily="18" charset="0"/>
                      </a:rPr>
                      <m:t>=</m:t>
                    </m:r>
                    <m:r>
                      <a:rPr lang="en-US" b="0" i="1" smtClean="0">
                        <a:latin typeface="Cambria Math" panose="02040503050406030204" pitchFamily="18" charset="0"/>
                      </a:rPr>
                      <m:t>𝑄</m:t>
                    </m:r>
                  </m:oMath>
                </a14:m>
                <a:endParaRPr lang="en-US" b="0" dirty="0"/>
              </a:p>
              <a:p>
                <a:pPr lvl="2"/>
                <a:r>
                  <a:rPr lang="en-US" b="0" dirty="0"/>
                  <a:t>Number of placed hypervisor instances is </a:t>
                </a:r>
                <a:r>
                  <a:rPr lang="en-US" b="0" i="1" dirty="0"/>
                  <a:t>Q</a:t>
                </a:r>
                <a:endParaRPr lang="en-US" b="0" dirty="0"/>
              </a:p>
              <a:p>
                <a:pPr lvl="1"/>
                <a14:m>
                  <m:oMath xmlns:m="http://schemas.openxmlformats.org/officeDocument/2006/math">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𝑣</m:t>
                        </m:r>
                        <m:r>
                          <a:rPr lang="en-US" i="1">
                            <a:latin typeface="Cambria Math" panose="02040503050406030204" pitchFamily="18" charset="0"/>
                          </a:rPr>
                          <m:t>𝜖</m:t>
                        </m:r>
                        <m:r>
                          <a:rPr lang="en-US" i="1">
                            <a:latin typeface="Cambria Math" panose="02040503050406030204" pitchFamily="18" charset="0"/>
                          </a:rPr>
                          <m:t>𝐻</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𝑣</m:t>
                            </m:r>
                          </m:sub>
                        </m:sSub>
                      </m:e>
                    </m:nary>
                    <m:r>
                      <a:rPr lang="en-US" i="1">
                        <a:latin typeface="Cambria Math" panose="02040503050406030204" pitchFamily="18" charset="0"/>
                      </a:rPr>
                      <m:t>=1   ∀</m:t>
                    </m:r>
                    <m:r>
                      <a:rPr lang="en-US" i="1">
                        <a:latin typeface="Cambria Math" panose="02040503050406030204" pitchFamily="18" charset="0"/>
                      </a:rPr>
                      <m:t>𝑚</m:t>
                    </m:r>
                    <m:r>
                      <a:rPr lang="en-US" i="1">
                        <a:latin typeface="Cambria Math" panose="02040503050406030204" pitchFamily="18" charset="0"/>
                      </a:rPr>
                      <m:t> </m:t>
                    </m:r>
                    <m:r>
                      <a:rPr lang="en-US" i="1">
                        <a:latin typeface="Cambria Math" panose="02040503050406030204" pitchFamily="18" charset="0"/>
                      </a:rPr>
                      <m:t>𝜖</m:t>
                    </m:r>
                    <m:r>
                      <a:rPr lang="en-US" i="1">
                        <a:latin typeface="Cambria Math" panose="02040503050406030204" pitchFamily="18" charset="0"/>
                      </a:rPr>
                      <m:t> </m:t>
                    </m:r>
                    <m:r>
                      <a:rPr lang="en-US" i="1">
                        <a:latin typeface="Cambria Math" panose="02040503050406030204" pitchFamily="18" charset="0"/>
                      </a:rPr>
                      <m:t>𝑀</m:t>
                    </m:r>
                    <m:r>
                      <a:rPr lang="en-US" i="1">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 </m:t>
                    </m:r>
                    <m:r>
                      <a:rPr lang="en-US" i="1">
                        <a:latin typeface="Cambria Math" panose="02040503050406030204" pitchFamily="18" charset="0"/>
                      </a:rPr>
                      <m:t>𝜖</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𝑚</m:t>
                        </m:r>
                      </m:sub>
                    </m:sSub>
                  </m:oMath>
                </a14:m>
                <a:endParaRPr lang="en-US" dirty="0"/>
              </a:p>
              <a:p>
                <a:pPr lvl="2"/>
                <a:r>
                  <a:rPr lang="en-US" dirty="0"/>
                  <a:t>For each demand of each virtual network, exactly one path is selected</a:t>
                </a:r>
              </a:p>
              <a:p>
                <a:pPr lvl="1"/>
                <a14:m>
                  <m:oMath xmlns:m="http://schemas.openxmlformats.org/officeDocument/2006/math">
                    <m:nary>
                      <m:naryPr>
                        <m:chr m:val="∑"/>
                        <m:supHide m:val="on"/>
                        <m:ctrlPr>
                          <a:rPr lang="en-US" i="1">
                            <a:latin typeface="Cambria Math" panose="02040503050406030204" pitchFamily="18" charset="0"/>
                          </a:rPr>
                        </m:ctrlPr>
                      </m:naryPr>
                      <m:sub>
                        <m:r>
                          <a:rPr lang="en-US" b="0" i="1" smtClean="0">
                            <a:latin typeface="Cambria Math" panose="02040503050406030204" pitchFamily="18" charset="0"/>
                          </a:rPr>
                          <m:t>𝑚</m:t>
                        </m:r>
                        <m:r>
                          <a:rPr lang="en-US" i="1">
                            <a:latin typeface="Cambria Math" panose="02040503050406030204" pitchFamily="18" charset="0"/>
                          </a:rPr>
                          <m:t>𝜖</m:t>
                        </m:r>
                        <m:r>
                          <a:rPr lang="en-US" b="0" i="1" smtClean="0">
                            <a:latin typeface="Cambria Math" panose="02040503050406030204" pitchFamily="18" charset="0"/>
                          </a:rPr>
                          <m:t>𝑀</m:t>
                        </m:r>
                      </m:sub>
                      <m:sup/>
                      <m:e>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𝑑</m:t>
                            </m:r>
                            <m:r>
                              <a:rPr lang="en-US" b="0" i="1" smtClean="0">
                                <a:latin typeface="Cambria Math" panose="02040503050406030204" pitchFamily="18" charset="0"/>
                              </a:rPr>
                              <m:t>𝜖</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𝑚</m:t>
                                </m:r>
                              </m:sub>
                            </m:sSub>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𝑣</m:t>
                                </m:r>
                              </m:sub>
                            </m:sSub>
                          </m:e>
                        </m:nary>
                      </m:e>
                    </m:nary>
                    <m:r>
                      <a:rPr lang="en-US" b="0" i="1" smtClean="0">
                        <a:latin typeface="Cambria Math" panose="02040503050406030204" pitchFamily="18" charset="0"/>
                      </a:rPr>
                      <m:t>≤</m:t>
                    </m:r>
                    <m:d>
                      <m:dPr>
                        <m:ctrlPr>
                          <a:rPr lang="en-US" b="0" i="1" smtClean="0">
                            <a:latin typeface="Cambria Math" panose="02040503050406030204" pitchFamily="18" charset="0"/>
                          </a:rPr>
                        </m:ctrlPr>
                      </m:dPr>
                      <m:e>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𝑚</m:t>
                            </m:r>
                            <m:r>
                              <a:rPr lang="en-US" b="0" i="1" smtClean="0">
                                <a:latin typeface="Cambria Math" panose="02040503050406030204" pitchFamily="18" charset="0"/>
                              </a:rPr>
                              <m:t>𝜖</m:t>
                            </m:r>
                            <m:r>
                              <a:rPr lang="en-US" b="0" i="1" smtClean="0">
                                <a:latin typeface="Cambria Math" panose="02040503050406030204" pitchFamily="18" charset="0"/>
                              </a:rPr>
                              <m:t>𝑀</m:t>
                            </m:r>
                          </m:sub>
                          <m:sup/>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𝑚</m:t>
                                    </m:r>
                                  </m:sub>
                                </m:sSub>
                              </m:e>
                            </m:d>
                          </m:e>
                        </m:nary>
                      </m:e>
                    </m:d>
                    <m:sSub>
                      <m:sSubPr>
                        <m:ctrlPr>
                          <a:rPr lang="en-US" b="0" i="1" smtClean="0">
                            <a:latin typeface="Cambria Math" panose="02040503050406030204" pitchFamily="18" charset="0"/>
                          </a:rPr>
                        </m:ctrlPr>
                      </m:sSubPr>
                      <m:e>
                        <m:r>
                          <a:rPr lang="en-US" b="0" i="1" smtClean="0">
                            <a:latin typeface="Cambria Math" panose="02040503050406030204" pitchFamily="18" charset="0"/>
                          </a:rPr>
                          <m:t> </m:t>
                        </m:r>
                        <m:r>
                          <a:rPr lang="en-US" b="0" i="1" smtClean="0">
                            <a:latin typeface="Cambria Math" panose="02040503050406030204" pitchFamily="18" charset="0"/>
                          </a:rPr>
                          <m:t>𝑥</m:t>
                        </m:r>
                      </m:e>
                      <m:sub>
                        <m:r>
                          <a:rPr lang="en-US" b="0" i="1" smtClean="0">
                            <a:latin typeface="Cambria Math" panose="02040503050406030204" pitchFamily="18" charset="0"/>
                          </a:rPr>
                          <m:t>𝑣</m:t>
                        </m:r>
                      </m:sub>
                    </m:sSub>
                    <m:r>
                      <a:rPr lang="en-US" b="0" i="1" smtClean="0">
                        <a:latin typeface="Cambria Math" panose="02040503050406030204" pitchFamily="18" charset="0"/>
                      </a:rPr>
                      <m:t>   ∀</m:t>
                    </m:r>
                    <m:r>
                      <a:rPr lang="en-US" b="0" i="1" smtClean="0">
                        <a:latin typeface="Cambria Math" panose="02040503050406030204" pitchFamily="18" charset="0"/>
                      </a:rPr>
                      <m:t>𝑣</m:t>
                    </m:r>
                    <m:r>
                      <a:rPr lang="en-US" b="0" i="1" smtClean="0">
                        <a:latin typeface="Cambria Math" panose="02040503050406030204" pitchFamily="18" charset="0"/>
                      </a:rPr>
                      <m:t> </m:t>
                    </m:r>
                    <m:r>
                      <a:rPr lang="en-US" b="0" i="1" smtClean="0">
                        <a:latin typeface="Cambria Math" panose="02040503050406030204" pitchFamily="18" charset="0"/>
                      </a:rPr>
                      <m:t>𝜖</m:t>
                    </m:r>
                    <m:r>
                      <a:rPr lang="en-US" b="0" i="1" smtClean="0">
                        <a:latin typeface="Cambria Math" panose="02040503050406030204" pitchFamily="18" charset="0"/>
                      </a:rPr>
                      <m:t> </m:t>
                    </m:r>
                    <m:r>
                      <a:rPr lang="en-US" b="0" i="1" smtClean="0">
                        <a:latin typeface="Cambria Math" panose="02040503050406030204" pitchFamily="18" charset="0"/>
                      </a:rPr>
                      <m:t>𝐻</m:t>
                    </m:r>
                  </m:oMath>
                </a14:m>
                <a:endParaRPr lang="en-US" dirty="0"/>
              </a:p>
              <a:p>
                <a:pPr lvl="2"/>
                <a:r>
                  <a:rPr lang="en-US" dirty="0"/>
                  <a:t>A hypervisor node </a:t>
                </a:r>
                <a:r>
                  <a:rPr lang="en-US" i="1" dirty="0"/>
                  <a:t>v</a:t>
                </a:r>
                <a:r>
                  <a:rPr lang="en-US" dirty="0"/>
                  <a:t> is selected in case a path that includes </a:t>
                </a:r>
                <a:r>
                  <a:rPr lang="en-US" i="1" dirty="0"/>
                  <a:t>v</a:t>
                </a:r>
                <a:r>
                  <a:rPr lang="en-US" dirty="0"/>
                  <a:t> is selected</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𝑣</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𝑣</m:t>
                        </m:r>
                      </m:sub>
                    </m:sSub>
                    <m:r>
                      <a:rPr lang="en-US" b="0" i="1" smtClean="0">
                        <a:latin typeface="Cambria Math" panose="02040503050406030204" pitchFamily="18" charset="0"/>
                      </a:rPr>
                      <m:t>   ∀</m:t>
                    </m:r>
                    <m:r>
                      <a:rPr lang="en-US" b="0" i="1" smtClean="0">
                        <a:latin typeface="Cambria Math" panose="02040503050406030204" pitchFamily="18" charset="0"/>
                      </a:rPr>
                      <m:t>𝑚</m:t>
                    </m:r>
                    <m:r>
                      <a:rPr lang="en-US" b="0" i="1" smtClean="0">
                        <a:latin typeface="Cambria Math" panose="02040503050406030204" pitchFamily="18" charset="0"/>
                      </a:rPr>
                      <m:t> </m:t>
                    </m:r>
                    <m:r>
                      <a:rPr lang="en-US" b="0" i="1" smtClean="0">
                        <a:latin typeface="Cambria Math" panose="02040503050406030204" pitchFamily="18" charset="0"/>
                      </a:rPr>
                      <m:t>𝜖</m:t>
                    </m:r>
                    <m:r>
                      <a:rPr lang="en-US" b="0" i="1" smtClean="0">
                        <a:latin typeface="Cambria Math" panose="02040503050406030204" pitchFamily="18" charset="0"/>
                      </a:rPr>
                      <m:t> </m:t>
                    </m:r>
                    <m:r>
                      <a:rPr lang="en-US" b="0" i="1" smtClean="0">
                        <a:latin typeface="Cambria Math" panose="02040503050406030204" pitchFamily="18" charset="0"/>
                      </a:rPr>
                      <m:t>𝑀</m:t>
                    </m:r>
                    <m:r>
                      <a:rPr lang="en-US" b="0" i="1" smtClean="0">
                        <a:latin typeface="Cambria Math" panose="02040503050406030204" pitchFamily="18" charset="0"/>
                      </a:rPr>
                      <m:t>,  ∀</m:t>
                    </m:r>
                    <m:r>
                      <a:rPr lang="en-US" b="0" i="1" smtClean="0">
                        <a:latin typeface="Cambria Math" panose="02040503050406030204" pitchFamily="18" charset="0"/>
                      </a:rPr>
                      <m:t>𝑑</m:t>
                    </m:r>
                    <m:r>
                      <a:rPr lang="en-US" b="0" i="1" smtClean="0">
                        <a:latin typeface="Cambria Math" panose="02040503050406030204" pitchFamily="18" charset="0"/>
                      </a:rPr>
                      <m:t> </m:t>
                    </m:r>
                    <m:r>
                      <a:rPr lang="en-US" b="0" i="1" smtClean="0">
                        <a:latin typeface="Cambria Math" panose="02040503050406030204" pitchFamily="18" charset="0"/>
                      </a:rPr>
                      <m:t>𝜖</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𝑚</m:t>
                        </m:r>
                      </m:sub>
                    </m:sSub>
                    <m:r>
                      <a:rPr lang="en-US" b="0" i="1" smtClean="0">
                        <a:latin typeface="Cambria Math" panose="02040503050406030204" pitchFamily="18" charset="0"/>
                      </a:rPr>
                      <m:t>,  ∀</m:t>
                    </m:r>
                    <m:r>
                      <a:rPr lang="en-US" b="0" i="1" smtClean="0">
                        <a:latin typeface="Cambria Math" panose="02040503050406030204" pitchFamily="18" charset="0"/>
                      </a:rPr>
                      <m:t>𝑣</m:t>
                    </m:r>
                    <m:r>
                      <a:rPr lang="en-US" b="0" i="1" smtClean="0">
                        <a:latin typeface="Cambria Math" panose="02040503050406030204" pitchFamily="18" charset="0"/>
                      </a:rPr>
                      <m:t> </m:t>
                    </m:r>
                    <m:r>
                      <a:rPr lang="en-US" b="0" i="1" smtClean="0">
                        <a:latin typeface="Cambria Math" panose="02040503050406030204" pitchFamily="18" charset="0"/>
                      </a:rPr>
                      <m:t>𝜖</m:t>
                    </m:r>
                    <m:r>
                      <a:rPr lang="en-US" b="0" i="1" smtClean="0">
                        <a:latin typeface="Cambria Math" panose="02040503050406030204" pitchFamily="18" charset="0"/>
                      </a:rPr>
                      <m:t> </m:t>
                    </m:r>
                    <m:r>
                      <a:rPr lang="en-US" b="0" i="1" smtClean="0">
                        <a:latin typeface="Cambria Math" panose="02040503050406030204" pitchFamily="18" charset="0"/>
                      </a:rPr>
                      <m:t>𝐻</m:t>
                    </m:r>
                  </m:oMath>
                </a14:m>
                <a:endParaRPr lang="en-US" dirty="0"/>
              </a:p>
              <a:p>
                <a:pPr lvl="2"/>
                <a:r>
                  <a:rPr lang="en-US" dirty="0"/>
                  <a:t>A hypervisor node </a:t>
                </a:r>
                <a:r>
                  <a:rPr lang="en-US" i="1" dirty="0"/>
                  <a:t>v</a:t>
                </a:r>
                <a:r>
                  <a:rPr lang="en-US" dirty="0"/>
                  <a:t> is set as the controller of physical node </a:t>
                </a:r>
                <a:r>
                  <a:rPr lang="en-US" i="1" dirty="0"/>
                  <a:t>w</a:t>
                </a:r>
                <a:r>
                  <a:rPr lang="en-US" dirty="0"/>
                  <a:t> where the virtual node </a:t>
                </a:r>
                <a:r>
                  <a:rPr lang="en-US" i="1" dirty="0"/>
                  <a:t>n</a:t>
                </a:r>
                <a:r>
                  <a:rPr lang="en-US" dirty="0"/>
                  <a:t> that belongs to demand </a:t>
                </a:r>
                <a:r>
                  <a:rPr lang="en-US" i="1" dirty="0"/>
                  <a:t>d</a:t>
                </a:r>
                <a:r>
                  <a:rPr lang="en-US" dirty="0"/>
                  <a:t> is embedded</a:t>
                </a:r>
              </a:p>
              <a:p>
                <a:pPr lvl="1"/>
                <a14:m>
                  <m:oMath xmlns:m="http://schemas.openxmlformats.org/officeDocument/2006/math">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𝑣</m:t>
                        </m:r>
                        <m:r>
                          <a:rPr lang="en-US" b="0" i="1" smtClean="0">
                            <a:latin typeface="Cambria Math" panose="02040503050406030204" pitchFamily="18" charset="0"/>
                          </a:rPr>
                          <m:t>𝜖</m:t>
                        </m:r>
                        <m:r>
                          <a:rPr lang="en-US" b="0" i="1" smtClean="0">
                            <a:latin typeface="Cambria Math" panose="02040503050406030204" pitchFamily="18" charset="0"/>
                          </a:rPr>
                          <m:t>𝐻</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𝑣</m:t>
                            </m:r>
                          </m:sub>
                        </m:sSub>
                      </m:e>
                    </m:nary>
                    <m:r>
                      <a:rPr lang="en-US" b="0" i="1" smtClean="0">
                        <a:latin typeface="Cambria Math" panose="02040503050406030204" pitchFamily="18" charset="0"/>
                      </a:rPr>
                      <m:t>≤1   ∀</m:t>
                    </m:r>
                    <m:r>
                      <a:rPr lang="en-US" b="0" i="1" smtClean="0">
                        <a:latin typeface="Cambria Math" panose="02040503050406030204" pitchFamily="18" charset="0"/>
                      </a:rPr>
                      <m:t>𝑤</m:t>
                    </m:r>
                    <m:r>
                      <a:rPr lang="en-US" b="0" i="1" smtClean="0">
                        <a:latin typeface="Cambria Math" panose="02040503050406030204" pitchFamily="18" charset="0"/>
                      </a:rPr>
                      <m:t> </m:t>
                    </m:r>
                    <m:r>
                      <a:rPr lang="en-US" b="0" i="1" smtClean="0">
                        <a:latin typeface="Cambria Math" panose="02040503050406030204" pitchFamily="18" charset="0"/>
                      </a:rPr>
                      <m:t>𝜖</m:t>
                    </m:r>
                    <m:r>
                      <a:rPr lang="en-US" b="0" i="1" smtClean="0">
                        <a:latin typeface="Cambria Math" panose="02040503050406030204" pitchFamily="18" charset="0"/>
                      </a:rPr>
                      <m:t> </m:t>
                    </m:r>
                    <m:r>
                      <a:rPr lang="en-US" b="0" i="1" smtClean="0">
                        <a:latin typeface="Cambria Math" panose="02040503050406030204" pitchFamily="18" charset="0"/>
                      </a:rPr>
                      <m:t>𝑉</m:t>
                    </m:r>
                  </m:oMath>
                </a14:m>
                <a:endParaRPr lang="en-US" dirty="0"/>
              </a:p>
              <a:p>
                <a:pPr lvl="2"/>
                <a:r>
                  <a:rPr lang="en-US" dirty="0"/>
                  <a:t>Each physical node </a:t>
                </a:r>
                <a:r>
                  <a:rPr lang="en-US" i="1" dirty="0"/>
                  <a:t>w</a:t>
                </a:r>
                <a:r>
                  <a:rPr lang="en-US" dirty="0"/>
                  <a:t> is controlled by a single hypervisor instance </a:t>
                </a:r>
                <a:r>
                  <a:rPr lang="en-US" i="1" dirty="0"/>
                  <a:t>v</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31136" y="2395330"/>
                <a:ext cx="7729728" cy="4214192"/>
              </a:xfrm>
              <a:blipFill>
                <a:blip r:embed="rId2"/>
                <a:stretch>
                  <a:fillRect l="-631" t="-1447" b="-5210"/>
                </a:stretch>
              </a:blipFill>
            </p:spPr>
            <p:txBody>
              <a:bodyPr/>
              <a:lstStyle/>
              <a:p>
                <a:r>
                  <a:rPr lang="en-US">
                    <a:noFill/>
                  </a:rPr>
                  <a:t> </a:t>
                </a:r>
              </a:p>
            </p:txBody>
          </p:sp>
        </mc:Fallback>
      </mc:AlternateContent>
    </p:spTree>
    <p:extLst>
      <p:ext uri="{BB962C8B-B14F-4D97-AF65-F5344CB8AC3E}">
        <p14:creationId xmlns:p14="http://schemas.microsoft.com/office/powerpoint/2010/main" val="2636130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Mathematical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31136" y="2430118"/>
                <a:ext cx="7729728" cy="4234070"/>
              </a:xfrm>
            </p:spPr>
            <p:txBody>
              <a:bodyPr>
                <a:normAutofit/>
              </a:bodyPr>
              <a:lstStyle/>
              <a:p>
                <a:pPr marL="0" indent="0">
                  <a:buNone/>
                </a:pPr>
                <a:r>
                  <a:rPr lang="en-US" dirty="0"/>
                  <a:t>Objective functions</a:t>
                </a:r>
              </a:p>
              <a:p>
                <a:pPr lvl="1"/>
                <a:r>
                  <a:rPr lang="en-US" dirty="0"/>
                  <a:t>Maximum Latency</a:t>
                </a:r>
              </a:p>
              <a:p>
                <a:pPr lvl="2"/>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𝑚𝑎𝑥</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max</m:t>
                            </m:r>
                          </m:e>
                          <m:lim>
                            <m:r>
                              <a:rPr lang="en-US" i="1">
                                <a:latin typeface="Cambria Math" panose="02040503050406030204" pitchFamily="18" charset="0"/>
                              </a:rPr>
                              <m:t>𝑚</m:t>
                            </m:r>
                            <m:r>
                              <a:rPr lang="en-US" i="1">
                                <a:latin typeface="Cambria Math" panose="02040503050406030204" pitchFamily="18" charset="0"/>
                              </a:rPr>
                              <m:t>𝜖</m:t>
                            </m:r>
                            <m:r>
                              <a:rPr lang="en-US" i="1">
                                <a:latin typeface="Cambria Math" panose="02040503050406030204" pitchFamily="18" charset="0"/>
                              </a:rPr>
                              <m:t>𝑀</m:t>
                            </m:r>
                            <m:r>
                              <a:rPr lang="en-US" i="1">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𝜖</m:t>
                            </m:r>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𝑚</m:t>
                                </m:r>
                              </m:sub>
                            </m:sSub>
                          </m:lim>
                        </m:limLow>
                      </m:fName>
                      <m:e>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𝑣</m:t>
                            </m:r>
                            <m:r>
                              <a:rPr lang="en-US" i="1">
                                <a:latin typeface="Cambria Math" panose="02040503050406030204" pitchFamily="18" charset="0"/>
                              </a:rPr>
                              <m:t>𝜖</m:t>
                            </m:r>
                            <m:r>
                              <a:rPr lang="en-US" i="1">
                                <a:latin typeface="Cambria Math" panose="02040503050406030204" pitchFamily="18" charset="0"/>
                              </a:rPr>
                              <m:t>𝐻</m:t>
                            </m:r>
                          </m:sub>
                          <m:sup/>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𝑣</m:t>
                                </m:r>
                              </m:sub>
                            </m:sSub>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𝑣</m:t>
                                </m:r>
                              </m:sub>
                            </m:sSub>
                          </m:e>
                        </m:nary>
                      </m:e>
                    </m:func>
                  </m:oMath>
                </a14:m>
                <a:endParaRPr lang="en-US" dirty="0"/>
              </a:p>
              <a:p>
                <a:pPr lvl="1"/>
                <a:r>
                  <a:rPr lang="en-US" dirty="0"/>
                  <a:t>Average Latency</a:t>
                </a:r>
              </a:p>
              <a:p>
                <a:pPr lvl="2"/>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𝑎𝑣𝑔</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𝑚</m:t>
                            </m:r>
                            <m:r>
                              <a:rPr lang="en-US" b="0" i="1" smtClean="0">
                                <a:latin typeface="Cambria Math" panose="02040503050406030204" pitchFamily="18" charset="0"/>
                              </a:rPr>
                              <m:t>𝜖</m:t>
                            </m:r>
                            <m:r>
                              <a:rPr lang="en-US" b="0" i="1" smtClean="0">
                                <a:latin typeface="Cambria Math" panose="02040503050406030204" pitchFamily="18" charset="0"/>
                              </a:rPr>
                              <m:t>𝑀</m:t>
                            </m:r>
                          </m:sub>
                          <m:sup/>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𝑚</m:t>
                                </m:r>
                              </m:sub>
                            </m:sSub>
                            <m:r>
                              <a:rPr lang="en-US" b="0" i="1" smtClean="0">
                                <a:latin typeface="Cambria Math" panose="02040503050406030204" pitchFamily="18" charset="0"/>
                              </a:rPr>
                              <m:t>|</m:t>
                            </m:r>
                          </m:e>
                        </m:nary>
                      </m:den>
                    </m:f>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𝑚</m:t>
                        </m:r>
                        <m:r>
                          <a:rPr lang="en-US" b="0" i="1" smtClean="0">
                            <a:latin typeface="Cambria Math" panose="02040503050406030204" pitchFamily="18" charset="0"/>
                          </a:rPr>
                          <m:t>𝜖</m:t>
                        </m:r>
                        <m:r>
                          <a:rPr lang="en-US" b="0" i="1" smtClean="0">
                            <a:latin typeface="Cambria Math" panose="02040503050406030204" pitchFamily="18" charset="0"/>
                          </a:rPr>
                          <m:t>𝑀</m:t>
                        </m:r>
                      </m:sub>
                      <m:sup/>
                      <m:e>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𝑑</m:t>
                            </m:r>
                            <m:r>
                              <a:rPr lang="en-US" b="0" i="1" smtClean="0">
                                <a:latin typeface="Cambria Math" panose="02040503050406030204" pitchFamily="18" charset="0"/>
                              </a:rPr>
                              <m:t>𝜖</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𝑚</m:t>
                                </m:r>
                              </m:sub>
                            </m:sSub>
                          </m:sub>
                          <m:sup/>
                          <m:e>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𝑣</m:t>
                                </m:r>
                                <m:r>
                                  <a:rPr lang="en-US" b="0" i="1" smtClean="0">
                                    <a:latin typeface="Cambria Math" panose="02040503050406030204" pitchFamily="18" charset="0"/>
                                  </a:rPr>
                                  <m:t>𝜖</m:t>
                                </m:r>
                                <m:r>
                                  <a:rPr lang="en-US" b="0" i="1" smtClean="0">
                                    <a:latin typeface="Cambria Math" panose="02040503050406030204" pitchFamily="18" charset="0"/>
                                  </a:rPr>
                                  <m:t>𝐻</m:t>
                                </m:r>
                              </m:sub>
                              <m:sup/>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𝑣</m:t>
                                    </m:r>
                                  </m:sub>
                                </m:sSub>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𝑣</m:t>
                                    </m:r>
                                  </m:sub>
                                </m:sSub>
                              </m:e>
                            </m:nary>
                          </m:e>
                        </m:nary>
                      </m:e>
                    </m:nary>
                  </m:oMath>
                </a14:m>
                <a:endParaRPr lang="en-US" dirty="0"/>
              </a:p>
              <a:p>
                <a:pPr lvl="1"/>
                <a:r>
                  <a:rPr lang="en-US" dirty="0"/>
                  <a:t>Average-Maximum Latency</a:t>
                </a:r>
              </a:p>
              <a:p>
                <a:pPr lvl="2"/>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𝑎𝑣𝑔</m:t>
                        </m:r>
                        <m:r>
                          <a:rPr lang="en-US" b="0" i="1" smtClean="0">
                            <a:latin typeface="Cambria Math" panose="02040503050406030204" pitchFamily="18" charset="0"/>
                          </a:rPr>
                          <m:t>,</m:t>
                        </m:r>
                        <m:r>
                          <a:rPr lang="en-US" b="0" i="1" smtClean="0">
                            <a:latin typeface="Cambria Math" panose="02040503050406030204" pitchFamily="18" charset="0"/>
                          </a:rPr>
                          <m:t>𝑚𝑎𝑥</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den>
                    </m:f>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𝑚</m:t>
                        </m:r>
                        <m:r>
                          <a:rPr lang="en-US" b="0" i="1" smtClean="0">
                            <a:latin typeface="Cambria Math" panose="02040503050406030204" pitchFamily="18" charset="0"/>
                          </a:rPr>
                          <m:t>𝜖</m:t>
                        </m:r>
                        <m:r>
                          <a:rPr lang="en-US" b="0" i="1" smtClean="0">
                            <a:latin typeface="Cambria Math" panose="02040503050406030204" pitchFamily="18" charset="0"/>
                          </a:rPr>
                          <m:t>𝑀</m:t>
                        </m:r>
                      </m:sub>
                      <m:sup/>
                      <m:e>
                        <m:func>
                          <m:funcPr>
                            <m:ctrlPr>
                              <a:rPr lang="en-US" b="0" i="1" smtClean="0">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max</m:t>
                                </m:r>
                              </m:e>
                              <m:lim>
                                <m:r>
                                  <a:rPr lang="en-US" i="1">
                                    <a:latin typeface="Cambria Math" panose="02040503050406030204" pitchFamily="18" charset="0"/>
                                  </a:rPr>
                                  <m:t>𝑑</m:t>
                                </m:r>
                                <m:r>
                                  <a:rPr lang="en-US" i="1">
                                    <a:latin typeface="Cambria Math" panose="02040503050406030204" pitchFamily="18" charset="0"/>
                                  </a:rPr>
                                  <m:t>𝜖</m:t>
                                </m:r>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𝑚</m:t>
                                    </m:r>
                                  </m:sub>
                                </m:sSub>
                              </m:lim>
                            </m:limLow>
                          </m:fName>
                          <m:e>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𝑣</m:t>
                                </m:r>
                                <m:r>
                                  <a:rPr lang="en-US" b="0" i="1" smtClean="0">
                                    <a:latin typeface="Cambria Math" panose="02040503050406030204" pitchFamily="18" charset="0"/>
                                  </a:rPr>
                                  <m:t>𝜖</m:t>
                                </m:r>
                                <m:r>
                                  <a:rPr lang="en-US" b="0" i="1" smtClean="0">
                                    <a:latin typeface="Cambria Math" panose="02040503050406030204" pitchFamily="18" charset="0"/>
                                  </a:rPr>
                                  <m:t>𝐻</m:t>
                                </m:r>
                              </m:sub>
                              <m:sup/>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𝑣</m:t>
                                    </m:r>
                                  </m:sub>
                                </m:sSub>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𝑣</m:t>
                                    </m:r>
                                  </m:sub>
                                </m:sSub>
                              </m:e>
                            </m:nary>
                          </m:e>
                        </m:func>
                      </m:e>
                    </m:nary>
                  </m:oMath>
                </a14:m>
                <a:endParaRPr lang="en-US" dirty="0"/>
              </a:p>
              <a:p>
                <a:pPr lvl="1"/>
                <a:r>
                  <a:rPr lang="en-US" dirty="0"/>
                  <a:t>Maximum-Average Latency</a:t>
                </a:r>
              </a:p>
              <a:p>
                <a:pPr lvl="2"/>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𝑚𝑎𝑥</m:t>
                        </m:r>
                        <m:r>
                          <a:rPr lang="en-US" b="0" i="1" smtClean="0">
                            <a:latin typeface="Cambria Math" panose="02040503050406030204" pitchFamily="18" charset="0"/>
                          </a:rPr>
                          <m:t>,</m:t>
                        </m:r>
                        <m:r>
                          <a:rPr lang="en-US" b="0" i="1" smtClean="0">
                            <a:latin typeface="Cambria Math" panose="02040503050406030204" pitchFamily="18" charset="0"/>
                          </a:rPr>
                          <m:t>𝑎𝑣𝑔</m:t>
                        </m:r>
                      </m:sub>
                    </m:sSub>
                    <m:r>
                      <a:rPr lang="en-US" b="0" i="1" smtClean="0">
                        <a:latin typeface="Cambria Math" panose="02040503050406030204" pitchFamily="18" charset="0"/>
                      </a:rPr>
                      <m:t>=</m:t>
                    </m:r>
                    <m:limLow>
                      <m:limLowPr>
                        <m:ctrlPr>
                          <a:rPr lang="en-US" i="1">
                            <a:latin typeface="Cambria Math" panose="02040503050406030204" pitchFamily="18" charset="0"/>
                          </a:rPr>
                        </m:ctrlPr>
                      </m:limLowPr>
                      <m:e>
                        <m:r>
                          <m:rPr>
                            <m:sty m:val="p"/>
                          </m:rPr>
                          <a:rPr lang="en-US">
                            <a:latin typeface="Cambria Math" panose="02040503050406030204" pitchFamily="18" charset="0"/>
                          </a:rPr>
                          <m:t>max</m:t>
                        </m:r>
                      </m:e>
                      <m:lim>
                        <m:r>
                          <a:rPr lang="en-US" i="1">
                            <a:latin typeface="Cambria Math" panose="02040503050406030204" pitchFamily="18" charset="0"/>
                          </a:rPr>
                          <m:t>𝑚</m:t>
                        </m:r>
                        <m:r>
                          <a:rPr lang="en-US" i="1">
                            <a:latin typeface="Cambria Math" panose="02040503050406030204" pitchFamily="18" charset="0"/>
                          </a:rPr>
                          <m:t>𝜖</m:t>
                        </m:r>
                        <m:r>
                          <a:rPr lang="en-US" i="1">
                            <a:latin typeface="Cambria Math" panose="02040503050406030204" pitchFamily="18" charset="0"/>
                          </a:rPr>
                          <m:t>𝑀</m:t>
                        </m:r>
                      </m:lim>
                    </m:limLow>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𝑚</m:t>
                            </m:r>
                          </m:sub>
                        </m:sSub>
                        <m:r>
                          <a:rPr lang="en-US" b="0" i="1" smtClean="0">
                            <a:latin typeface="Cambria Math" panose="02040503050406030204" pitchFamily="18" charset="0"/>
                          </a:rPr>
                          <m:t>|</m:t>
                        </m:r>
                      </m:den>
                    </m:f>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𝑑</m:t>
                        </m:r>
                        <m:r>
                          <a:rPr lang="en-US" i="1">
                            <a:latin typeface="Cambria Math" panose="02040503050406030204" pitchFamily="18" charset="0"/>
                          </a:rPr>
                          <m:t>𝜖</m:t>
                        </m:r>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𝑚</m:t>
                            </m:r>
                          </m:sub>
                        </m:sSub>
                      </m:sub>
                      <m:sup/>
                      <m:e>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𝑣</m:t>
                            </m:r>
                            <m:r>
                              <a:rPr lang="en-US" i="1">
                                <a:latin typeface="Cambria Math" panose="02040503050406030204" pitchFamily="18" charset="0"/>
                              </a:rPr>
                              <m:t>𝜖</m:t>
                            </m:r>
                            <m:r>
                              <a:rPr lang="en-US" i="1">
                                <a:latin typeface="Cambria Math" panose="02040503050406030204" pitchFamily="18" charset="0"/>
                              </a:rPr>
                              <m:t>𝐻</m:t>
                            </m:r>
                          </m:sub>
                          <m:sup/>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𝑣</m:t>
                                </m:r>
                              </m:sub>
                            </m:sSub>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𝑣</m:t>
                                </m:r>
                              </m:sub>
                            </m:sSub>
                          </m:e>
                        </m:nary>
                      </m:e>
                    </m:nary>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31136" y="2430118"/>
                <a:ext cx="7729728" cy="4234070"/>
              </a:xfrm>
              <a:blipFill>
                <a:blip r:embed="rId2"/>
                <a:stretch>
                  <a:fillRect l="-631" t="-865" b="-3314"/>
                </a:stretch>
              </a:blipFill>
            </p:spPr>
            <p:txBody>
              <a:bodyPr/>
              <a:lstStyle/>
              <a:p>
                <a:r>
                  <a:rPr lang="en-US">
                    <a:noFill/>
                  </a:rPr>
                  <a:t> </a:t>
                </a:r>
              </a:p>
            </p:txBody>
          </p:sp>
        </mc:Fallback>
      </mc:AlternateContent>
    </p:spTree>
    <p:extLst>
      <p:ext uri="{BB962C8B-B14F-4D97-AF65-F5344CB8AC3E}">
        <p14:creationId xmlns:p14="http://schemas.microsoft.com/office/powerpoint/2010/main" val="79358095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2886</TotalTime>
  <Words>1438</Words>
  <Application>Microsoft Office PowerPoint</Application>
  <PresentationFormat>Widescreen</PresentationFormat>
  <Paragraphs>120</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Cambria Math</vt:lpstr>
      <vt:lpstr>Gill Sans MT</vt:lpstr>
      <vt:lpstr>Parcel</vt:lpstr>
      <vt:lpstr>Finding an Optimal Hypervisor Location for the GÉANT Network</vt:lpstr>
      <vt:lpstr>Outline</vt:lpstr>
      <vt:lpstr>Introduction</vt:lpstr>
      <vt:lpstr>Background</vt:lpstr>
      <vt:lpstr>GÉANT Network</vt:lpstr>
      <vt:lpstr>GÉANT Network</vt:lpstr>
      <vt:lpstr>Mathematical Model</vt:lpstr>
      <vt:lpstr>Mathematical Model</vt:lpstr>
      <vt:lpstr>Mathematical Model</vt:lpstr>
      <vt:lpstr>Implementation (Exhaustive Search)</vt:lpstr>
      <vt:lpstr>Implementation (Gurobi)</vt:lpstr>
      <vt:lpstr>Implementation (Gurobi)</vt:lpstr>
      <vt:lpstr>Implementation (Gurobi)</vt:lpstr>
      <vt:lpstr>Advantages/Disadvantages</vt:lpstr>
      <vt:lpstr>Results</vt:lpstr>
      <vt:lpstr>Results</vt:lpstr>
      <vt:lpstr>RESULTS</vt:lpstr>
      <vt:lpstr>Conclusion + Outlook</vt:lpstr>
      <vt:lpstr>GÉANT with Multiple Hypervisors</vt:lpstr>
      <vt:lpstr>Questions? (Dr. RIEDL)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Gurobi Network Research Study</dc:title>
  <dc:creator>David Hamblin</dc:creator>
  <cp:lastModifiedBy>David</cp:lastModifiedBy>
  <cp:revision>123</cp:revision>
  <dcterms:created xsi:type="dcterms:W3CDTF">2016-11-28T15:33:06Z</dcterms:created>
  <dcterms:modified xsi:type="dcterms:W3CDTF">2016-12-06T18:11:01Z</dcterms:modified>
</cp:coreProperties>
</file>